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Default Extension="png" ContentType="image/png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Default Extension="bin" ContentType="application/vnd.ms-office.vbaPro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cuID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4" r:id="rId5"/>
    <p:sldId id="266" r:id="rId6"/>
    <p:sldId id="265" r:id="rId7"/>
    <p:sldId id="263" r:id="rId8"/>
    <p:sldId id="262" r:id="rId9"/>
    <p:sldId id="261" r:id="rId10"/>
    <p:sldId id="260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43" autoAdjust="0"/>
    <p:restoredTop sz="94434" autoAdjust="0"/>
  </p:normalViewPr>
  <p:slideViewPr>
    <p:cSldViewPr>
      <p:cViewPr varScale="1">
        <p:scale>
          <a:sx n="57" d="100"/>
          <a:sy n="57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06/relationships/vbaProject" Target="vbaProject.bin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16777215"/>
  <ax:ocxPr ax:name="Size" ax:value="8202;794"/>
  <ax:ocxPr ax:name="FontName" ax:value="Arial"/>
  <ax:ocxPr ax:name="FontHeight" ax:value="285"/>
  <ax:ocxPr ax:name="FontCharSet" ax:value="204"/>
  <ax:ocxPr ax:name="FontPitchAndFamily" ax:value="2"/>
  <ax:ocxPr ax:name="ParagraphAlign" ax:value="3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D22A-0AA9-4CF5-9010-F4F19F86E8A8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8681-29FD-449C-94B3-EDED9152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77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Версия </a:t>
            </a:r>
            <a:r>
              <a:rPr lang="ru-RU" smtClean="0"/>
              <a:t>от 21.08.2014 </a:t>
            </a:r>
            <a:r>
              <a:rPr lang="ru-RU" dirty="0" smtClean="0"/>
              <a:t>г. Последнюю версию конструктора смотрите на сайте «Тестирование в </a:t>
            </a:r>
            <a:r>
              <a:rPr lang="en-US" dirty="0" smtClean="0"/>
              <a:t>MS PowerPoint</a:t>
            </a:r>
            <a:r>
              <a:rPr lang="ru-RU" dirty="0" smtClean="0"/>
              <a:t>» http://www.rosinka.vrn.ru/pp/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74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 конструкторе использована идея перемещения объектов в режиме просмотра демонстрации, предложенная Гансом </a:t>
            </a:r>
            <a:r>
              <a:rPr lang="ru-RU" dirty="0" err="1" smtClean="0"/>
              <a:t>Хофманом</a:t>
            </a:r>
            <a:r>
              <a:rPr lang="ru-RU" dirty="0" smtClean="0"/>
              <a:t> (</a:t>
            </a:r>
            <a:r>
              <a:rPr lang="ru-RU" dirty="0" err="1" smtClean="0"/>
              <a:t>Hans</a:t>
            </a:r>
            <a:r>
              <a:rPr lang="ru-RU" dirty="0" smtClean="0"/>
              <a:t> </a:t>
            </a:r>
            <a:r>
              <a:rPr lang="ru-RU" dirty="0" err="1" smtClean="0"/>
              <a:t>Werner</a:t>
            </a:r>
            <a:r>
              <a:rPr lang="ru-RU" dirty="0" smtClean="0"/>
              <a:t> </a:t>
            </a:r>
            <a:r>
              <a:rPr lang="ru-RU" dirty="0" err="1" smtClean="0"/>
              <a:t>Hofmann</a:t>
            </a:r>
            <a:r>
              <a:rPr lang="ru-RU" dirty="0" smtClean="0"/>
              <a:t> </a:t>
            </a:r>
            <a:r>
              <a:rPr lang="en-US" dirty="0" smtClean="0"/>
              <a:t>hw@lemitec.de</a:t>
            </a:r>
            <a:r>
              <a:rPr lang="ru-RU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44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212976"/>
            <a:ext cx="6400800" cy="648072"/>
          </a:xfrm>
        </p:spPr>
        <p:txBody>
          <a:bodyPr/>
          <a:lstStyle>
            <a:lvl1pPr marL="342900" indent="-342900" algn="ctr">
              <a:spcBef>
                <a:spcPct val="20000"/>
              </a:spcBef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ru-RU" sz="3200" dirty="0" smtClean="0">
                <a:latin typeface="Arial" charset="0"/>
              </a:rPr>
              <a:t>по предмету, теме</a:t>
            </a:r>
            <a:endParaRPr lang="ru-RU" sz="3200" dirty="0">
              <a:latin typeface="Arial" charset="0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дание и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276672" y="198120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1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276672" y="2615164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2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 hasCustomPrompt="1"/>
          </p:nvPr>
        </p:nvSpPr>
        <p:spPr>
          <a:xfrm>
            <a:off x="1276672" y="3249128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3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5" hasCustomPrompt="1"/>
          </p:nvPr>
        </p:nvSpPr>
        <p:spPr>
          <a:xfrm>
            <a:off x="1276672" y="3883092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4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 hasCustomPrompt="1"/>
          </p:nvPr>
        </p:nvSpPr>
        <p:spPr>
          <a:xfrm>
            <a:off x="1276672" y="4517056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5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7" hasCustomPrompt="1"/>
          </p:nvPr>
        </p:nvSpPr>
        <p:spPr>
          <a:xfrm>
            <a:off x="1276672" y="515102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мещаемые объ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58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вод от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43608" y="1988841"/>
            <a:ext cx="7704856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04856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00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формацион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66800" y="304800"/>
            <a:ext cx="7543800" cy="1431925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ru-RU" dirty="0" smtClean="0"/>
              <a:t>Текст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643192" cy="39604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981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168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168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8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8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8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0131662-8875-4E84-BC6B-F057167AD8A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716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16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312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Tx_min"/>
          <p:cNvSpPr txBox="1">
            <a:spLocks noChangeArrowheads="1"/>
          </p:cNvSpPr>
          <p:nvPr/>
        </p:nvSpPr>
        <p:spPr bwMode="auto">
          <a:xfrm>
            <a:off x="8629650" y="6441306"/>
            <a:ext cx="431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мин.</a:t>
            </a:r>
          </a:p>
        </p:txBody>
      </p:sp>
      <p:sp>
        <p:nvSpPr>
          <p:cNvPr id="4" name="Out_Tim"/>
          <p:cNvSpPr txBox="1">
            <a:spLocks noChangeArrowheads="1"/>
          </p:cNvSpPr>
          <p:nvPr/>
        </p:nvSpPr>
        <p:spPr bwMode="auto">
          <a:xfrm>
            <a:off x="8053388" y="638574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hlink"/>
                </a:solidFill>
                <a:latin typeface="Arial" charset="0"/>
              </a:rPr>
              <a:t>8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" name="Tx_Tim"/>
          <p:cNvSpPr txBox="1">
            <a:spLocks noChangeArrowheads="1"/>
          </p:cNvSpPr>
          <p:nvPr/>
        </p:nvSpPr>
        <p:spPr bwMode="auto">
          <a:xfrm>
            <a:off x="6227763" y="6441306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Время тестирования</a:t>
            </a:r>
          </a:p>
        </p:txBody>
      </p:sp>
      <p:sp>
        <p:nvSpPr>
          <p:cNvPr id="6" name="Dalee">
            <a:hlinkClick r:id="" action="ppaction://macro?name=Pusk" highlightClick="1"/>
          </p:cNvPr>
          <p:cNvSpPr>
            <a:spLocks noChangeArrowheads="1"/>
          </p:cNvSpPr>
          <p:nvPr/>
        </p:nvSpPr>
        <p:spPr bwMode="auto">
          <a:xfrm>
            <a:off x="3492500" y="6378600"/>
            <a:ext cx="2159000" cy="338137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charset="0"/>
                <a:cs typeface="Arial" charset="0"/>
                <a:sym typeface="Webdings" pitchFamily="18" charset="2"/>
              </a:rPr>
              <a:t>Начать тестирование</a:t>
            </a:r>
          </a:p>
        </p:txBody>
      </p:sp>
      <p:sp>
        <p:nvSpPr>
          <p:cNvPr id="7" name="Out_Zd"/>
          <p:cNvSpPr txBox="1">
            <a:spLocks noChangeArrowheads="1"/>
          </p:cNvSpPr>
          <p:nvPr/>
        </p:nvSpPr>
        <p:spPr bwMode="auto">
          <a:xfrm>
            <a:off x="1835150" y="6385743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8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" name="Tx_Zd"/>
          <p:cNvSpPr txBox="1">
            <a:spLocks noChangeArrowheads="1"/>
          </p:cNvSpPr>
          <p:nvPr/>
        </p:nvSpPr>
        <p:spPr bwMode="auto">
          <a:xfrm>
            <a:off x="539750" y="6441306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9" name="Text FI"/>
          <p:cNvSpPr txBox="1">
            <a:spLocks noChangeArrowheads="1"/>
          </p:cNvSpPr>
          <p:nvPr/>
        </p:nvSpPr>
        <p:spPr bwMode="auto">
          <a:xfrm>
            <a:off x="3300413" y="5156200"/>
            <a:ext cx="25209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Arial" charset="0"/>
              </a:rPr>
              <a:t>Введите фамилию и имя</a:t>
            </a:r>
          </a:p>
        </p:txBody>
      </p:sp>
      <p:grpSp>
        <p:nvGrpSpPr>
          <p:cNvPr id="10" name="Logo"/>
          <p:cNvGrpSpPr>
            <a:grpSpLocks/>
          </p:cNvGrpSpPr>
          <p:nvPr/>
        </p:nvGrpSpPr>
        <p:grpSpPr bwMode="auto">
          <a:xfrm>
            <a:off x="227013" y="908050"/>
            <a:ext cx="463550" cy="369888"/>
            <a:chOff x="143" y="794"/>
            <a:chExt cx="292" cy="233"/>
          </a:xfrm>
        </p:grpSpPr>
        <p:grpSp>
          <p:nvGrpSpPr>
            <p:cNvPr id="11" name="Group 21"/>
            <p:cNvGrpSpPr>
              <a:grpSpLocks noChangeAspect="1"/>
            </p:cNvGrpSpPr>
            <p:nvPr/>
          </p:nvGrpSpPr>
          <p:grpSpPr bwMode="auto">
            <a:xfrm>
              <a:off x="144" y="801"/>
              <a:ext cx="291" cy="225"/>
              <a:chOff x="2229" y="6190"/>
              <a:chExt cx="3621" cy="2813"/>
            </a:xfrm>
          </p:grpSpPr>
          <p:sp>
            <p:nvSpPr>
              <p:cNvPr id="21" name="Frfm 14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fm 13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fm 12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fm 11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fm 10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fm 9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fm 8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29"/>
            <p:cNvGrpSpPr>
              <a:grpSpLocks noChangeAspect="1"/>
            </p:cNvGrpSpPr>
            <p:nvPr/>
          </p:nvGrpSpPr>
          <p:grpSpPr bwMode="auto">
            <a:xfrm rot="10800000">
              <a:off x="143" y="794"/>
              <a:ext cx="291" cy="225"/>
              <a:chOff x="2229" y="6190"/>
              <a:chExt cx="3621" cy="2813"/>
            </a:xfrm>
          </p:grpSpPr>
          <p:sp>
            <p:nvSpPr>
              <p:cNvPr id="14" name="Frfm 7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fm 6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fm 5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fm 4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fm 3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fm 2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fm 1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Rect1">
              <a:hlinkClick r:id="" action="ppaction://macro?name=AddCmdBar"/>
            </p:cNvPr>
            <p:cNvSpPr>
              <a:spLocks noChangeAspect="1" noChangeArrowheads="1"/>
            </p:cNvSpPr>
            <p:nvPr/>
          </p:nvSpPr>
          <p:spPr bwMode="auto">
            <a:xfrm>
              <a:off x="145" y="798"/>
              <a:ext cx="28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" name="Headline"/>
          <p:cNvSpPr/>
          <p:nvPr/>
        </p:nvSpPr>
        <p:spPr>
          <a:xfrm>
            <a:off x="3300413" y="1772816"/>
            <a:ext cx="2497800" cy="1323439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Тест</a:t>
            </a:r>
            <a:endParaRPr lang="ru-RU" sz="8000" b="1" cap="none" spc="0" dirty="0">
              <a:ln w="1778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Подзаголовок 2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 математике</a:t>
            </a:r>
          </a:p>
          <a:p>
            <a:r>
              <a:rPr lang="ru-RU" dirty="0" smtClean="0"/>
              <a:t>Решение задач</a:t>
            </a:r>
            <a:endParaRPr lang="ru-RU" dirty="0"/>
          </a:p>
        </p:txBody>
      </p:sp>
    </p:spTree>
    <p:custDataLst>
      <p:tags r:id="rId2"/>
    </p:custDataLst>
    <p:controls>
      <p:control spid="1118" name="TextBox1" r:id="rId3" imgW="2952720" imgH="285840"/>
    </p:controls>
    <p:extLst>
      <p:ext uri="{BB962C8B-B14F-4D97-AF65-F5344CB8AC3E}">
        <p14:creationId xmlns:p14="http://schemas.microsoft.com/office/powerpoint/2010/main" xmlns="" val="210411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Итоги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8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285720" y="116632"/>
            <a:ext cx="8534752" cy="14319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18 редисок связали в пучки по 3 в каждый. Сколько получится одинаковых пучков из 54 редисок?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2" name="Содержимое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3" name="Содержимое 3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4" name="Содержимое 3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6386" name="Picture 2" descr="&amp;Pcy;&amp;iecy;&amp;rcy;&amp;iecy;&amp;scy;&amp;acy;&amp;dcy;&amp;kcy;&amp;acy; &amp;scy;&amp;iecy;&amp;yacy;&amp;ncy;&amp;tscy;&amp;iecy;&amp;vcy; &amp;rcy;&amp;iecy;&amp;dcy;&amp;icy;&amp;scy;&amp;acy; &amp;Scy;&amp;kcy;&amp;acy;&amp;chcy;&amp;acy;&amp;tcy;&amp;softcy; &amp;ocy;&amp;bcy;&amp;lcy;&amp;acy;&amp;kcy;&amp;o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071678"/>
            <a:ext cx="2928958" cy="29289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Out_Tim"/>
          <p:cNvSpPr txBox="1">
            <a:spLocks noChangeArrowheads="1"/>
          </p:cNvSpPr>
          <p:nvPr/>
        </p:nvSpPr>
        <p:spPr bwMode="auto">
          <a:xfrm>
            <a:off x="8101013" y="6436711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" name="Tx_Tim"/>
          <p:cNvSpPr txBox="1">
            <a:spLocks noChangeArrowheads="1"/>
          </p:cNvSpPr>
          <p:nvPr/>
        </p:nvSpPr>
        <p:spPr bwMode="auto">
          <a:xfrm>
            <a:off x="6307138" y="6440488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Затрачено времени</a:t>
            </a:r>
          </a:p>
        </p:txBody>
      </p:sp>
      <p:sp>
        <p:nvSpPr>
          <p:cNvPr id="5" name="Exit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16463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Выход</a:t>
            </a:r>
            <a:endParaRPr lang="ru-RU" sz="1400" b="1" dirty="0">
              <a:solidFill>
                <a:schemeClr val="tx2"/>
              </a:solidFill>
              <a:latin typeface="Arial" charset="0"/>
              <a:sym typeface="Webdings" pitchFamily="18" charset="2"/>
            </a:endParaRPr>
          </a:p>
        </p:txBody>
      </p:sp>
      <p:sp>
        <p:nvSpPr>
          <p:cNvPr id="6" name="Again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563938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Снова</a:t>
            </a:r>
          </a:p>
        </p:txBody>
      </p:sp>
      <p:sp>
        <p:nvSpPr>
          <p:cNvPr id="7" name="Cena"/>
          <p:cNvSpPr>
            <a:spLocks noChangeArrowheads="1"/>
          </p:cNvSpPr>
          <p:nvPr/>
        </p:nvSpPr>
        <p:spPr bwMode="auto">
          <a:xfrm>
            <a:off x="2424113" y="6440488"/>
            <a:ext cx="563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sz="1000" smtClean="0">
                <a:solidFill>
                  <a:schemeClr val="tx2"/>
                </a:solidFill>
              </a:rPr>
              <a:t> бал.</a:t>
            </a:r>
            <a:endParaRPr lang="ru-RU" sz="1000">
              <a:solidFill>
                <a:schemeClr val="tx2"/>
              </a:solidFill>
            </a:endParaRPr>
          </a:p>
        </p:txBody>
      </p:sp>
      <p:sp>
        <p:nvSpPr>
          <p:cNvPr id="8" name="Out_Zd"/>
          <p:cNvSpPr txBox="1">
            <a:spLocks noChangeArrowheads="1"/>
          </p:cNvSpPr>
          <p:nvPr/>
        </p:nvSpPr>
        <p:spPr bwMode="auto">
          <a:xfrm>
            <a:off x="1835150" y="6384925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9" name="Tx_Zd"/>
          <p:cNvSpPr txBox="1">
            <a:spLocks noChangeArrowheads="1"/>
          </p:cNvSpPr>
          <p:nvPr/>
        </p:nvSpPr>
        <p:spPr bwMode="auto">
          <a:xfrm>
            <a:off x="539750" y="6440488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10" name="Out_osh"/>
          <p:cNvSpPr txBox="1">
            <a:spLocks noChangeArrowheads="1"/>
          </p:cNvSpPr>
          <p:nvPr/>
        </p:nvSpPr>
        <p:spPr bwMode="auto">
          <a:xfrm>
            <a:off x="2627313" y="4830763"/>
            <a:ext cx="597693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>
              <a:latin typeface="Arial" charset="0"/>
            </a:endParaRPr>
          </a:p>
        </p:txBody>
      </p:sp>
      <p:sp>
        <p:nvSpPr>
          <p:cNvPr id="11" name="T_osh"/>
          <p:cNvSpPr txBox="1">
            <a:spLocks noChangeArrowheads="1"/>
          </p:cNvSpPr>
          <p:nvPr/>
        </p:nvSpPr>
        <p:spPr bwMode="auto">
          <a:xfrm>
            <a:off x="1330325" y="467836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latin typeface="Arial" charset="0"/>
              </a:rPr>
              <a:t>Ошибки в выборе ответов на задания:</a:t>
            </a:r>
          </a:p>
        </p:txBody>
      </p:sp>
      <p:sp>
        <p:nvSpPr>
          <p:cNvPr id="12" name="Out_oc"/>
          <p:cNvSpPr txBox="1">
            <a:spLocks noChangeArrowheads="1"/>
          </p:cNvSpPr>
          <p:nvPr/>
        </p:nvSpPr>
        <p:spPr bwMode="auto">
          <a:xfrm>
            <a:off x="7020250" y="3101975"/>
            <a:ext cx="1584000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>
              <a:spcBef>
                <a:spcPct val="50000"/>
              </a:spcBef>
              <a:defRPr/>
            </a:pPr>
            <a:endParaRPr lang="ru-RU" sz="6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" name="Out_prb"/>
          <p:cNvSpPr txBox="1">
            <a:spLocks noChangeArrowheads="1"/>
          </p:cNvSpPr>
          <p:nvPr/>
        </p:nvSpPr>
        <p:spPr bwMode="auto">
          <a:xfrm>
            <a:off x="6047744" y="3819525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4" name="Out_bal"/>
          <p:cNvSpPr txBox="1">
            <a:spLocks noChangeArrowheads="1"/>
          </p:cNvSpPr>
          <p:nvPr/>
        </p:nvSpPr>
        <p:spPr bwMode="auto">
          <a:xfrm>
            <a:off x="5075238" y="3816350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5" name="Out_proc"/>
          <p:cNvSpPr txBox="1">
            <a:spLocks noChangeArrowheads="1"/>
          </p:cNvSpPr>
          <p:nvPr/>
        </p:nvSpPr>
        <p:spPr bwMode="auto">
          <a:xfrm>
            <a:off x="6047744" y="3105150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6" name="Out_ver"/>
          <p:cNvSpPr txBox="1">
            <a:spLocks noChangeArrowheads="1"/>
          </p:cNvSpPr>
          <p:nvPr/>
        </p:nvSpPr>
        <p:spPr bwMode="auto">
          <a:xfrm>
            <a:off x="5075238" y="3101975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7" name="Tx_NabBall"/>
          <p:cNvSpPr>
            <a:spLocks noChangeArrowheads="1"/>
          </p:cNvSpPr>
          <p:nvPr/>
        </p:nvSpPr>
        <p:spPr bwMode="auto">
          <a:xfrm>
            <a:off x="788988" y="3773488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latin typeface="Arial" charset="0"/>
              </a:rPr>
              <a:t>Набранных баллов</a:t>
            </a:r>
          </a:p>
        </p:txBody>
      </p:sp>
      <p:sp>
        <p:nvSpPr>
          <p:cNvPr id="18" name="Tx_PrOtv"/>
          <p:cNvSpPr>
            <a:spLocks noChangeArrowheads="1"/>
          </p:cNvSpPr>
          <p:nvPr/>
        </p:nvSpPr>
        <p:spPr bwMode="auto">
          <a:xfrm>
            <a:off x="788988" y="3052763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dirty="0">
                <a:latin typeface="Arial" charset="0"/>
              </a:rPr>
              <a:t>Правильных ответов</a:t>
            </a:r>
          </a:p>
        </p:txBody>
      </p:sp>
      <p:sp>
        <p:nvSpPr>
          <p:cNvPr id="19" name="Tx_Ocen"/>
          <p:cNvSpPr>
            <a:spLocks noChangeArrowheads="1"/>
          </p:cNvSpPr>
          <p:nvPr/>
        </p:nvSpPr>
        <p:spPr bwMode="auto">
          <a:xfrm>
            <a:off x="6964002" y="2518097"/>
            <a:ext cx="1689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tx2"/>
                </a:solidFill>
                <a:latin typeface="Arial" charset="0"/>
              </a:rPr>
              <a:t>Оценка</a:t>
            </a:r>
          </a:p>
        </p:txBody>
      </p:sp>
      <p:sp>
        <p:nvSpPr>
          <p:cNvPr id="20" name="Zhdi" hidden="1"/>
          <p:cNvSpPr>
            <a:spLocks noChangeArrowheads="1"/>
          </p:cNvSpPr>
          <p:nvPr/>
        </p:nvSpPr>
        <p:spPr bwMode="auto">
          <a:xfrm>
            <a:off x="2592388" y="1793875"/>
            <a:ext cx="395922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 cmpd="thickThin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/>
              <a:t>Подождите!</a:t>
            </a:r>
          </a:p>
          <a:p>
            <a:pPr algn="ctr">
              <a:defRPr/>
            </a:pPr>
            <a:r>
              <a:rPr lang="ru-RU"/>
              <a:t>Идет обработка данных</a:t>
            </a:r>
          </a:p>
        </p:txBody>
      </p:sp>
      <p:sp>
        <p:nvSpPr>
          <p:cNvPr id="21" name="RezTest"/>
          <p:cNvSpPr/>
          <p:nvPr/>
        </p:nvSpPr>
        <p:spPr>
          <a:xfrm>
            <a:off x="2146497" y="123181"/>
            <a:ext cx="485100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>Результаты</a:t>
            </a:r>
            <a: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>тестирования</a:t>
            </a:r>
            <a:endParaRPr lang="ru-RU" sz="3600" b="1" cap="none" spc="0" dirty="0">
              <a:ln w="1778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254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482" name="Picture 2" descr="http://fotomultik.ru/foto/12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85728"/>
            <a:ext cx="1904980" cy="1904980"/>
          </a:xfrm>
          <a:prstGeom prst="rect">
            <a:avLst/>
          </a:prstGeom>
          <a:noFill/>
        </p:spPr>
      </p:pic>
      <p:pic>
        <p:nvPicPr>
          <p:cNvPr id="20484" name="Picture 4" descr="http://img0.liveinternet.ru/images/attach/c/8/99/262/99262562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1643074" cy="1946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379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 hidden="1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 hidden="1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 hidden="1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Дорогой друг!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Реши  задачи теста и ты увидишь,  кто к тебе обращается.</a:t>
            </a:r>
          </a:p>
          <a:p>
            <a:r>
              <a:rPr lang="ru-RU" dirty="0" smtClean="0"/>
              <a:t>Будь очень внимателен!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 5 тарелках поровну 40 пирожков. Сколько пирожков на </a:t>
            </a:r>
            <a:r>
              <a:rPr lang="ru-RU" sz="3600" b="1" dirty="0" smtClean="0">
                <a:solidFill>
                  <a:srgbClr val="7030A0"/>
                </a:solidFill>
              </a:rPr>
              <a:t>8 </a:t>
            </a:r>
            <a:r>
              <a:rPr lang="ru-RU" sz="3600" b="1" dirty="0" smtClean="0">
                <a:solidFill>
                  <a:srgbClr val="7030A0"/>
                </a:solidFill>
              </a:rPr>
              <a:t>тарелках?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2" name="Содержимое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3" name="Содержимое 3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62</a:t>
            </a:r>
            <a:endParaRPr lang="ru-RU" dirty="0"/>
          </a:p>
        </p:txBody>
      </p:sp>
      <p:sp>
        <p:nvSpPr>
          <p:cNvPr id="34" name="Содержимое 3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 smtClean="0"/>
              <a:t>64</a:t>
            </a:r>
            <a:endParaRPr lang="ru-RU" dirty="0"/>
          </a:p>
        </p:txBody>
      </p:sp>
      <p:pic>
        <p:nvPicPr>
          <p:cNvPr id="17410" name="Picture 2" descr="&amp;KHcy;&amp;Ocy;&amp;Gcy;&amp;Vcy;&amp;Acy;&amp;Rcy;&amp;Tcy;&amp;Scy; * &amp;Pcy;&amp;rcy;&amp;ocy;&amp;scy;&amp;mcy;&amp;ocy;&amp;tcy;&amp;rcy; &amp;tcy;&amp;iecy;&amp;mcy;&amp;ycy; - &amp;Gcy;&amp;ocy;&amp;scy;&amp;tcy;&amp;icy;&amp;ncy;&amp;acy;&amp;yacy; &amp;dcy;&amp;lcy;&amp;yacy; &amp;ocy;&amp;bcy;&amp;shchcy;&amp;iecy;&amp;ncy;&amp;icy;&amp;yacy; - &amp;chcy;&amp;acy;&amp;scy;&amp;tcy;&amp;softcy; 1-&amp;acy;&amp;ya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714620"/>
            <a:ext cx="1500198" cy="1500198"/>
          </a:xfrm>
          <a:prstGeom prst="rect">
            <a:avLst/>
          </a:prstGeom>
          <a:noFill/>
        </p:spPr>
      </p:pic>
      <p:pic>
        <p:nvPicPr>
          <p:cNvPr id="39" name="Picture 2" descr="&amp;KHcy;&amp;Ocy;&amp;Gcy;&amp;Vcy;&amp;Acy;&amp;Rcy;&amp;Tcy;&amp;Scy; * &amp;Pcy;&amp;rcy;&amp;ocy;&amp;scy;&amp;mcy;&amp;ocy;&amp;tcy;&amp;rcy; &amp;tcy;&amp;iecy;&amp;mcy;&amp;ycy; - &amp;Gcy;&amp;ocy;&amp;scy;&amp;tcy;&amp;icy;&amp;ncy;&amp;acy;&amp;yacy; &amp;dcy;&amp;lcy;&amp;yacy; &amp;ocy;&amp;bcy;&amp;shchcy;&amp;iecy;&amp;ncy;&amp;icy;&amp;yacy; - &amp;chcy;&amp;acy;&amp;scy;&amp;tcy;&amp;softcy; 1-&amp;acy;&amp;ya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143248"/>
            <a:ext cx="1500198" cy="1500198"/>
          </a:xfrm>
          <a:prstGeom prst="rect">
            <a:avLst/>
          </a:prstGeom>
          <a:noFill/>
        </p:spPr>
      </p:pic>
      <p:pic>
        <p:nvPicPr>
          <p:cNvPr id="40" name="Picture 2" descr="&amp;KHcy;&amp;Ocy;&amp;Gcy;&amp;Vcy;&amp;Acy;&amp;Rcy;&amp;Tcy;&amp;Scy; * &amp;Pcy;&amp;rcy;&amp;ocy;&amp;scy;&amp;mcy;&amp;ocy;&amp;tcy;&amp;rcy; &amp;tcy;&amp;iecy;&amp;mcy;&amp;ycy; - &amp;Gcy;&amp;ocy;&amp;scy;&amp;tcy;&amp;icy;&amp;ncy;&amp;acy;&amp;yacy; &amp;dcy;&amp;lcy;&amp;yacy; &amp;ocy;&amp;bcy;&amp;shchcy;&amp;iecy;&amp;ncy;&amp;icy;&amp;yacy; - &amp;chcy;&amp;acy;&amp;scy;&amp;tcy;&amp;softcy; 1-&amp;acy;&amp;ya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071810"/>
            <a:ext cx="1500198" cy="15001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2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0034" y="116632"/>
            <a:ext cx="8320438" cy="14319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 3 вазы поровну расставили 21 цветок. Сколько </a:t>
            </a:r>
            <a:r>
              <a:rPr lang="ru-RU" sz="4000" b="1" dirty="0" smtClean="0">
                <a:solidFill>
                  <a:srgbClr val="7030A0"/>
                </a:solidFill>
              </a:rPr>
              <a:t>ваз нужно для 63 цветов?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2" name="Содержимое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3" name="Содержимое 3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4" name="Содержимое 3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2290" name="Picture 2" descr="&amp;Scy;&amp;ocy;&amp;chcy;&amp;icy;&amp;ncy;&amp;iecy;&amp;ncy;&amp;icy;&amp;iecy; &amp;ncy;&amp;acy; &amp;tcy;&amp;iecy;&amp;mcy;&amp;ucy; &quot;&amp;Vcy;&amp;acy;&amp;zcy;&amp;acy; - &amp;pcy;&amp;ocy;&amp;dcy;&amp;acy;&amp;rcy;&amp;ocy;&amp;kcy;&quot; &amp;Scy;&amp;ocy;&amp;chcy;&amp;icy;&amp;ncy;&amp;iecy;&amp;ncy;&amp;icy;&amp;iecy; &amp;ncy;&amp;acy; &amp;tcy;&amp;iecy;&amp;mcy;&amp;ucy; &quot;&amp;Vcy;&amp;acy;&amp;zcy;&amp;acy; - &amp;pcy;&amp;ocy;&amp;dcy;&amp;acy;&amp;rcy;&amp;ocy;&amp;kcy;&quot; - &amp;Ocy;&amp;ncy;&amp;lcy;&amp;acy;&amp;jcy;&amp;ncy; - &amp;ucy;&amp;rcy;&amp;ocy;&amp;k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500306"/>
            <a:ext cx="2143140" cy="27846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3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6864" cy="14319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В </a:t>
            </a:r>
            <a:r>
              <a:rPr lang="ru-RU" sz="3600" b="1" dirty="0" smtClean="0">
                <a:solidFill>
                  <a:srgbClr val="008000"/>
                </a:solidFill>
              </a:rPr>
              <a:t>3 </a:t>
            </a:r>
            <a:r>
              <a:rPr lang="ru-RU" sz="3600" b="1" dirty="0" smtClean="0">
                <a:solidFill>
                  <a:srgbClr val="008000"/>
                </a:solidFill>
              </a:rPr>
              <a:t>коробках поровну 18 конфет. Сколько конфет в 5 коробках?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32" name="Содержимое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33" name="Содержимое 3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34" name="Содержимое 3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 smtClean="0"/>
              <a:t>54</a:t>
            </a:r>
            <a:endParaRPr lang="ru-RU" dirty="0"/>
          </a:p>
        </p:txBody>
      </p:sp>
      <p:pic>
        <p:nvPicPr>
          <p:cNvPr id="10242" name="Picture 2" descr="&amp;Dcy;&amp;ocy;&amp;scy;&amp;tcy;&amp;acy;&amp;vcy;&amp;kcy;&amp;acy; &amp;pcy;&amp;ocy;&amp;dcy;&amp;acy;&amp;rcy;&amp;kcy;&amp;ocy;&amp;vcy; &amp;Kcy;&amp;acy;&amp;gcy;&amp;acy;&amp;rcy;&amp;lcy;&amp;ycy;&amp;kcy;. &amp;Pcy;&amp;ocy;&amp;dcy;&amp;acy;&amp;rcy;&amp;kcy;&amp;icy; &amp;Kcy;&amp;acy;&amp;gcy;&amp;acy;&amp;rcy;&amp;lcy;&amp;ycy;&amp;kcy;. &amp;Kcy;&amp;ucy;&amp;pcy;&amp;icy;&amp;tcy;&amp;softcy; &amp;pcy;&amp;ocy;&amp;dcy;&amp;acy;&amp;rcy;&amp;ocy;&amp;kcy; &amp;scy; &amp;dcy;&amp;ocy;&amp;scy;&amp;tcy;&amp;acy;&amp;vcy;&amp;kcy;&amp;ocy;&amp;jcy;. &amp;Mcy;&amp;acy;&amp;gcy;&amp;acy;&amp;zcy;&amp;icy;&amp;ncy; &amp;pcy;&amp;ocy;&amp;dcy;&amp;acy;&amp;rcy;&amp;kcy;&amp;ocy;&amp;vcy; &amp;icy; &amp;tscy;&amp;vcy;&amp;iecy;&amp;tcy;&amp;ocy;&amp;vcy; SunRose.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285992"/>
            <a:ext cx="3500462" cy="255424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4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0034" y="116632"/>
            <a:ext cx="8320438" cy="20264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 2 упаковках поровну 16 фломастеров. Сколько </a:t>
            </a:r>
            <a:r>
              <a:rPr lang="ru-RU" sz="3600" b="1" dirty="0" smtClean="0">
                <a:solidFill>
                  <a:srgbClr val="7030A0"/>
                </a:solidFill>
              </a:rPr>
              <a:t>упаковок   нужно для 40 фломастеров?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2" name="Содержимое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33" name="Содержимое 3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5 </a:t>
            </a:r>
            <a:endParaRPr lang="ru-RU" dirty="0"/>
          </a:p>
        </p:txBody>
      </p:sp>
      <p:sp>
        <p:nvSpPr>
          <p:cNvPr id="34" name="Содержимое 3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 smtClean="0"/>
              <a:t>32</a:t>
            </a:r>
            <a:endParaRPr lang="ru-RU" dirty="0"/>
          </a:p>
        </p:txBody>
      </p:sp>
      <p:pic>
        <p:nvPicPr>
          <p:cNvPr id="11266" name="Picture 2" descr="&amp;Fcy;&amp;lcy;&amp;ocy;&amp;mcy;&amp;acy;&amp;scy;&amp;tcy;&amp;iecy;&amp;rcy;&amp;ycy; Centropen Washable (&amp;kcy;&amp;ocy;&amp;mcy;&amp;pcy;&amp;lcy;&amp;iecy;&amp;kcy;&amp;tcy; &amp;icy;&amp;zcy; 18 &amp;fcy;&amp;lcy;&amp;ocy;&amp;mcy;&amp;acy;&amp;scy;&amp;tcy;&amp;iecy;&amp;rcy;&amp;ocy;&amp;vcy;) - &amp;kcy;&amp;ucy;&amp;pcy;&amp;icy;&amp;tcy;&amp;softcy; &amp;vcy; &amp;icy;&amp;ncy;&amp;tcy;&amp;iecy;&amp;rcy;&amp;ncy;&amp;iecy;&amp;tcy; &amp;mcy;&amp;acy;&amp;gcy;&amp;acy;&amp;zcy;&amp;icy;&amp;ncy;&amp;iecy; Yakaboo. &amp;TScy;&amp;iecy;&amp;ncy;&amp;ycy;, &amp;fcy;&amp;ocy;&amp;tcy;&amp;ocy;, &amp;ocy;&amp;pcy;&amp;icy;&amp;scy;&amp;acy;&amp;ncy;&amp;icy;&amp;ie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428868"/>
            <a:ext cx="3071834" cy="22930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5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0034" y="116632"/>
            <a:ext cx="8320438" cy="14319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За 6 минут Саша нарисовал 24  звездочки. За сколько времени он нарисует 36 звездочек?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2" name="Содержимое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3" name="Содержимое 3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4" name="Содержимое 3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3314" name="Picture 2" descr="&quot;&amp;Zcy;&amp;vcy;&amp;iecy;&amp;zcy;&amp;dcy;&amp;ocy;&amp;chcy;&amp;kcy;&amp;acy;&quot; &amp;scy;&amp;tcy;&amp;acy;&amp;rcy;&amp;shcy;&amp;acy;&amp;yacy; &quot;&amp;Bcy;&quot; / &amp;Mcy;&amp;Bcy;&amp;Dcy;&amp;Ocy;&amp;Ucy; &quot;&amp;Dcy;&amp;iecy;&amp;tcy;&amp;scy;&amp;kcy;&amp;icy;&amp;jcy; &amp;scy;&amp;acy;&amp;dcy; 1 &quot;&amp;Scy;&amp;ocy;&amp;lcy;&amp;ncy;&amp;ycy;&amp;shcy;&amp;kcy;&amp;ocy;&quot; &amp;Vcy;&amp;ucy;&amp;rcy;&amp;ncy;&amp;acy;&amp;rcy;&amp;scy;&amp;kcy;&amp;ocy;&amp;gcy;&amp;ocy; &amp;rcy;&amp;acy;&amp;jcy;&amp;ocy;&amp;ncy;&amp;acy; / &amp;Pcy;&amp;ocy;&amp;rcy;&amp;tcy;&amp;acy;&amp;lcy; &amp;ocy;&amp;bcy;&amp;rcy;&amp;acy;&amp;zcy;&amp;ocy;&amp;vcy;&amp;acy;&amp;ncy;&amp;icy;&amp;yacy; &amp;CHcy;&amp;R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86058"/>
            <a:ext cx="2357454" cy="24588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6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0034" y="116632"/>
            <a:ext cx="8320438" cy="14319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 Из 18 м ткани сшили 6 одинаковых платьев. Сколько платьев выйдет из 27 метров ткани.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2" name="Содержимое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33" name="Содержимое 3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4" name="Содержимое 3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4338" name="Picture 2" descr="&amp;Pcy;&amp;rcy;&amp;ocy;&amp;dcy;&amp;acy;&amp;mcy; &amp;SHcy;&amp;icy;&amp;kcy;&amp;acy;&amp;rcy;&amp;ncy;&amp;ocy;&amp;iecy; &amp;pcy;&amp;lcy;&amp;acy;&amp;tcy;&amp;softcy;&amp;iecy; H&amp;amp;M &amp;ncy;&amp;iecy; &amp;ocy;&amp;scy;&amp;tcy;&amp;acy;&amp;vcy;&amp;icy;&amp;tcy; &amp;ncy;&amp;icy;&amp;kcy;&amp;ocy;&amp;gcy;&amp;ocy; &amp;rcy;&amp;acy;&amp;vcy;&amp;ncy;&amp;ocy;&amp;dcy;&amp;ucy;&amp;shcy;&amp;ncy;&amp;ycy;&amp;mcy;, &amp;kcy;&amp;ucy;&amp;pcy;&amp;icy;&amp;tcy;&amp;softcy; &amp;dcy;&amp;iecy;&amp;tcy;&amp;scy;&amp;kcy;&amp;ucy;&amp;yucy; &amp;ocy;&amp;dcy;&amp;iecy;&amp;zhcy;&amp;dcy;&amp;ucy; &amp;bcy;/&amp;ucy;, &amp;pcy;&amp;rcy;&amp;ocy;&amp;dcy;&amp;acy;&amp;zhcy;&amp;acy; &amp;vcy; &amp;Kcy;&amp;icy;&amp;iecy;&amp;vcy;, (&amp;Ucy;&amp;kcy;&amp;rcy;&amp;acy;&amp;icy;&amp;ncy;&amp;acy;) . 43547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714620"/>
            <a:ext cx="3071834" cy="307183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Back"/>
          <p:cNvGrpSpPr/>
          <p:nvPr/>
        </p:nvGrpSpPr>
        <p:grpSpPr>
          <a:xfrm>
            <a:off x="6712712" y="6395211"/>
            <a:ext cx="290068" cy="301753"/>
            <a:chOff x="6712712" y="6395211"/>
            <a:chExt cx="290068" cy="301753"/>
          </a:xfrm>
        </p:grpSpPr>
        <p:sp>
          <p:nvSpPr>
            <p:cNvPr id="4" name="Treug1"/>
            <p:cNvSpPr/>
            <p:nvPr/>
          </p:nvSpPr>
          <p:spPr>
            <a:xfrm rot="16200000">
              <a:off x="6705600" y="6402323"/>
              <a:ext cx="298450" cy="284225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reug2"/>
            <p:cNvSpPr/>
            <p:nvPr/>
          </p:nvSpPr>
          <p:spPr>
            <a:xfrm rot="16200000">
              <a:off x="6722618" y="6416802"/>
              <a:ext cx="287274" cy="273050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reug3">
              <a:hlinkClick r:id="" action="ppaction://hlinkshowjump?jump=previousslide"/>
            </p:cNvPr>
            <p:cNvSpPr/>
            <p:nvPr/>
          </p:nvSpPr>
          <p:spPr>
            <a:xfrm rot="16200000">
              <a:off x="6726301" y="6423914"/>
              <a:ext cx="266318" cy="25196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9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10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7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1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8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3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4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KAN 2"/>
          <p:cNvGrpSpPr/>
          <p:nvPr/>
        </p:nvGrpSpPr>
        <p:grpSpPr>
          <a:xfrm>
            <a:off x="444500" y="2667000"/>
            <a:ext cx="647700" cy="397510"/>
            <a:chOff x="444500" y="2032000"/>
            <a:chExt cx="647700" cy="397510"/>
          </a:xfrm>
        </p:grpSpPr>
        <p:sp>
          <p:nvSpPr>
            <p:cNvPr id="19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0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KAN 3"/>
          <p:cNvGrpSpPr/>
          <p:nvPr/>
        </p:nvGrpSpPr>
        <p:grpSpPr>
          <a:xfrm>
            <a:off x="444500" y="3302000"/>
            <a:ext cx="647700" cy="397510"/>
            <a:chOff x="444500" y="2032000"/>
            <a:chExt cx="647700" cy="397510"/>
          </a:xfrm>
        </p:grpSpPr>
        <p:sp>
          <p:nvSpPr>
            <p:cNvPr id="25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6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57158" y="116632"/>
            <a:ext cx="8463314" cy="14319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Для 6 гирлянд надо 48 фонариков. Сколько потребуется фонариков для </a:t>
            </a:r>
            <a:r>
              <a:rPr lang="ru-RU" sz="3200" b="1" dirty="0" smtClean="0">
                <a:solidFill>
                  <a:srgbClr val="7030A0"/>
                </a:solidFill>
              </a:rPr>
              <a:t>10 </a:t>
            </a:r>
            <a:r>
              <a:rPr lang="ru-RU" sz="3200" b="1" dirty="0" smtClean="0">
                <a:solidFill>
                  <a:srgbClr val="7030A0"/>
                </a:solidFill>
              </a:rPr>
              <a:t>гирлянд?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2" name="Содержимое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33" name="Содержимое 3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70</a:t>
            </a:r>
            <a:endParaRPr lang="ru-RU" dirty="0"/>
          </a:p>
        </p:txBody>
      </p:sp>
      <p:sp>
        <p:nvSpPr>
          <p:cNvPr id="34" name="Содержимое 3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dirty="0" smtClean="0"/>
              <a:t>88</a:t>
            </a:r>
            <a:endParaRPr lang="ru-RU" dirty="0"/>
          </a:p>
        </p:txBody>
      </p:sp>
      <p:pic>
        <p:nvPicPr>
          <p:cNvPr id="15362" name="Picture 2" descr="&amp;Bcy;&amp;iecy;&amp;lcy;&amp;tcy; &amp;Lcy;&amp;acy;&amp;jcy;&amp;tcy; - &amp;gcy;&amp;icy;&amp;rcy;&amp;lcy;&amp;yacy;&amp;ncy;&amp;dcy;&amp;acy; &amp;dcy;&amp;lcy;&amp;yacy; &amp;ucy;&amp;lcy;&amp;icy;&amp;chcy;&amp;ncy;&amp;ocy;&amp;gcy;&amp;ocy; &amp;ocy;&amp;scy;&amp;vcy;&amp;iecy;&amp;shchcy;&amp;iecy;&amp;ncy;&amp;icy;&amp;yacy; &amp;scy; &amp;pcy;&amp;acy;&amp;tcy;&amp;rcy;&amp;ocy;&amp;ncy;&amp;acy;&amp;mcy;&amp;icy; &amp;pcy;&amp;ocy;&amp;dcy; 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2786082" cy="21870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O" val="True"/>
  <p:tag name="TFS" val="False"/>
  <p:tag name="TSB" val="5"/>
  <p:tag name="TFO" val="False"/>
  <p:tag name="TFF" val="True"/>
  <p:tag name="TFT" val="True"/>
  <p:tag name="TTIM" val="8"/>
  <p:tag name="TK" val="0.9"/>
  <p:tag name="TFM" val="True"/>
  <p:tag name="TFC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" val="0"/>
  <p:tag name="KO" val="0"/>
  <p:tag name="KP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1"/>
</p:tagLst>
</file>

<file path=ppt/theme/theme1.xml><?xml version="1.0" encoding="utf-8"?>
<a:theme xmlns:a="http://schemas.openxmlformats.org/drawingml/2006/main" name="Сумерки">
  <a:themeElements>
    <a:clrScheme name="Сумерки 9">
      <a:dk1>
        <a:srgbClr val="4A2500"/>
      </a:dk1>
      <a:lt1>
        <a:srgbClr val="C2C0BA"/>
      </a:lt1>
      <a:dk2>
        <a:srgbClr val="788569"/>
      </a:dk2>
      <a:lt2>
        <a:srgbClr val="F4F4EC"/>
      </a:lt2>
      <a:accent1>
        <a:srgbClr val="E1DFC1"/>
      </a:accent1>
      <a:accent2>
        <a:srgbClr val="A5A7AF"/>
      </a:accent2>
      <a:accent3>
        <a:srgbClr val="DDDCD9"/>
      </a:accent3>
      <a:accent4>
        <a:srgbClr val="3E1E00"/>
      </a:accent4>
      <a:accent5>
        <a:srgbClr val="EEECDD"/>
      </a:accent5>
      <a:accent6>
        <a:srgbClr val="95979E"/>
      </a:accent6>
      <a:hlink>
        <a:srgbClr val="9C9800"/>
      </a:hlink>
      <a:folHlink>
        <a:srgbClr val="666633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0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1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2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3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4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5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6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7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8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57653F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_rels/customUI.xml.rels><?xml version="1.0" encoding="UTF-8" standalone="yes"?>
<Relationships xmlns="http://schemas.openxmlformats.org/package/2006/relationships"><Relationship Id="fix3_png" Type="http://schemas.openxmlformats.org/officeDocument/2006/relationships/image" Target="images/fix3.png"/><Relationship Id="Delmac_png" Type="http://schemas.openxmlformats.org/officeDocument/2006/relationships/image" Target="images/Delmac.png"/><Relationship Id="ocenka_png" Type="http://schemas.openxmlformats.org/officeDocument/2006/relationships/image" Target="images/ocenka.png"/><Relationship Id="NewName_png" Type="http://schemas.openxmlformats.org/officeDocument/2006/relationships/image" Target="images/NewName.png"/><Relationship Id="Office-2004_jpg" Type="http://schemas.openxmlformats.org/officeDocument/2006/relationships/image" Target="NULL"/><Relationship Id="Timer_png" Type="http://schemas.openxmlformats.org/officeDocument/2006/relationships/image" Target="NULL"/><Relationship Id="Hour_png" Type="http://schemas.openxmlformats.org/officeDocument/2006/relationships/image" Target="images/Hour.png"/><Relationship Id="Vopros_png" Type="http://schemas.openxmlformats.org/officeDocument/2006/relationships/image" Target="images/Vopros.png"/><Relationship Id="Vosst_png" Type="http://schemas.openxmlformats.org/officeDocument/2006/relationships/image" Target="images/Vosst.png"/></Relationships>
</file>

<file path=customUI/customUI.xml><?xml version="1.0" encoding="utf-8"?>
<!--RibbonX Visual Designer 1.92 for Microsoft PowerPoint 14.0. XML Code produced on 2011.08.13-->
<customUI xmlns="http://schemas.microsoft.com/office/2006/01/customui">
  <ribbon>
    <tabs>
      <tab id="TabTest" insertBeforeMso="TabDesign" label="Тестирование" visible="true">
        <!--Osnovnye nastroiki testa-->
        <!--Vstavka slaydov razlichnyh tipov-->
        <group id="Group2" label="Вставка слайдов">
          <menu id="Menu1" imageMso="ActiveXRadioButton" label="Единственный выбор" supertip="Вставка слайда с переключателями для задания с выбором единственного правильного ответа">
            <button id="Button1" label="2 ответа" onAction="IS120"/>
            <button id="Button2" label="3 ответа" onAction="IS130"/>
            <button id="Button3" label="4 ответа" onAction="IS140"/>
            <button id="Button4" label="5 ответов" onAction="IS150"/>
            <button id="Button5" label="6 ответов" onAction="IS160"/>
          </menu>
          <menu id="Menu2" imageMso="SourceControlOptions" label="Множественный выбор" supertip="Вставка слайда с флажками для задания с выбором нескольких правильных ответов">
            <button id="Button7" label="2 ответа" onAction="IS220"/>
            <button id="Button8" label="3 ответа" onAction="IS230"/>
            <button id="Button9" label="4 ответа" onAction="IS240"/>
            <button id="Button10" label="5 ответов" onAction="IS250"/>
            <button id="Button11" label="6 ответов" onAction="IS260"/>
          </menu>
          <menu id="Menu3" imageMso="ReplicationRecoverDesignMaster" label="Соответствие" supertip="Вставка слайда с перемещаемыми объектами и объектами конечных позиций для заданий на установление соответствия и упорядочение">
            <menu id="Menu4" label="1 объект">
              <button id="Button13" label="1 позиция" onAction="IS311"/>
              <button id="Button14" label="2 позиции" onAction="IS312"/>
              <button id="Button15" label="3 позиции" onAction="IS313"/>
              <button id="Button16" label="4 позиции" onAction="IS314"/>
              <button id="Button17" label="5 позиций" onAction="IS315"/>
              <button id="Button18" label="6 позиций" onAction="IS316"/>
              <button id="Button19" label="7 позиций" onAction="IS317"/>
              <button id="Button20" label="8 позиций" onAction="IS318"/>
              <button id="Button21" label="9 позиций" onAction="IS319"/>
              <button id="Button22" label="10 позиций" onAction="IS310"/>
            </menu>
            <menu id="Menu6" label="2 объекта">
              <button id="Button23" label="1 позиция" onAction="IS321"/>
              <button id="Button24" label="2 позиции" onAction="IS322"/>
              <button id="Button25" label="3 позиции" onAction="IS323"/>
              <button id="Button26" label="4 позиции" onAction="IS324"/>
              <button id="Button27" label="5 позиций" onAction="IS325"/>
              <button id="Button28" label="6 позиций" onAction="IS326"/>
              <button id="Button29" label="7 позиций" onAction="IS327"/>
              <button id="Button30" label="8 позиций" onAction="IS328"/>
              <button id="Button31" label="9 позиций" onAction="IS329"/>
              <button id="Button32" label="10 позиций" onAction="IS320"/>
            </menu>
            <menu id="Menu7" label="3 объекта">
              <button id="Button33" label="1 позиция" onAction="IS331"/>
              <button id="Button34" label="2 позиции" onAction="IS332"/>
              <button id="Button35" label="3 позиции" onAction="IS333"/>
              <button id="Button36" label="4 позиции" onAction="IS334"/>
              <button id="Button37" label="5 позиций" onAction="IS335"/>
              <button id="Button38" label="6 позиций" onAction="IS336"/>
              <button id="Button39" label="7 позиций" onAction="IS337"/>
              <button id="Button40" label="8 позиций" onAction="IS338"/>
              <button id="Button41" label="9 позиций" onAction="IS339"/>
              <button id="Button42" label="10 позиций" onAction="IS330"/>
            </menu>
            <menu id="Menu8" label="4 объекта">
              <button id="Button43" label="1 позиция" onAction="IS341"/>
              <button id="Button44" label="2 позиции" onAction="IS342"/>
              <button id="Button45" label="3 позиции" onAction="IS343"/>
              <button id="Button46" label="4 позиции" onAction="IS344"/>
              <button id="Button47" label="5 позиций" onAction="IS345"/>
              <button id="Button48" label="6 позиций" onAction="IS346"/>
              <button id="Button49" label="7 позиций" onAction="IS347"/>
              <button id="Button50" label="8 позиций" onAction="IS348"/>
              <button id="Button51" label="9 позиций" onAction="IS349"/>
              <button id="Button52" label="10 позиций" onAction="IS340"/>
            </menu>
            <menu id="Menu9" label="5 объектов">
              <button id="Button53" label="1 позиция" onAction="IS351"/>
              <button id="Button54" label="2 позиции" onAction="IS352"/>
              <button id="Button55" label="3 позиции" onAction="IS353"/>
              <button id="Button56" label="4 позиции" onAction="IS354"/>
              <button id="Button57" label="5 позиций" onAction="IS355"/>
              <button id="Button58" label="6 позиций" onAction="IS356"/>
              <button id="Button59" label="7 позиций" onAction="IS357"/>
              <button id="Button60" label="8 позиций" onAction="IS358"/>
              <button id="Button61" label="9 позиций" onAction="IS359"/>
              <button id="Button62" label="10 позиций" onAction="IS350"/>
            </menu>
            <menu id="Menu10" label="6 объектов">
              <button id="Button63" label="1 позиция" onAction="IS361"/>
              <button id="Button64" label="2 позиции" onAction="IS362"/>
              <button id="Button65" label="3 позиции" onAction="IS363"/>
              <button id="Button66" label="4 позиции" onAction="IS364"/>
              <button id="Button67" label="5 позиций" onAction="IS365"/>
              <button id="Button68" label="6 позиций" onAction="IS366"/>
              <button id="Button69" label="7 позиций" onAction="IS367"/>
              <button id="Button70" label="8 позиций" onAction="IS368"/>
              <button id="Button71" label="9 позиций" onAction="IS369"/>
              <button id="Button72" label="10 позиций" onAction="IS360"/>
            </menu>
            <menu id="Menu12" label="7 объектов">
              <button id="Button73" label="1 позиция" onAction="IS371"/>
              <button id="Button74" label="2 позиции" onAction="IS372"/>
              <button id="Button75" label="3 позиции" onAction="IS373"/>
              <button id="Button76" label="4 позиции" onAction="IS374"/>
              <button id="Button77" label="5 позиций" onAction="IS375"/>
              <button id="Button78" label="6 позиций" onAction="IS376"/>
              <button id="Button79" label="7 позиций" onAction="IS377"/>
              <button id="Button80" label="8 позиций" onAction="IS378"/>
              <button id="Button81" label="9 позиций" onAction="IS379"/>
              <button id="Button82" label="10 позиций" onAction="IS370"/>
            </menu>
            <menu id="Menu13" label="8 объектов">
              <button id="Button83" label="1 позиция" onAction="IS381"/>
              <button id="Button84" label="2 позиции" onAction="IS382"/>
              <button id="Button85" label="3 позиции" onAction="IS383"/>
              <button id="Button86" label="4 позиции" onAction="IS384"/>
              <button id="Button87" label="5 позиций" onAction="IS385"/>
              <button id="Button88" label="6 позиций" onAction="IS386"/>
              <button id="Button89" label="7 позиций" onAction="IS387"/>
              <button id="Button90" label="8 позиций" onAction="IS388"/>
              <button id="Button91" label="9 позиций" onAction="IS389"/>
              <button id="Button92" label="10 позиций" onAction="IS380"/>
            </menu>
            <menu id="Menu14" label="9 объектов">
              <button id="Button93" label="1 позиция" onAction="IS391"/>
              <button id="Button94" label="2 позиции" onAction="IS392"/>
              <button id="Button95" label="3 позиции" onAction="IS393"/>
              <button id="Button96" label="4 позиции" onAction="IS394"/>
              <button id="Button97" label="5 позиций" onAction="IS395"/>
              <button id="Button98" label="6 позиций" onAction="IS396"/>
              <button id="Button99" label="7 позиций" onAction="IS397"/>
              <button id="Button100" label="8 позиций" onAction="IS398"/>
              <button id="Button101" label="9 позиций" onAction="IS399"/>
              <button id="Button102" label="10 позиций" onAction="IS390"/>
            </menu>
            <menu id="Menu15" label="10 объектов">
              <button id="Button103" label="1 позиция" onAction="IS301"/>
              <button id="Button104" label="2 позиции" onAction="IS302"/>
              <button id="Button105" label="3 позиции" onAction="IS303"/>
              <button id="Button106" label="4 позиции" onAction="IS304"/>
              <button id="Button107" label="5 позиций" onAction="IS305"/>
              <button id="Button108" label="6 позиций" onAction="IS306"/>
              <button id="Button109" label="7 позиций" onAction="IS307"/>
              <button id="Button110" label="8 позиций" onAction="IS308"/>
              <button id="Button111" label="9 позиций" onAction="IS309"/>
              <button id="Button112" label="10 позиций" onAction="IS300"/>
            </menu>
          </menu>
          <button id="Button122" imageMso="ActiveXTextBox" label="Ввод ответа" supertip="Вставка слайда с заданием, в котором надо ввести ответ в текстовой форме" onAction="IS410"/>
          <button id="Button123" imageMso="NewContact" label="Информация" supertip="Вставка слайда для дополнительной информации или задания, не требующего ответа" onAction="IS500"/>
          <button id="RndSlide" imageMso="SmartArtRightToLeft" label="Перемешать" supertip="Перемешать слайды заданий в произвольном порядке" onAction="Tasovat"/>
        </group>
        <group id="GroupOtvety" label="Ответы" visible="true">
          <button enabled="true" id="BtOtvety" image="Vopros_png" label="Правильные ответы" showImage="true" showLabel="true" size="large" supertip="Ввод правильных ответов на задания теста" visible="true" onAction="TunOtvety"/>
        </group>
        <group id="GroupOcenka" label="Оценка" visible="true">
          <button enabled="true" id="BtOcenka" image="ocenka_png" label="Уровень требований" showImage="true" size="large" supertip="Настройка уровня требовательности к оценке" visible="true" onAction="TunOcenka"/>
        </group>
        <group id="GroupTime" label="Таймер" visible="true">
          <button id="BtTimer" image="Hour_png" label="Настройки" showImage="true" showLabel="true" size="large" supertip="Настройки использования таймера" visible="true" onAction="TunTimer"/>
        </group>
        <group id="GroupObjeck" label="Объекты" visible="true">
          <button enabled="true" id="BtName" image="NewName_png" label="Именовать" showImage="true" showLabel="true" size="large" supertip="Именование перемещаемых объектов, объектов конечных позиций и прочих объектов" visible="true" onAction="NewName"/>
          <button enabled="true" id="BtFix" image="fix3_png" label="Фиксировать" showImage="true" showLabel="true" size="large" supertip="Фиксация исходной позиции перемещаемых объектов, отображение-скрытие меток флажков и переключателей" visible="true" onAction="FixObj"/>
          <button enabled="true" id="BtFlagPerekl" image="Vosst_png" label="Обновить" showImage="true" showLabel="true" size="large" supertip="Обновление внешнего вида флажков или переключателей после преобразования одного из них" visible="true" onAction="ReconFP"/>
        </group>
        <group id="GrDelMac" label="Макросы" visible="true">
          <button enabled="true" id="BtDelMac" image="Delmac_png" label="Выключить Включить" showImage="true" showLabel="true" size="large" supertip="Отключение и включение макросов Office 2007-2010, несовместимых с Office 2003, для обеспечения работоспособности теста при сохранении в формате pps или ppt" visible="true" onAction="DelMacros"/>
        </group>
        <group id="GrOutRez" label="Результаты" visible="true">
          <checkBox description="description" enabled="true" id="ChOutFile" label="Результаты в файл" supertip="Выводить результаты тестирования в текстовый файл" visible="true" getPressed="ChOutFile_getPressed" onAction="ChB_RezTx"/>
          <checkBox enabled="true" id="ChUchetOshibok" label="Отчет об ошибках" supertip="Выводить отчет об ошибках на последний слайд" visible="true" getPressed="ChUchetOshibok_getPressed" onAction="ChB_OtOsh"/>
          <labelControl id="labC1" label="Ввывод результатов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Копия TestKit</Template>
  <TotalTime>1412</TotalTime>
  <Words>309</Words>
  <Application>Microsoft Office PowerPoint</Application>
  <PresentationFormat>Экран (4:3)</PresentationFormat>
  <Paragraphs>119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Сумерки</vt:lpstr>
      <vt:lpstr>Слайд 1</vt:lpstr>
      <vt:lpstr>Дорогой друг!</vt:lpstr>
      <vt:lpstr>На 5 тарелках поровну 40 пирожков. Сколько пирожков на 8 тарелках?</vt:lpstr>
      <vt:lpstr>В 3 вазы поровну расставили 21 цветок. Сколько ваз нужно для 63 цветов?</vt:lpstr>
      <vt:lpstr>В 3 коробках поровну 18 конфет. Сколько конфет в 5 коробках?</vt:lpstr>
      <vt:lpstr>В 2 упаковках поровну 16 фломастеров. Сколько упаковок   нужно для 40 фломастеров? </vt:lpstr>
      <vt:lpstr>За 6 минут Саша нарисовал 24  звездочки. За сколько времени он нарисует 36 звездочек?</vt:lpstr>
      <vt:lpstr> Из 18 м ткани сшили 6 одинаковых платьев. Сколько платьев выйдет из 27 метров ткани.</vt:lpstr>
      <vt:lpstr>Для 6 гирлянд надо 48 фонариков. Сколько потребуется фонариков для 10 гирлянд?</vt:lpstr>
      <vt:lpstr>18 редисок связали в пучки по 3 в каждый. Сколько получится одинаковых пучков из 54 редисок?</vt:lpstr>
      <vt:lpstr>Слайд 11</vt:lpstr>
    </vt:vector>
  </TitlesOfParts>
  <Company>Россошанская школа-интернат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тестовPowerPoint</dc:title>
  <dc:creator>Комаровский Анатолий Николаевич</dc:creator>
  <dc:description>В  конструкторе использована идея перемещения объектов в режиме демонстрации, предложенная Гансом Хофманом (Hans Werner Hofmann hw@lemitec.de)</dc:description>
  <cp:lastModifiedBy>Admin</cp:lastModifiedBy>
  <cp:revision>202</cp:revision>
  <dcterms:created xsi:type="dcterms:W3CDTF">2011-08-18T05:12:14Z</dcterms:created>
  <dcterms:modified xsi:type="dcterms:W3CDTF">2014-12-15T14:28:48Z</dcterms:modified>
</cp:coreProperties>
</file>