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972A193-D974-4890-BCF6-7BDA5AA783D7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90600"/>
            <a:ext cx="8715404" cy="3795722"/>
          </a:xfrm>
        </p:spPr>
        <p:txBody>
          <a:bodyPr>
            <a:normAutofit/>
          </a:bodyPr>
          <a:lstStyle/>
          <a:p>
            <a:r>
              <a:rPr lang="ru-RU" sz="6000" dirty="0"/>
              <a:t>Технология </a:t>
            </a:r>
            <a:r>
              <a:rPr lang="ru-RU" sz="6000" dirty="0" err="1"/>
              <a:t>деятельностного</a:t>
            </a:r>
            <a:r>
              <a:rPr lang="ru-RU" sz="6000" dirty="0"/>
              <a:t> метода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214290"/>
            <a:ext cx="8929718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III. Постановка учебной задачи -</a:t>
            </a:r>
            <a:endParaRPr lang="ru-RU" b="1" dirty="0" smtClean="0"/>
          </a:p>
          <a:p>
            <a:r>
              <a:rPr lang="ru-RU" i="1" dirty="0" smtClean="0"/>
              <a:t>4-5 минут </a:t>
            </a:r>
            <a:endParaRPr lang="ru-RU" dirty="0" smtClean="0"/>
          </a:p>
          <a:p>
            <a:r>
              <a:rPr lang="ru-RU" b="1" u="sng" dirty="0" smtClean="0"/>
              <a:t>Цель: </a:t>
            </a:r>
            <a:r>
              <a:rPr lang="ru-RU" dirty="0" smtClean="0"/>
              <a:t>обсуждение затруднения («Почему возникли затруднения?», «Чего мы ещё не знаем?»)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На данном этапе учитель организует выявление учащимися места и причины затруднения. Для этого учащиеся должны:</a:t>
            </a:r>
          </a:p>
          <a:p>
            <a:r>
              <a:rPr lang="ru-RU" dirty="0" smtClean="0"/>
              <a:t>восстановить выполненные операции и зафиксировать (вербально и </a:t>
            </a:r>
            <a:r>
              <a:rPr lang="ru-RU" dirty="0" err="1" smtClean="0"/>
              <a:t>знаково</a:t>
            </a:r>
            <a:r>
              <a:rPr lang="ru-RU" dirty="0" smtClean="0"/>
              <a:t>) место - шаг, операцию, где возникло затруднение;</a:t>
            </a:r>
          </a:p>
          <a:p>
            <a:r>
              <a:rPr lang="ru-RU" dirty="0" smtClean="0"/>
              <a:t>соотнести свои действия с используемым способом действий (алгоритмом, понятием и т.д.) и на этой основе выявить и зафиксировать во внешней речи причину затруднения - те конкретные знания, умения или способности, которых недостаточно для решения исходной задачи и задач такого класса или типа вообще.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214290"/>
            <a:ext cx="9001156" cy="635798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IV. Открытие нового знания (построение  проекта выхода из затруднения) -</a:t>
            </a:r>
            <a:endParaRPr lang="ru-RU" b="1" dirty="0" smtClean="0"/>
          </a:p>
          <a:p>
            <a:r>
              <a:rPr lang="ru-RU" i="1" dirty="0" smtClean="0"/>
              <a:t>7-8 минут</a:t>
            </a:r>
            <a:endParaRPr lang="ru-RU" dirty="0" smtClean="0"/>
          </a:p>
          <a:p>
            <a:r>
              <a:rPr lang="ru-RU" dirty="0" smtClean="0"/>
              <a:t>На данном этапе учащиеся в коммуникативной форме обдумывают проект будущих учебных действий: ставят цель (</a:t>
            </a:r>
            <a:r>
              <a:rPr lang="ru-RU" b="1" u="sng" dirty="0" smtClean="0"/>
              <a:t>целью</a:t>
            </a:r>
            <a:r>
              <a:rPr lang="ru-RU" dirty="0" smtClean="0"/>
              <a:t> всегда является устранение возникшего затруднения), согласовывают тему урока, выбирают способ, строят план достижения цели и определяют средства - алгоритмы, модели и т.д. Этим процессом руководит учитель: на первых порах с помощью подводящего диалога, затем – побуждающего, а затем и с помощью исследовательских методов.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785794"/>
            <a:ext cx="8858280" cy="5580083"/>
          </a:xfrm>
        </p:spPr>
        <p:txBody>
          <a:bodyPr/>
          <a:lstStyle/>
          <a:p>
            <a:r>
              <a:rPr lang="ru-RU" b="1" i="1" dirty="0" smtClean="0"/>
              <a:t>V. Первичное закрепление -</a:t>
            </a:r>
            <a:endParaRPr lang="ru-RU" b="1" dirty="0" smtClean="0"/>
          </a:p>
          <a:p>
            <a:r>
              <a:rPr lang="ru-RU" i="1" dirty="0" smtClean="0"/>
              <a:t>4-5 минут </a:t>
            </a:r>
            <a:endParaRPr lang="ru-RU" dirty="0" smtClean="0"/>
          </a:p>
          <a:p>
            <a:r>
              <a:rPr lang="ru-RU" b="1" u="sng" dirty="0" smtClean="0"/>
              <a:t>Цель: </a:t>
            </a:r>
            <a:r>
              <a:rPr lang="ru-RU" dirty="0" smtClean="0"/>
              <a:t>проговаривание нового знания,  (запись в виде опорного сигнала)</a:t>
            </a:r>
          </a:p>
          <a:p>
            <a:r>
              <a:rPr lang="ru-RU" dirty="0" smtClean="0"/>
              <a:t>фронтальная работа, работа в парах;</a:t>
            </a:r>
          </a:p>
          <a:p>
            <a:r>
              <a:rPr lang="ru-RU" dirty="0" smtClean="0"/>
              <a:t>комментирование, обозначение знаковыми символами;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857232"/>
            <a:ext cx="8686800" cy="5222893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VI. Самостоятельная работа с самопроверкой по образцу (эталону) - </a:t>
            </a:r>
            <a:endParaRPr lang="ru-RU" b="1" dirty="0" smtClean="0"/>
          </a:p>
          <a:p>
            <a:r>
              <a:rPr lang="ru-RU" i="1" dirty="0" smtClean="0"/>
              <a:t>4-5 минут.</a:t>
            </a:r>
            <a:endParaRPr lang="ru-RU" dirty="0" smtClean="0"/>
          </a:p>
          <a:p>
            <a:r>
              <a:rPr lang="ru-RU" dirty="0" smtClean="0"/>
              <a:t>Каждый должен для себя сделать вывод о том, что он уже имеет.</a:t>
            </a:r>
          </a:p>
          <a:p>
            <a:r>
              <a:rPr lang="ru-RU" dirty="0" smtClean="0"/>
              <a:t>Письменно выполняется небольшая по объёму самостоятельная работа (2-3 типовые задания). </a:t>
            </a:r>
          </a:p>
          <a:p>
            <a:r>
              <a:rPr lang="ru-RU" dirty="0" smtClean="0"/>
              <a:t>Самоконтроль, самопроверка.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714356"/>
            <a:ext cx="8686800" cy="5651521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VII.   Включение нового знания в систему знаний и повторение -</a:t>
            </a:r>
            <a:endParaRPr lang="ru-RU" b="1" dirty="0" smtClean="0"/>
          </a:p>
          <a:p>
            <a:r>
              <a:rPr lang="ru-RU" i="1" dirty="0" smtClean="0"/>
              <a:t>7-8 минут.</a:t>
            </a:r>
            <a:endParaRPr lang="ru-RU" dirty="0" smtClean="0"/>
          </a:p>
          <a:p>
            <a:r>
              <a:rPr lang="ru-RU" dirty="0" smtClean="0"/>
              <a:t>Сначала детям предлагаются задания, которые содержат</a:t>
            </a:r>
          </a:p>
          <a:p>
            <a:r>
              <a:rPr lang="ru-RU" dirty="0" smtClean="0"/>
              <a:t>новый алгоритм, новое понятие.</a:t>
            </a:r>
          </a:p>
          <a:p>
            <a:r>
              <a:rPr lang="ru-RU" dirty="0" smtClean="0"/>
              <a:t>Затем предлагаются задания, в которых новое знание используется  вместе с изученными ранее.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85728"/>
            <a:ext cx="8858280" cy="621510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VIII. Рефлексия учебной деятельности на уроке (итог) -</a:t>
            </a:r>
            <a:endParaRPr lang="ru-RU" b="1" dirty="0" smtClean="0"/>
          </a:p>
          <a:p>
            <a:r>
              <a:rPr lang="ru-RU" i="1" dirty="0" smtClean="0"/>
              <a:t>2-3 минуты.</a:t>
            </a:r>
            <a:endParaRPr lang="ru-RU" dirty="0" smtClean="0"/>
          </a:p>
          <a:p>
            <a:r>
              <a:rPr lang="ru-RU" b="1" u="sng" dirty="0" smtClean="0"/>
              <a:t>Цель: </a:t>
            </a:r>
            <a:r>
              <a:rPr lang="ru-RU" dirty="0" smtClean="0"/>
              <a:t>осознании обучающимися  своей учебной деятельности, самооценка результатов своей деятельности и всего класса.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u="sng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Какую задачу ставили на уроке?</a:t>
            </a:r>
          </a:p>
          <a:p>
            <a:r>
              <a:rPr lang="ru-RU" dirty="0" smtClean="0"/>
              <a:t>Удалось решить поставленную задачу?</a:t>
            </a:r>
          </a:p>
          <a:p>
            <a:r>
              <a:rPr lang="ru-RU" dirty="0" smtClean="0"/>
              <a:t>Каким способом?</a:t>
            </a:r>
          </a:p>
          <a:p>
            <a:r>
              <a:rPr lang="ru-RU" dirty="0" smtClean="0"/>
              <a:t>Какие получили результаты?</a:t>
            </a:r>
          </a:p>
          <a:p>
            <a:r>
              <a:rPr lang="ru-RU" dirty="0" smtClean="0"/>
              <a:t>Что нужно сделать ещё?</a:t>
            </a:r>
          </a:p>
          <a:p>
            <a:r>
              <a:rPr lang="ru-RU" dirty="0" smtClean="0"/>
              <a:t>Где можно применить новые знания?</a:t>
            </a:r>
          </a:p>
          <a:p>
            <a:r>
              <a:rPr lang="ru-RU" dirty="0" smtClean="0"/>
              <a:t>Что на уроке у вас хорошо получилось?</a:t>
            </a:r>
          </a:p>
          <a:p>
            <a:r>
              <a:rPr lang="ru-RU" dirty="0" smtClean="0"/>
              <a:t>Над чем ещё надо поработать? </a:t>
            </a:r>
          </a:p>
          <a:p>
            <a:r>
              <a:rPr lang="ru-RU" dirty="0" smtClean="0"/>
              <a:t>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571480"/>
            <a:ext cx="8858280" cy="59293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Особенность метода - самостоятельное «открытие» детьми нового знания в процессе исследовательской деятельности. Это способствует тому, что знания  и учебные умения приобретают для обучающихся личную значимость.</a:t>
            </a:r>
          </a:p>
          <a:p>
            <a:r>
              <a:rPr lang="ru-RU" sz="3200" u="sng" dirty="0" err="1" smtClean="0"/>
              <a:t>Деятельностный</a:t>
            </a:r>
            <a:r>
              <a:rPr lang="ru-RU" sz="3200" u="sng" dirty="0" smtClean="0"/>
              <a:t> метод </a:t>
            </a:r>
            <a:r>
              <a:rPr lang="ru-RU" sz="3200" dirty="0" smtClean="0"/>
              <a:t>является универсальным средством, предоставляющим учителю инструментарий подготовки и проведения уроков в соответствии с новыми целями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685800" y="3357563"/>
            <a:ext cx="8458200" cy="1576387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«Великая цель образования-</a:t>
            </a:r>
            <a:br>
              <a:rPr lang="ru-RU" i="1" dirty="0" smtClean="0"/>
            </a:br>
            <a:r>
              <a:rPr lang="ru-RU" i="1" dirty="0" smtClean="0"/>
              <a:t>это не знания, а действия!»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700" i="1" dirty="0" smtClean="0"/>
              <a:t>                                                                           </a:t>
            </a:r>
            <a:r>
              <a:rPr lang="ru-RU" sz="2700" i="1" dirty="0" smtClean="0"/>
              <a:t>Герберт Спенсер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/>
          </a:bodyPr>
          <a:lstStyle/>
          <a:p>
            <a:r>
              <a:rPr lang="ru-RU" sz="4000" b="1" i="1" dirty="0"/>
              <a:t>Метод обучения, при котором ребенок не получает знания в готовом виде, а добывает их сам в процессе собственной учебной деятельности называется </a:t>
            </a:r>
            <a:r>
              <a:rPr lang="ru-RU" sz="4000" b="1" i="1" dirty="0" err="1"/>
              <a:t>деятельностным</a:t>
            </a:r>
            <a:r>
              <a:rPr lang="ru-RU" sz="4000" b="1" i="1" dirty="0"/>
              <a:t> </a:t>
            </a:r>
            <a:r>
              <a:rPr lang="ru-RU" sz="4000" b="1" i="1" dirty="0" smtClean="0"/>
              <a:t>методом.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428604"/>
            <a:ext cx="8929718" cy="6000792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Еще Сократ говорил о том, что научиться играть на флейте можно только, играя самому. Точно также </a:t>
            </a:r>
            <a:r>
              <a:rPr lang="ru-RU" sz="3600" b="1" i="1" dirty="0" err="1" smtClean="0"/>
              <a:t>деятельностные</a:t>
            </a:r>
            <a:r>
              <a:rPr lang="ru-RU" sz="3600" b="1" i="1" dirty="0" smtClean="0"/>
              <a:t> способности учащихся формируются лишь тогда, когда они не пассивно усваивают новые задания, а включены в самостоятельную учебно-познавательную деятельность. Инструментом  учителя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может стать </a:t>
            </a:r>
            <a:r>
              <a:rPr lang="ru-RU" sz="3600" b="1" i="1" dirty="0" err="1" smtClean="0"/>
              <a:t>деятельностный</a:t>
            </a:r>
            <a:r>
              <a:rPr lang="ru-RU" sz="3600" b="1" i="1" dirty="0" smtClean="0"/>
              <a:t> метод обучения. 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214290"/>
            <a:ext cx="8929718" cy="6215106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Принцип деятельности - заключается в том, что ученик, получая знания не в готовом виде, а,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sz="3600" b="1" i="1" dirty="0" err="1" smtClean="0"/>
              <a:t>деятельностных</a:t>
            </a:r>
            <a:r>
              <a:rPr lang="ru-RU" sz="3600" b="1" i="1" dirty="0" smtClean="0"/>
              <a:t> способностей, </a:t>
            </a:r>
            <a:r>
              <a:rPr lang="ru-RU" sz="3600" b="1" i="1" dirty="0" err="1" smtClean="0"/>
              <a:t>общеучебных</a:t>
            </a:r>
            <a:r>
              <a:rPr lang="ru-RU" sz="3600" b="1" i="1" dirty="0" smtClean="0"/>
              <a:t> умений.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5689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Что же  означает </a:t>
            </a:r>
            <a:r>
              <a:rPr lang="ru-RU" sz="3200" b="1" i="1" dirty="0" err="1"/>
              <a:t>деятельностный</a:t>
            </a:r>
            <a:r>
              <a:rPr lang="ru-RU" sz="3200" b="1" i="1" dirty="0"/>
              <a:t> подход?</a:t>
            </a:r>
            <a:endParaRPr lang="ru-RU" sz="3200" b="1" dirty="0"/>
          </a:p>
          <a:p>
            <a:r>
              <a:rPr lang="ru-RU" sz="2400" b="1" dirty="0" err="1"/>
              <a:t>Деятельностный</a:t>
            </a:r>
            <a:r>
              <a:rPr lang="ru-RU" sz="2400" b="1" dirty="0"/>
              <a:t> подход к обучению предполагает:</a:t>
            </a:r>
          </a:p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• наличие у детей познавательного мотива (желания узнать, открыть, научиться) и конкретной учебной цели (понимания того, что именно нужно выяснить, освоить); </a:t>
            </a:r>
            <a:br>
              <a:rPr lang="ru-RU" sz="2400" b="1" dirty="0"/>
            </a:br>
            <a:r>
              <a:rPr lang="ru-RU" sz="2400" b="1" dirty="0"/>
              <a:t>• выполнение учениками определённых действий для приобретения недостающих знаний;</a:t>
            </a:r>
            <a:br>
              <a:rPr lang="ru-RU" sz="2400" b="1" dirty="0"/>
            </a:br>
            <a:r>
              <a:rPr lang="ru-RU" sz="2400" b="1" dirty="0"/>
              <a:t>• выявление и освоение учащимися способа действия, позволяющего осознанно применять приобретённые знания;</a:t>
            </a:r>
            <a:br>
              <a:rPr lang="ru-RU" sz="2400" b="1" dirty="0"/>
            </a:br>
            <a:r>
              <a:rPr lang="ru-RU" sz="2400" b="1" dirty="0"/>
              <a:t>• формирование у школьников умения контролировать свои действия – как после их завершения, так и по ходу;</a:t>
            </a:r>
            <a:br>
              <a:rPr lang="ru-RU" sz="2400" b="1" dirty="0"/>
            </a:br>
            <a:r>
              <a:rPr lang="ru-RU" sz="2400" b="1" dirty="0"/>
              <a:t>• включение содержания обучения в контекст решения значимых жизненных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35670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184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Модель </a:t>
            </a:r>
            <a:r>
              <a:rPr lang="ru-RU" sz="3200" i="1" dirty="0" err="1"/>
              <a:t>деятельностного</a:t>
            </a:r>
            <a:r>
              <a:rPr lang="ru-RU" sz="3200" i="1" dirty="0"/>
              <a:t> </a:t>
            </a:r>
            <a:r>
              <a:rPr lang="ru-RU" sz="3200" b="1" i="1" dirty="0" smtClean="0"/>
              <a:t>урока «открытия новых знаний»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i="1" dirty="0" smtClean="0"/>
              <a:t>Структура и логика содержания</a:t>
            </a:r>
            <a:r>
              <a:rPr lang="ru-RU" sz="3200" i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i="1" dirty="0" smtClean="0"/>
              <a:t>Теория в практике (а не от теории к практике)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i="1" dirty="0" smtClean="0"/>
              <a:t>Общее в частном (а не от частного к общему)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i="1" dirty="0" smtClean="0"/>
              <a:t>Целое в части (а не от частей к целому)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i="1" dirty="0" smtClean="0"/>
              <a:t>От задачи к проблеме, от проблемы к знанию (а не знание без проблем)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уроков введения нового знания 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71504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I. Мотивирование к учебной деятельности (организационный момент) - </a:t>
            </a:r>
            <a:endParaRPr lang="ru-RU" b="1" dirty="0" smtClean="0"/>
          </a:p>
          <a:p>
            <a:r>
              <a:rPr lang="ru-RU" b="1" i="1" dirty="0" smtClean="0"/>
              <a:t>1-2 минуты</a:t>
            </a:r>
            <a:endParaRPr lang="ru-RU" b="1" dirty="0" smtClean="0"/>
          </a:p>
          <a:p>
            <a:r>
              <a:rPr lang="ru-RU" b="1" u="sng" dirty="0" smtClean="0"/>
              <a:t>Цель: </a:t>
            </a:r>
            <a:r>
              <a:rPr lang="ru-RU" dirty="0" smtClean="0"/>
              <a:t>включение обучающихся в деятельность на личностно-значимом уровне.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Данный этап процесса обучения предполагает осознанное вхождение учащегося в пространство учебной деятельности на уроке. С этой целью на данном этапе организуется его мотивирование к учебной деятельности, а именно:</a:t>
            </a:r>
          </a:p>
          <a:p>
            <a:r>
              <a:rPr lang="ru-RU" dirty="0" smtClean="0"/>
              <a:t>актуализируются требования к нему со стороны учебной деятельности (“надо”);</a:t>
            </a:r>
          </a:p>
          <a:p>
            <a:r>
              <a:rPr lang="ru-RU" dirty="0" smtClean="0"/>
              <a:t>создаются условия для возникновения внутренней потребности включения в учебную деятельность (“хочу”);</a:t>
            </a:r>
          </a:p>
          <a:p>
            <a:r>
              <a:rPr lang="ru-RU" dirty="0" smtClean="0"/>
              <a:t>устанавливаются тематические рамки (“могу”).</a:t>
            </a:r>
          </a:p>
          <a:p>
            <a:r>
              <a:rPr lang="ru-RU" dirty="0" smtClean="0"/>
              <a:t> Приёмы  работы:</a:t>
            </a:r>
          </a:p>
          <a:p>
            <a:r>
              <a:rPr lang="ru-RU" dirty="0" smtClean="0"/>
              <a:t>учитель в начале урока высказывает добрые пожелания детям,  предлагает пожелать друг другу удачи (хлопки в ладони);</a:t>
            </a:r>
          </a:p>
          <a:p>
            <a:r>
              <a:rPr lang="ru-RU" dirty="0" smtClean="0"/>
              <a:t>учитель предлагает детям подумать, что пригодится для успешной работы, дети высказываются;</a:t>
            </a:r>
          </a:p>
          <a:p>
            <a:r>
              <a:rPr lang="ru-RU" dirty="0" smtClean="0"/>
              <a:t>девиз, эпиграф («С малой удачи начинается большой успех» и др.)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500042"/>
            <a:ext cx="8929718" cy="5580083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II.Актуализация</a:t>
            </a:r>
            <a:r>
              <a:rPr lang="ru-RU" b="1" i="1" dirty="0" smtClean="0"/>
              <a:t> и фиксирование индивидуального затруднения в пробном учебном действии - </a:t>
            </a:r>
            <a:endParaRPr lang="ru-RU" b="1" dirty="0" smtClean="0"/>
          </a:p>
          <a:p>
            <a:r>
              <a:rPr lang="ru-RU" i="1" dirty="0" smtClean="0"/>
              <a:t>4-5 минут</a:t>
            </a:r>
            <a:endParaRPr lang="ru-RU" dirty="0" smtClean="0"/>
          </a:p>
          <a:p>
            <a:r>
              <a:rPr lang="ru-RU" b="1" u="sng" dirty="0" smtClean="0"/>
              <a:t>Цель: </a:t>
            </a:r>
            <a:r>
              <a:rPr lang="ru-RU" dirty="0" smtClean="0"/>
              <a:t>повторение изученного материала, необходимого для «открытия нового знания», и выявление затруднений в индивидуальной деятельности каждого обучающегося.</a:t>
            </a:r>
          </a:p>
          <a:p>
            <a:r>
              <a:rPr lang="ru-RU" dirty="0" smtClean="0"/>
              <a:t>Возникновение проблемной ситуации</a:t>
            </a:r>
          </a:p>
          <a:p>
            <a:r>
              <a:rPr lang="ru-RU" dirty="0" smtClean="0"/>
              <a:t>Методы постановки учебной проблемы: </a:t>
            </a:r>
          </a:p>
          <a:p>
            <a:r>
              <a:rPr lang="ru-RU" dirty="0" smtClean="0"/>
              <a:t>побуждающий, подводящий  диалоги;</a:t>
            </a:r>
          </a:p>
          <a:p>
            <a:r>
              <a:rPr lang="ru-RU" dirty="0" smtClean="0"/>
              <a:t>мотивирующий  приём  «яркое пятно» - сказки, легенды, фрагменты из художественной  литературы,  случаи из истории, науки, культуры, повседневной жизни, шутки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23</TotalTime>
  <Words>397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Human</vt:lpstr>
      <vt:lpstr>Технология деятельностного метода обучения</vt:lpstr>
      <vt:lpstr>«Великая цель образования- это не знания, а действия!»                                                                            Герберт Спенсер 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деятельностного урока «открытия новых знаний»</vt:lpstr>
      <vt:lpstr>Структура уроков введения нового знания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Admin</cp:lastModifiedBy>
  <cp:revision>4</cp:revision>
  <dcterms:created xsi:type="dcterms:W3CDTF">2012-03-15T18:56:24Z</dcterms:created>
  <dcterms:modified xsi:type="dcterms:W3CDTF">2013-10-08T08:21:59Z</dcterms:modified>
</cp:coreProperties>
</file>