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72" r:id="rId3"/>
    <p:sldId id="273" r:id="rId4"/>
    <p:sldId id="284" r:id="rId5"/>
    <p:sldId id="285" r:id="rId6"/>
    <p:sldId id="275" r:id="rId7"/>
    <p:sldId id="258" r:id="rId8"/>
    <p:sldId id="259" r:id="rId9"/>
    <p:sldId id="261" r:id="rId10"/>
    <p:sldId id="262" r:id="rId11"/>
    <p:sldId id="263" r:id="rId12"/>
    <p:sldId id="264" r:id="rId13"/>
    <p:sldId id="277" r:id="rId14"/>
    <p:sldId id="279" r:id="rId15"/>
    <p:sldId id="265" r:id="rId16"/>
    <p:sldId id="266" r:id="rId17"/>
    <p:sldId id="267" r:id="rId18"/>
    <p:sldId id="268" r:id="rId19"/>
    <p:sldId id="269" r:id="rId20"/>
    <p:sldId id="280" r:id="rId21"/>
    <p:sldId id="281" r:id="rId22"/>
    <p:sldId id="283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4660"/>
  </p:normalViewPr>
  <p:slideViewPr>
    <p:cSldViewPr>
      <p:cViewPr varScale="1">
        <p:scale>
          <a:sx n="66" d="100"/>
          <a:sy n="66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может</c:v>
                </c:pt>
                <c:pt idx="1">
                  <c:v>не может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книгу</c:v>
                </c:pt>
                <c:pt idx="1">
                  <c:v>одежду</c:v>
                </c:pt>
                <c:pt idx="2">
                  <c:v>игру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18</c:v>
                </c:pt>
                <c:pt idx="1">
                  <c:v>18</c:v>
                </c:pt>
                <c:pt idx="2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one"/>
        <c:axId val="102523264"/>
        <c:axId val="102524800"/>
        <c:axId val="0"/>
      </c:bar3DChart>
      <c:catAx>
        <c:axId val="102523264"/>
        <c:scaling>
          <c:orientation val="minMax"/>
        </c:scaling>
        <c:delete val="0"/>
        <c:axPos val="b"/>
        <c:majorTickMark val="out"/>
        <c:minorTickMark val="none"/>
        <c:tickLblPos val="nextTo"/>
        <c:crossAx val="102524800"/>
        <c:crosses val="autoZero"/>
        <c:auto val="1"/>
        <c:lblAlgn val="ctr"/>
        <c:lblOffset val="100"/>
        <c:noMultiLvlLbl val="0"/>
      </c:catAx>
      <c:valAx>
        <c:axId val="102524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5232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читать</c:v>
                </c:pt>
                <c:pt idx="1">
                  <c:v>играть</c:v>
                </c:pt>
                <c:pt idx="2">
                  <c:v>смотреть телевизор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</c:v>
                </c:pt>
                <c:pt idx="1">
                  <c:v>5</c:v>
                </c:pt>
                <c:pt idx="2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102553856"/>
        <c:axId val="102555648"/>
        <c:axId val="0"/>
      </c:bar3DChart>
      <c:catAx>
        <c:axId val="102553856"/>
        <c:scaling>
          <c:orientation val="minMax"/>
        </c:scaling>
        <c:delete val="0"/>
        <c:axPos val="b"/>
        <c:majorTickMark val="out"/>
        <c:minorTickMark val="none"/>
        <c:tickLblPos val="nextTo"/>
        <c:crossAx val="102555648"/>
        <c:crosses val="autoZero"/>
        <c:auto val="1"/>
        <c:lblAlgn val="ctr"/>
        <c:lblOffset val="100"/>
        <c:noMultiLvlLbl val="0"/>
      </c:catAx>
      <c:valAx>
        <c:axId val="1025556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2553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</c:f>
              <c:strCache>
                <c:ptCount val="1"/>
                <c:pt idx="0">
                  <c:v>каждый день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2"/>
                <c:pt idx="0">
                  <c:v>ОДИН</c:v>
                </c:pt>
                <c:pt idx="1">
                  <c:v>ВМЕСТЕ С СЕМЬЕЙ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0.36</c:v>
                </c:pt>
                <c:pt idx="1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907136"/>
        <c:axId val="20908672"/>
        <c:axId val="0"/>
      </c:bar3DChart>
      <c:catAx>
        <c:axId val="20907136"/>
        <c:scaling>
          <c:orientation val="minMax"/>
        </c:scaling>
        <c:delete val="0"/>
        <c:axPos val="b"/>
        <c:majorTickMark val="out"/>
        <c:minorTickMark val="none"/>
        <c:tickLblPos val="nextTo"/>
        <c:crossAx val="20908672"/>
        <c:crosses val="autoZero"/>
        <c:auto val="1"/>
        <c:lblAlgn val="ctr"/>
        <c:lblOffset val="100"/>
        <c:noMultiLvlLbl val="0"/>
      </c:catAx>
      <c:valAx>
        <c:axId val="2090867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0907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мультфильмы</c:v>
                </c:pt>
                <c:pt idx="1">
                  <c:v>все подряд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0.27</c:v>
                </c:pt>
                <c:pt idx="1">
                  <c:v>0.73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Лист1!$A$2:$A$3</c:f>
              <c:strCache>
                <c:ptCount val="2"/>
                <c:pt idx="0">
                  <c:v>чтобы что-то узнать</c:v>
                </c:pt>
                <c:pt idx="1">
                  <c:v>для развлечения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среднее значение слов в минуту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сентябрь</c:v>
                </c:pt>
                <c:pt idx="1">
                  <c:v>октябрь</c:v>
                </c:pt>
                <c:pt idx="2">
                  <c:v>ноябрь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</c:v>
                </c:pt>
                <c:pt idx="1">
                  <c:v>17</c:v>
                </c:pt>
                <c:pt idx="2">
                  <c:v>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959040"/>
        <c:axId val="23960576"/>
      </c:barChart>
      <c:catAx>
        <c:axId val="23959040"/>
        <c:scaling>
          <c:orientation val="minMax"/>
        </c:scaling>
        <c:delete val="0"/>
        <c:axPos val="b"/>
        <c:majorTickMark val="out"/>
        <c:minorTickMark val="none"/>
        <c:tickLblPos val="nextTo"/>
        <c:crossAx val="23960576"/>
        <c:crosses val="autoZero"/>
        <c:auto val="1"/>
        <c:lblAlgn val="ctr"/>
        <c:lblOffset val="100"/>
        <c:noMultiLvlLbl val="0"/>
      </c:catAx>
      <c:valAx>
        <c:axId val="239605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95904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сентябрь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Алешкина Н.</c:v>
                </c:pt>
                <c:pt idx="1">
                  <c:v>Антонов П.</c:v>
                </c:pt>
                <c:pt idx="2">
                  <c:v>Ерошкина С.</c:v>
                </c:pt>
                <c:pt idx="3">
                  <c:v>Жданцев Д.</c:v>
                </c:pt>
                <c:pt idx="4">
                  <c:v>Зверева Я.</c:v>
                </c:pt>
                <c:pt idx="5">
                  <c:v>Карпавичус Т.</c:v>
                </c:pt>
                <c:pt idx="6">
                  <c:v>Курохтин П.</c:v>
                </c:pt>
                <c:pt idx="7">
                  <c:v>Нечин М.</c:v>
                </c:pt>
                <c:pt idx="8">
                  <c:v>Соколова Ю.</c:v>
                </c:pt>
                <c:pt idx="9">
                  <c:v>Сон С.</c:v>
                </c:pt>
                <c:pt idx="10">
                  <c:v>Урюпина А.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20</c:v>
                </c:pt>
                <c:pt idx="1">
                  <c:v>5</c:v>
                </c:pt>
                <c:pt idx="2">
                  <c:v>5</c:v>
                </c:pt>
                <c:pt idx="3">
                  <c:v>1</c:v>
                </c:pt>
                <c:pt idx="4">
                  <c:v>7</c:v>
                </c:pt>
                <c:pt idx="5">
                  <c:v>1</c:v>
                </c:pt>
                <c:pt idx="6">
                  <c:v>7</c:v>
                </c:pt>
                <c:pt idx="7">
                  <c:v>9</c:v>
                </c:pt>
                <c:pt idx="8">
                  <c:v>5</c:v>
                </c:pt>
                <c:pt idx="9">
                  <c:v>9</c:v>
                </c:pt>
                <c:pt idx="10">
                  <c:v>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октябрь 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Алешкина Н.</c:v>
                </c:pt>
                <c:pt idx="1">
                  <c:v>Антонов П.</c:v>
                </c:pt>
                <c:pt idx="2">
                  <c:v>Ерошкина С.</c:v>
                </c:pt>
                <c:pt idx="3">
                  <c:v>Жданцев Д.</c:v>
                </c:pt>
                <c:pt idx="4">
                  <c:v>Зверева Я.</c:v>
                </c:pt>
                <c:pt idx="5">
                  <c:v>Карпавичус Т.</c:v>
                </c:pt>
                <c:pt idx="6">
                  <c:v>Курохтин П.</c:v>
                </c:pt>
                <c:pt idx="7">
                  <c:v>Нечин М.</c:v>
                </c:pt>
                <c:pt idx="8">
                  <c:v>Соколова Ю.</c:v>
                </c:pt>
                <c:pt idx="9">
                  <c:v>Сон С.</c:v>
                </c:pt>
                <c:pt idx="10">
                  <c:v>Урюпина А.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32</c:v>
                </c:pt>
                <c:pt idx="1">
                  <c:v>11</c:v>
                </c:pt>
                <c:pt idx="2">
                  <c:v>13</c:v>
                </c:pt>
                <c:pt idx="3">
                  <c:v>7</c:v>
                </c:pt>
                <c:pt idx="4">
                  <c:v>19</c:v>
                </c:pt>
                <c:pt idx="5">
                  <c:v>5</c:v>
                </c:pt>
                <c:pt idx="6">
                  <c:v>12</c:v>
                </c:pt>
                <c:pt idx="7">
                  <c:v>12</c:v>
                </c:pt>
                <c:pt idx="8">
                  <c:v>15</c:v>
                </c:pt>
                <c:pt idx="9">
                  <c:v>17</c:v>
                </c:pt>
                <c:pt idx="10">
                  <c:v>49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ноябрь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Алешкина Н.</c:v>
                </c:pt>
                <c:pt idx="1">
                  <c:v>Антонов П.</c:v>
                </c:pt>
                <c:pt idx="2">
                  <c:v>Ерошкина С.</c:v>
                </c:pt>
                <c:pt idx="3">
                  <c:v>Жданцев Д.</c:v>
                </c:pt>
                <c:pt idx="4">
                  <c:v>Зверева Я.</c:v>
                </c:pt>
                <c:pt idx="5">
                  <c:v>Карпавичус Т.</c:v>
                </c:pt>
                <c:pt idx="6">
                  <c:v>Курохтин П.</c:v>
                </c:pt>
                <c:pt idx="7">
                  <c:v>Нечин М.</c:v>
                </c:pt>
                <c:pt idx="8">
                  <c:v>Соколова Ю.</c:v>
                </c:pt>
                <c:pt idx="9">
                  <c:v>Сон С.</c:v>
                </c:pt>
                <c:pt idx="10">
                  <c:v>Урюпина А.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  <c:pt idx="0">
                  <c:v>44</c:v>
                </c:pt>
                <c:pt idx="1">
                  <c:v>9</c:v>
                </c:pt>
                <c:pt idx="2">
                  <c:v>17</c:v>
                </c:pt>
                <c:pt idx="3">
                  <c:v>22</c:v>
                </c:pt>
                <c:pt idx="4">
                  <c:v>38</c:v>
                </c:pt>
                <c:pt idx="5">
                  <c:v>11</c:v>
                </c:pt>
                <c:pt idx="6">
                  <c:v>14</c:v>
                </c:pt>
                <c:pt idx="7">
                  <c:v>13</c:v>
                </c:pt>
                <c:pt idx="8">
                  <c:v>19</c:v>
                </c:pt>
                <c:pt idx="9">
                  <c:v>34</c:v>
                </c:pt>
                <c:pt idx="10">
                  <c:v>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290496"/>
        <c:axId val="29292800"/>
        <c:axId val="0"/>
      </c:bar3DChart>
      <c:catAx>
        <c:axId val="29290496"/>
        <c:scaling>
          <c:orientation val="minMax"/>
        </c:scaling>
        <c:delete val="0"/>
        <c:axPos val="b"/>
        <c:majorTickMark val="out"/>
        <c:minorTickMark val="none"/>
        <c:tickLblPos val="nextTo"/>
        <c:crossAx val="29292800"/>
        <c:crosses val="autoZero"/>
        <c:auto val="1"/>
        <c:lblAlgn val="ctr"/>
        <c:lblOffset val="100"/>
        <c:noMultiLvlLbl val="0"/>
      </c:catAx>
      <c:valAx>
        <c:axId val="292928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929049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91BD91-CCB0-4883-8AD6-5644B0A4B669}" type="doc">
      <dgm:prSet loTypeId="urn:microsoft.com/office/officeart/2005/8/layout/default#1" loCatId="list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54D8F6A-034D-49D5-88E9-6CA085ADEEA0}">
      <dgm:prSet phldrT="[Текст]"/>
      <dgm:spPr/>
      <dgm:t>
        <a:bodyPr/>
        <a:lstStyle/>
        <a:p>
          <a:r>
            <a:rPr lang="ru-RU" dirty="0" smtClean="0"/>
            <a:t>Игрушки – 3 чел.</a:t>
          </a:r>
          <a:endParaRPr lang="ru-RU" dirty="0"/>
        </a:p>
      </dgm:t>
    </dgm:pt>
    <dgm:pt modelId="{7241AC82-A22F-4CDC-9B04-6FDBF69C117D}" type="parTrans" cxnId="{DB3553D2-4FA9-437D-9BBA-52B9637A5D1C}">
      <dgm:prSet/>
      <dgm:spPr/>
      <dgm:t>
        <a:bodyPr/>
        <a:lstStyle/>
        <a:p>
          <a:endParaRPr lang="ru-RU"/>
        </a:p>
      </dgm:t>
    </dgm:pt>
    <dgm:pt modelId="{B0A51A34-57BB-45E5-8C52-960DB7A743A3}" type="sibTrans" cxnId="{DB3553D2-4FA9-437D-9BBA-52B9637A5D1C}">
      <dgm:prSet/>
      <dgm:spPr/>
      <dgm:t>
        <a:bodyPr/>
        <a:lstStyle/>
        <a:p>
          <a:endParaRPr lang="ru-RU"/>
        </a:p>
      </dgm:t>
    </dgm:pt>
    <dgm:pt modelId="{CCBF1625-3178-4C77-96A1-F5AAA26791AD}">
      <dgm:prSet phldrT="[Текст]"/>
      <dgm:spPr/>
      <dgm:t>
        <a:bodyPr/>
        <a:lstStyle/>
        <a:p>
          <a:r>
            <a:rPr lang="ru-RU" dirty="0" smtClean="0"/>
            <a:t>Дом – 5 чел.</a:t>
          </a:r>
          <a:endParaRPr lang="ru-RU" dirty="0"/>
        </a:p>
      </dgm:t>
    </dgm:pt>
    <dgm:pt modelId="{598631F3-D609-42F9-88B8-F133E7F16C36}" type="parTrans" cxnId="{43CB54D8-D738-4205-A9F1-0192E2197E2E}">
      <dgm:prSet/>
      <dgm:spPr/>
      <dgm:t>
        <a:bodyPr/>
        <a:lstStyle/>
        <a:p>
          <a:endParaRPr lang="ru-RU"/>
        </a:p>
      </dgm:t>
    </dgm:pt>
    <dgm:pt modelId="{71694B7C-93A8-496D-B1BC-6082D56E6201}" type="sibTrans" cxnId="{43CB54D8-D738-4205-A9F1-0192E2197E2E}">
      <dgm:prSet/>
      <dgm:spPr/>
      <dgm:t>
        <a:bodyPr/>
        <a:lstStyle/>
        <a:p>
          <a:endParaRPr lang="ru-RU"/>
        </a:p>
      </dgm:t>
    </dgm:pt>
    <dgm:pt modelId="{0E11B146-48C0-43B3-A2D6-B84BA231DF56}">
      <dgm:prSet phldrT="[Текст]"/>
      <dgm:spPr/>
      <dgm:t>
        <a:bodyPr/>
        <a:lstStyle/>
        <a:p>
          <a:r>
            <a:rPr lang="ru-RU" dirty="0" smtClean="0"/>
            <a:t>Родителей – 3 чел.</a:t>
          </a:r>
          <a:endParaRPr lang="ru-RU" dirty="0"/>
        </a:p>
      </dgm:t>
    </dgm:pt>
    <dgm:pt modelId="{AE3C4093-8EEA-437C-9FAE-27A84E7B6531}" type="parTrans" cxnId="{5B40EEAF-121F-4B50-B54B-F0B9A115118E}">
      <dgm:prSet/>
      <dgm:spPr/>
      <dgm:t>
        <a:bodyPr/>
        <a:lstStyle/>
        <a:p>
          <a:endParaRPr lang="ru-RU"/>
        </a:p>
      </dgm:t>
    </dgm:pt>
    <dgm:pt modelId="{CC2E8079-7910-4190-8AF3-070612530F1A}" type="sibTrans" cxnId="{5B40EEAF-121F-4B50-B54B-F0B9A115118E}">
      <dgm:prSet/>
      <dgm:spPr/>
      <dgm:t>
        <a:bodyPr/>
        <a:lstStyle/>
        <a:p>
          <a:endParaRPr lang="ru-RU"/>
        </a:p>
      </dgm:t>
    </dgm:pt>
    <dgm:pt modelId="{452BACA5-D8A7-447A-8E2D-8A88CD468C55}">
      <dgm:prSet phldrT="[Текст]"/>
      <dgm:spPr/>
      <dgm:t>
        <a:bodyPr/>
        <a:lstStyle/>
        <a:p>
          <a:r>
            <a:rPr lang="ru-RU" dirty="0" smtClean="0"/>
            <a:t>Телевизор</a:t>
          </a:r>
        </a:p>
        <a:p>
          <a:r>
            <a:rPr lang="ru-RU" dirty="0" smtClean="0"/>
            <a:t>(компьютер)-</a:t>
          </a:r>
        </a:p>
        <a:p>
          <a:r>
            <a:rPr lang="ru-RU" dirty="0" smtClean="0"/>
            <a:t> 2 чел.</a:t>
          </a:r>
          <a:endParaRPr lang="ru-RU" dirty="0"/>
        </a:p>
      </dgm:t>
    </dgm:pt>
    <dgm:pt modelId="{A63D30EB-31C5-4C2C-A858-B4CB2BE05E8F}" type="parTrans" cxnId="{AB0BCB0C-FD07-4415-A93F-1C92E6EA0D69}">
      <dgm:prSet/>
      <dgm:spPr/>
      <dgm:t>
        <a:bodyPr/>
        <a:lstStyle/>
        <a:p>
          <a:endParaRPr lang="ru-RU"/>
        </a:p>
      </dgm:t>
    </dgm:pt>
    <dgm:pt modelId="{39B953F4-7833-410F-9ADD-A8A6E2198EA4}" type="sibTrans" cxnId="{AB0BCB0C-FD07-4415-A93F-1C92E6EA0D69}">
      <dgm:prSet/>
      <dgm:spPr/>
      <dgm:t>
        <a:bodyPr/>
        <a:lstStyle/>
        <a:p>
          <a:endParaRPr lang="ru-RU"/>
        </a:p>
      </dgm:t>
    </dgm:pt>
    <dgm:pt modelId="{7B159771-6AC3-4E3B-869F-B526E1C1CB4A}">
      <dgm:prSet phldrT="[Текст]"/>
      <dgm:spPr/>
      <dgm:t>
        <a:bodyPr/>
        <a:lstStyle/>
        <a:p>
          <a:r>
            <a:rPr lang="ru-RU" dirty="0" smtClean="0"/>
            <a:t>Еду 5- чел.</a:t>
          </a:r>
          <a:endParaRPr lang="ru-RU" dirty="0"/>
        </a:p>
      </dgm:t>
    </dgm:pt>
    <dgm:pt modelId="{38935D59-F421-4603-8B9D-29F8403B517E}" type="parTrans" cxnId="{AE6FB900-A126-4F8D-8572-402DDA76F92C}">
      <dgm:prSet/>
      <dgm:spPr/>
      <dgm:t>
        <a:bodyPr/>
        <a:lstStyle/>
        <a:p>
          <a:endParaRPr lang="ru-RU"/>
        </a:p>
      </dgm:t>
    </dgm:pt>
    <dgm:pt modelId="{18BBFDCB-5B66-4B64-A2C4-F63740EF6604}" type="sibTrans" cxnId="{AE6FB900-A126-4F8D-8572-402DDA76F92C}">
      <dgm:prSet/>
      <dgm:spPr/>
      <dgm:t>
        <a:bodyPr/>
        <a:lstStyle/>
        <a:p>
          <a:endParaRPr lang="ru-RU"/>
        </a:p>
      </dgm:t>
    </dgm:pt>
    <dgm:pt modelId="{5FF46088-12D4-4507-99D9-745F650432DE}" type="pres">
      <dgm:prSet presAssocID="{9291BD91-CCB0-4883-8AD6-5644B0A4B66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AFF701-5DDF-4B10-8DBA-2DAFE1DD0188}" type="pres">
      <dgm:prSet presAssocID="{D54D8F6A-034D-49D5-88E9-6CA085ADEEA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F0EAC1-A6B5-403E-9543-E2F79573FEA3}" type="pres">
      <dgm:prSet presAssocID="{B0A51A34-57BB-45E5-8C52-960DB7A743A3}" presName="sibTrans" presStyleCnt="0"/>
      <dgm:spPr/>
    </dgm:pt>
    <dgm:pt modelId="{1FD7E1CB-08B8-4499-8AD3-E3F04D72E158}" type="pres">
      <dgm:prSet presAssocID="{CCBF1625-3178-4C77-96A1-F5AAA26791A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32DB40-32C0-4431-91E6-555E2698BB77}" type="pres">
      <dgm:prSet presAssocID="{71694B7C-93A8-496D-B1BC-6082D56E6201}" presName="sibTrans" presStyleCnt="0"/>
      <dgm:spPr/>
    </dgm:pt>
    <dgm:pt modelId="{B9D284A4-803B-473C-AEE9-FC776E1B9C10}" type="pres">
      <dgm:prSet presAssocID="{7B159771-6AC3-4E3B-869F-B526E1C1CB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A44307-F429-4C2B-A9F6-045CE0E77162}" type="pres">
      <dgm:prSet presAssocID="{18BBFDCB-5B66-4B64-A2C4-F63740EF6604}" presName="sibTrans" presStyleCnt="0"/>
      <dgm:spPr/>
    </dgm:pt>
    <dgm:pt modelId="{A135AAC6-009E-44CB-A0B1-9421469F0AA9}" type="pres">
      <dgm:prSet presAssocID="{0E11B146-48C0-43B3-A2D6-B84BA231DF5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8DAD6-6F9C-4737-A48C-F6650977A404}" type="pres">
      <dgm:prSet presAssocID="{CC2E8079-7910-4190-8AF3-070612530F1A}" presName="sibTrans" presStyleCnt="0"/>
      <dgm:spPr/>
    </dgm:pt>
    <dgm:pt modelId="{93AE727A-2D31-4898-871F-F7E24C367F3B}" type="pres">
      <dgm:prSet presAssocID="{452BACA5-D8A7-447A-8E2D-8A88CD468C5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40EEAF-121F-4B50-B54B-F0B9A115118E}" srcId="{9291BD91-CCB0-4883-8AD6-5644B0A4B669}" destId="{0E11B146-48C0-43B3-A2D6-B84BA231DF56}" srcOrd="3" destOrd="0" parTransId="{AE3C4093-8EEA-437C-9FAE-27A84E7B6531}" sibTransId="{CC2E8079-7910-4190-8AF3-070612530F1A}"/>
    <dgm:cxn modelId="{AB0BCB0C-FD07-4415-A93F-1C92E6EA0D69}" srcId="{9291BD91-CCB0-4883-8AD6-5644B0A4B669}" destId="{452BACA5-D8A7-447A-8E2D-8A88CD468C55}" srcOrd="4" destOrd="0" parTransId="{A63D30EB-31C5-4C2C-A858-B4CB2BE05E8F}" sibTransId="{39B953F4-7833-410F-9ADD-A8A6E2198EA4}"/>
    <dgm:cxn modelId="{41D8565E-5040-40CD-9128-0C0A45D26727}" type="presOf" srcId="{452BACA5-D8A7-447A-8E2D-8A88CD468C55}" destId="{93AE727A-2D31-4898-871F-F7E24C367F3B}" srcOrd="0" destOrd="0" presId="urn:microsoft.com/office/officeart/2005/8/layout/default#1"/>
    <dgm:cxn modelId="{DB3553D2-4FA9-437D-9BBA-52B9637A5D1C}" srcId="{9291BD91-CCB0-4883-8AD6-5644B0A4B669}" destId="{D54D8F6A-034D-49D5-88E9-6CA085ADEEA0}" srcOrd="0" destOrd="0" parTransId="{7241AC82-A22F-4CDC-9B04-6FDBF69C117D}" sibTransId="{B0A51A34-57BB-45E5-8C52-960DB7A743A3}"/>
    <dgm:cxn modelId="{4130294B-BDFB-435B-BCB5-D3C0523CFA3A}" type="presOf" srcId="{CCBF1625-3178-4C77-96A1-F5AAA26791AD}" destId="{1FD7E1CB-08B8-4499-8AD3-E3F04D72E158}" srcOrd="0" destOrd="0" presId="urn:microsoft.com/office/officeart/2005/8/layout/default#1"/>
    <dgm:cxn modelId="{AE6FB900-A126-4F8D-8572-402DDA76F92C}" srcId="{9291BD91-CCB0-4883-8AD6-5644B0A4B669}" destId="{7B159771-6AC3-4E3B-869F-B526E1C1CB4A}" srcOrd="2" destOrd="0" parTransId="{38935D59-F421-4603-8B9D-29F8403B517E}" sibTransId="{18BBFDCB-5B66-4B64-A2C4-F63740EF6604}"/>
    <dgm:cxn modelId="{AC7B582C-F19E-431A-8F60-397049E221EB}" type="presOf" srcId="{0E11B146-48C0-43B3-A2D6-B84BA231DF56}" destId="{A135AAC6-009E-44CB-A0B1-9421469F0AA9}" srcOrd="0" destOrd="0" presId="urn:microsoft.com/office/officeart/2005/8/layout/default#1"/>
    <dgm:cxn modelId="{BC538652-1EF7-42D4-99BF-5761B4A1E716}" type="presOf" srcId="{D54D8F6A-034D-49D5-88E9-6CA085ADEEA0}" destId="{8FAFF701-5DDF-4B10-8DBA-2DAFE1DD0188}" srcOrd="0" destOrd="0" presId="urn:microsoft.com/office/officeart/2005/8/layout/default#1"/>
    <dgm:cxn modelId="{43CB54D8-D738-4205-A9F1-0192E2197E2E}" srcId="{9291BD91-CCB0-4883-8AD6-5644B0A4B669}" destId="{CCBF1625-3178-4C77-96A1-F5AAA26791AD}" srcOrd="1" destOrd="0" parTransId="{598631F3-D609-42F9-88B8-F133E7F16C36}" sibTransId="{71694B7C-93A8-496D-B1BC-6082D56E6201}"/>
    <dgm:cxn modelId="{5D7417E0-BC4E-4FAF-A0A3-2D922B0CD954}" type="presOf" srcId="{7B159771-6AC3-4E3B-869F-B526E1C1CB4A}" destId="{B9D284A4-803B-473C-AEE9-FC776E1B9C10}" srcOrd="0" destOrd="0" presId="urn:microsoft.com/office/officeart/2005/8/layout/default#1"/>
    <dgm:cxn modelId="{27FE5FA2-BB1D-4923-90E9-B3BC1E168262}" type="presOf" srcId="{9291BD91-CCB0-4883-8AD6-5644B0A4B669}" destId="{5FF46088-12D4-4507-99D9-745F650432DE}" srcOrd="0" destOrd="0" presId="urn:microsoft.com/office/officeart/2005/8/layout/default#1"/>
    <dgm:cxn modelId="{EDE6398C-39DD-46A1-8B85-05A81A26A490}" type="presParOf" srcId="{5FF46088-12D4-4507-99D9-745F650432DE}" destId="{8FAFF701-5DDF-4B10-8DBA-2DAFE1DD0188}" srcOrd="0" destOrd="0" presId="urn:microsoft.com/office/officeart/2005/8/layout/default#1"/>
    <dgm:cxn modelId="{D715C83D-3009-477C-BA58-F0D1E065AD15}" type="presParOf" srcId="{5FF46088-12D4-4507-99D9-745F650432DE}" destId="{A4F0EAC1-A6B5-403E-9543-E2F79573FEA3}" srcOrd="1" destOrd="0" presId="urn:microsoft.com/office/officeart/2005/8/layout/default#1"/>
    <dgm:cxn modelId="{CEBCB0DD-9CFD-4CC6-887F-B61D412BA807}" type="presParOf" srcId="{5FF46088-12D4-4507-99D9-745F650432DE}" destId="{1FD7E1CB-08B8-4499-8AD3-E3F04D72E158}" srcOrd="2" destOrd="0" presId="urn:microsoft.com/office/officeart/2005/8/layout/default#1"/>
    <dgm:cxn modelId="{9A8F1B6A-03CA-40CB-87B3-D47ECD5BBDB5}" type="presParOf" srcId="{5FF46088-12D4-4507-99D9-745F650432DE}" destId="{A732DB40-32C0-4431-91E6-555E2698BB77}" srcOrd="3" destOrd="0" presId="urn:microsoft.com/office/officeart/2005/8/layout/default#1"/>
    <dgm:cxn modelId="{6978F6F3-693D-4CC3-AD28-76E7E6BCA11C}" type="presParOf" srcId="{5FF46088-12D4-4507-99D9-745F650432DE}" destId="{B9D284A4-803B-473C-AEE9-FC776E1B9C10}" srcOrd="4" destOrd="0" presId="urn:microsoft.com/office/officeart/2005/8/layout/default#1"/>
    <dgm:cxn modelId="{E8B3FC24-7010-46B3-B0CC-51C403F60731}" type="presParOf" srcId="{5FF46088-12D4-4507-99D9-745F650432DE}" destId="{AFA44307-F429-4C2B-A9F6-045CE0E77162}" srcOrd="5" destOrd="0" presId="urn:microsoft.com/office/officeart/2005/8/layout/default#1"/>
    <dgm:cxn modelId="{58225DB6-BBD5-4195-A519-1FD318ACA253}" type="presParOf" srcId="{5FF46088-12D4-4507-99D9-745F650432DE}" destId="{A135AAC6-009E-44CB-A0B1-9421469F0AA9}" srcOrd="6" destOrd="0" presId="urn:microsoft.com/office/officeart/2005/8/layout/default#1"/>
    <dgm:cxn modelId="{82E2B396-0A63-444C-84DC-492492812AA5}" type="presParOf" srcId="{5FF46088-12D4-4507-99D9-745F650432DE}" destId="{65B8DAD6-6F9C-4737-A48C-F6650977A404}" srcOrd="7" destOrd="0" presId="urn:microsoft.com/office/officeart/2005/8/layout/default#1"/>
    <dgm:cxn modelId="{4F22FAA5-D5E5-4984-A7D2-8558BF5D4586}" type="presParOf" srcId="{5FF46088-12D4-4507-99D9-745F650432DE}" destId="{93AE727A-2D31-4898-871F-F7E24C367F3B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FF701-5DDF-4B10-8DBA-2DAFE1DD0188}">
      <dsp:nvSpPr>
        <dsp:cNvPr id="0" name=""/>
        <dsp:cNvSpPr/>
      </dsp:nvSpPr>
      <dsp:spPr>
        <a:xfrm>
          <a:off x="0" y="614362"/>
          <a:ext cx="2571749" cy="154305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Игрушки – 3 чел.</a:t>
          </a:r>
          <a:endParaRPr lang="ru-RU" sz="2500" kern="1200" dirty="0"/>
        </a:p>
      </dsp:txBody>
      <dsp:txXfrm>
        <a:off x="0" y="614362"/>
        <a:ext cx="2571749" cy="1543050"/>
      </dsp:txXfrm>
    </dsp:sp>
    <dsp:sp modelId="{1FD7E1CB-08B8-4499-8AD3-E3F04D72E158}">
      <dsp:nvSpPr>
        <dsp:cNvPr id="0" name=""/>
        <dsp:cNvSpPr/>
      </dsp:nvSpPr>
      <dsp:spPr>
        <a:xfrm>
          <a:off x="2828924" y="614362"/>
          <a:ext cx="2571749" cy="1543050"/>
        </a:xfrm>
        <a:prstGeom prst="rect">
          <a:avLst/>
        </a:prstGeom>
        <a:solidFill>
          <a:schemeClr val="accent5">
            <a:hueOff val="-4513949"/>
            <a:satOff val="11115"/>
            <a:lumOff val="-245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Дом – 5 чел.</a:t>
          </a:r>
          <a:endParaRPr lang="ru-RU" sz="2500" kern="1200" dirty="0"/>
        </a:p>
      </dsp:txBody>
      <dsp:txXfrm>
        <a:off x="2828924" y="614362"/>
        <a:ext cx="2571749" cy="1543050"/>
      </dsp:txXfrm>
    </dsp:sp>
    <dsp:sp modelId="{B9D284A4-803B-473C-AEE9-FC776E1B9C10}">
      <dsp:nvSpPr>
        <dsp:cNvPr id="0" name=""/>
        <dsp:cNvSpPr/>
      </dsp:nvSpPr>
      <dsp:spPr>
        <a:xfrm>
          <a:off x="5657849" y="614362"/>
          <a:ext cx="2571749" cy="1543050"/>
        </a:xfrm>
        <a:prstGeom prst="rect">
          <a:avLst/>
        </a:prstGeom>
        <a:solidFill>
          <a:schemeClr val="accent5">
            <a:hueOff val="-9027899"/>
            <a:satOff val="22229"/>
            <a:lumOff val="-49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Еду 5- чел.</a:t>
          </a:r>
          <a:endParaRPr lang="ru-RU" sz="2500" kern="1200" dirty="0"/>
        </a:p>
      </dsp:txBody>
      <dsp:txXfrm>
        <a:off x="5657849" y="614362"/>
        <a:ext cx="2571749" cy="1543050"/>
      </dsp:txXfrm>
    </dsp:sp>
    <dsp:sp modelId="{A135AAC6-009E-44CB-A0B1-9421469F0AA9}">
      <dsp:nvSpPr>
        <dsp:cNvPr id="0" name=""/>
        <dsp:cNvSpPr/>
      </dsp:nvSpPr>
      <dsp:spPr>
        <a:xfrm>
          <a:off x="1414462" y="2414587"/>
          <a:ext cx="2571749" cy="1543050"/>
        </a:xfrm>
        <a:prstGeom prst="rect">
          <a:avLst/>
        </a:prstGeom>
        <a:solidFill>
          <a:schemeClr val="accent5">
            <a:hueOff val="-13541849"/>
            <a:satOff val="33344"/>
            <a:lumOff val="-735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Родителей – 3 чел.</a:t>
          </a:r>
          <a:endParaRPr lang="ru-RU" sz="2500" kern="1200" dirty="0"/>
        </a:p>
      </dsp:txBody>
      <dsp:txXfrm>
        <a:off x="1414462" y="2414587"/>
        <a:ext cx="2571749" cy="1543050"/>
      </dsp:txXfrm>
    </dsp:sp>
    <dsp:sp modelId="{93AE727A-2D31-4898-871F-F7E24C367F3B}">
      <dsp:nvSpPr>
        <dsp:cNvPr id="0" name=""/>
        <dsp:cNvSpPr/>
      </dsp:nvSpPr>
      <dsp:spPr>
        <a:xfrm>
          <a:off x="4243387" y="2414587"/>
          <a:ext cx="2571749" cy="1543050"/>
        </a:xfrm>
        <a:prstGeom prst="rect">
          <a:avLst/>
        </a:prstGeom>
        <a:solidFill>
          <a:schemeClr val="accent5">
            <a:hueOff val="-18055798"/>
            <a:satOff val="44459"/>
            <a:lumOff val="-980"/>
            <a:alphaOff val="0"/>
          </a:schemeClr>
        </a:solidFill>
        <a:ln>
          <a:noFill/>
        </a:ln>
        <a:effectLst>
          <a:outerShdw blurRad="95000" rotWithShape="0">
            <a:srgbClr val="000000">
              <a:alpha val="50000"/>
            </a:srgbClr>
          </a:outerShdw>
          <a:softEdge rad="12700"/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Телевизор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(компьютер)-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2 чел.</a:t>
          </a:r>
          <a:endParaRPr lang="ru-RU" sz="2500" kern="1200" dirty="0"/>
        </a:p>
      </dsp:txBody>
      <dsp:txXfrm>
        <a:off x="4243387" y="2414587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0.45625</cdr:x>
      <cdr:y>0.13317</cdr:y>
    </cdr:from>
    <cdr:to>
      <cdr:x>0.56736</cdr:x>
      <cdr:y>0.33317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754760" y="60885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0.35125</cdr:x>
      <cdr:y>0.16467</cdr:y>
    </cdr:from>
    <cdr:to>
      <cdr:x>0.46236</cdr:x>
      <cdr:y>0.36467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90664" y="75287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A6395-4627-4E66-8231-8BE547F94445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6A61A-407D-4856-82FF-20145501D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08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Материал подготовила учитель начальных классов</a:t>
            </a:r>
          </a:p>
          <a:p>
            <a:r>
              <a:rPr lang="ru-RU" dirty="0" err="1" smtClean="0"/>
              <a:t>Резюкина</a:t>
            </a:r>
            <a:r>
              <a:rPr lang="ru-RU" dirty="0" smtClean="0"/>
              <a:t> Светлана</a:t>
            </a:r>
            <a:r>
              <a:rPr lang="ru-RU" baseline="0" dirty="0" smtClean="0"/>
              <a:t> Фёдоровна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66A61A-407D-4856-82FF-20145501D1D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EC051E5-2583-42F8-886B-79BBB510D154}" type="datetimeFigureOut">
              <a:rPr lang="ru-RU" smtClean="0"/>
              <a:pPr/>
              <a:t>12.01.2013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D5F4242-1BB3-4309-A84E-3A30A41755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ебенок у телевизор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571480"/>
            <a:ext cx="8572560" cy="42818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00232" y="518"/>
            <a:ext cx="5527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Кариан – Строгановский филиал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МБОУ «Знаменская СОШ»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813994"/>
            <a:ext cx="76740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Телевизор </a:t>
            </a:r>
            <a:r>
              <a:rPr lang="ru-RU" sz="3600" b="1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 книги в жизни первоклассника.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28728" y="600076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Материал подготовила учитель начальных классов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Гладилина Е. 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802146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Если бы ты оказался на необитаемом острове, что бы ты попросил у волшебника ?</a:t>
            </a:r>
            <a:endParaRPr lang="ru-RU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ебу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2420888"/>
            <a:ext cx="3024336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51216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Герой какого мультфильма тебе более симпатичен: Черепашка Ниндзя или </a:t>
            </a:r>
            <a:r>
              <a:rPr lang="ru-RU" sz="3600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Чебурашка</a:t>
            </a:r>
            <a:r>
              <a:rPr lang="ru-RU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?</a:t>
            </a:r>
            <a:endParaRPr lang="ru-RU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Рисунок 4" descr="нинз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2348880"/>
            <a:ext cx="3018631" cy="2754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43608" y="5373216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5 человек – 45%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5373216"/>
            <a:ext cx="2376264" cy="108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6</a:t>
            </a:r>
            <a:r>
              <a:rPr lang="ru-RU" sz="3200" dirty="0" smtClean="0"/>
              <a:t> человек –</a:t>
            </a:r>
          </a:p>
          <a:p>
            <a:pPr algn="ctr"/>
            <a:r>
              <a:rPr lang="ru-RU" sz="3200" dirty="0"/>
              <a:t>5</a:t>
            </a:r>
            <a:r>
              <a:rPr lang="ru-RU" sz="3200" dirty="0" smtClean="0"/>
              <a:t>5%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Назови любимый мультфильм.</a:t>
            </a:r>
            <a:endParaRPr lang="ru-RU" dirty="0"/>
          </a:p>
        </p:txBody>
      </p:sp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340768"/>
            <a:ext cx="2428750" cy="2448273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24000"/>
            <a:ext cx="2818656" cy="20490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user\Desktop\1281518576_9e9bd8818994fbef677de6eb19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979" y="3593994"/>
            <a:ext cx="2581647" cy="328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f_166549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89061"/>
            <a:ext cx="3526905" cy="2646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1002017_multfilmy_na_sts_i_jetix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286" y="1340769"/>
            <a:ext cx="363589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i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409" y="4189061"/>
            <a:ext cx="2934570" cy="2672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user\Desktop\tt_transformery_zvero_roboty_screenshot_2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3775553" cy="267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7217284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 какой целью ты смотришь телевизор? 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113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Как стать родителем читающего </a:t>
            </a:r>
            <a:r>
              <a:rPr lang="ru-RU" sz="40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</a:rPr>
              <a:t>ребёнка ?</a:t>
            </a:r>
            <a:endParaRPr lang="ru-RU" sz="4000" b="1" dirty="0">
              <a:solidFill>
                <a:schemeClr val="accent6">
                  <a:lumMod val="40000"/>
                  <a:lumOff val="6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4427538" y="1773238"/>
            <a:ext cx="4346575" cy="366712"/>
          </a:xfrm>
          <a:prstGeom prst="rect">
            <a:avLst/>
          </a:prstGeom>
          <a:gradFill rotWithShape="0">
            <a:gsLst>
              <a:gs pos="0">
                <a:srgbClr val="FFABAB"/>
              </a:gs>
              <a:gs pos="50000">
                <a:srgbClr val="FFFFFF"/>
              </a:gs>
              <a:gs pos="100000">
                <a:srgbClr val="FFABAB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Читайте с ребёнком каждый день.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3830638" y="2336800"/>
            <a:ext cx="5008562" cy="641350"/>
          </a:xfrm>
          <a:prstGeom prst="rect">
            <a:avLst/>
          </a:prstGeom>
          <a:gradFill rotWithShape="0">
            <a:gsLst>
              <a:gs pos="0">
                <a:srgbClr val="9900CC"/>
              </a:gs>
              <a:gs pos="50000">
                <a:srgbClr val="FFFFFF"/>
              </a:gs>
              <a:gs pos="100000">
                <a:srgbClr val="9900CC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Выбирайте для чтения книги, которые интересны ребёнку, а не Вам.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27" name="Rectangle 7"/>
          <p:cNvSpPr>
            <a:spLocks noChangeArrowheads="1"/>
          </p:cNvSpPr>
          <p:nvPr/>
        </p:nvSpPr>
        <p:spPr bwMode="auto">
          <a:xfrm>
            <a:off x="3276600" y="3141663"/>
            <a:ext cx="5546725" cy="457200"/>
          </a:xfrm>
          <a:prstGeom prst="rect">
            <a:avLst/>
          </a:prstGeom>
          <a:gradFill rotWithShape="0">
            <a:gsLst>
              <a:gs pos="0">
                <a:srgbClr val="0099FF"/>
              </a:gs>
              <a:gs pos="50000">
                <a:srgbClr val="FFFFFF"/>
              </a:gs>
              <a:gs pos="100000">
                <a:srgbClr val="0099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lang="ru-RU" sz="2400" b="1" dirty="0">
                <a:latin typeface="Times New Roman" pitchFamily="18" charset="0"/>
              </a:rPr>
              <a:t> </a:t>
            </a: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Окружайте ребёнка книгами.</a:t>
            </a:r>
          </a:p>
        </p:txBody>
      </p:sp>
      <p:sp>
        <p:nvSpPr>
          <p:cNvPr id="81928" name="Rectangle 8"/>
          <p:cNvSpPr>
            <a:spLocks noChangeArrowheads="1"/>
          </p:cNvSpPr>
          <p:nvPr/>
        </p:nvSpPr>
        <p:spPr bwMode="auto">
          <a:xfrm>
            <a:off x="2636838" y="3660775"/>
            <a:ext cx="6202362" cy="366713"/>
          </a:xfrm>
          <a:prstGeom prst="rect">
            <a:avLst/>
          </a:prstGeom>
          <a:gradFill rotWithShape="0">
            <a:gsLst>
              <a:gs pos="0">
                <a:srgbClr val="66FFFF"/>
              </a:gs>
              <a:gs pos="50000">
                <a:srgbClr val="FFFFFF"/>
              </a:gs>
              <a:gs pos="100000">
                <a:srgbClr val="66FFF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Читайте медленно и громко.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29" name="Rectangle 9"/>
          <p:cNvSpPr>
            <a:spLocks noChangeArrowheads="1"/>
          </p:cNvSpPr>
          <p:nvPr/>
        </p:nvSpPr>
        <p:spPr bwMode="auto">
          <a:xfrm>
            <a:off x="2133600" y="4184650"/>
            <a:ext cx="6705600" cy="457200"/>
          </a:xfrm>
          <a:prstGeom prst="rect">
            <a:avLst/>
          </a:prstGeom>
          <a:gradFill rotWithShape="0">
            <a:gsLst>
              <a:gs pos="0">
                <a:srgbClr val="00D600"/>
              </a:gs>
              <a:gs pos="50000">
                <a:srgbClr val="FFFFFF"/>
              </a:gs>
              <a:gs pos="100000">
                <a:srgbClr val="00D6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lang="ru-RU" sz="2400" b="1" dirty="0">
                <a:latin typeface="Times New Roman" pitchFamily="18" charset="0"/>
              </a:rPr>
              <a:t> </a:t>
            </a: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Читайте книги снова и снова.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30" name="Rectangle 10"/>
          <p:cNvSpPr>
            <a:spLocks noChangeArrowheads="1"/>
          </p:cNvSpPr>
          <p:nvPr/>
        </p:nvSpPr>
        <p:spPr bwMode="auto">
          <a:xfrm>
            <a:off x="1619250" y="4868863"/>
            <a:ext cx="7232650" cy="4572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Не давите на ребёнка.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900113" y="5516563"/>
            <a:ext cx="7924800" cy="366712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50000">
                <a:srgbClr val="FFFFFF"/>
              </a:gs>
              <a:gs pos="100000">
                <a:srgbClr val="FF9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Показывайте свою заинтересованность.</a:t>
            </a:r>
          </a:p>
        </p:txBody>
      </p:sp>
      <p:sp>
        <p:nvSpPr>
          <p:cNvPr id="81932" name="Rectangle 12"/>
          <p:cNvSpPr>
            <a:spLocks noChangeArrowheads="1"/>
          </p:cNvSpPr>
          <p:nvPr/>
        </p:nvSpPr>
        <p:spPr bwMode="auto">
          <a:xfrm>
            <a:off x="152400" y="6105525"/>
            <a:ext cx="8686800" cy="366713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50000">
                <a:srgbClr val="FFFFFF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chemeClr val="tx1"/>
              </a:buClr>
              <a:buSzPts val="2400"/>
              <a:buFontTx/>
              <a:buChar char="•"/>
            </a:pPr>
            <a:r>
              <a:rPr kumimoji="0" lang="ru-RU" b="1" dirty="0">
                <a:solidFill>
                  <a:schemeClr val="bg1"/>
                </a:solidFill>
                <a:latin typeface="Times New Roman" pitchFamily="18" charset="0"/>
              </a:rPr>
              <a:t>Подавайте ребенку пример, читая книги, газеты, журналы.</a:t>
            </a:r>
            <a:r>
              <a:rPr kumimoji="0" lang="ru-RU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81933" name="Picture 13" descr="AG00315_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508500"/>
            <a:ext cx="638175" cy="72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34" name="Line 14"/>
          <p:cNvSpPr>
            <a:spLocks noChangeShapeType="1"/>
          </p:cNvSpPr>
          <p:nvPr/>
        </p:nvSpPr>
        <p:spPr bwMode="auto">
          <a:xfrm>
            <a:off x="152400" y="59436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5" name="Line 15"/>
          <p:cNvSpPr>
            <a:spLocks noChangeShapeType="1"/>
          </p:cNvSpPr>
          <p:nvPr/>
        </p:nvSpPr>
        <p:spPr bwMode="auto">
          <a:xfrm flipV="1">
            <a:off x="762000" y="5410200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6" name="Line 16"/>
          <p:cNvSpPr>
            <a:spLocks noChangeShapeType="1"/>
          </p:cNvSpPr>
          <p:nvPr/>
        </p:nvSpPr>
        <p:spPr bwMode="auto">
          <a:xfrm>
            <a:off x="762000" y="5410200"/>
            <a:ext cx="7620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7" name="Line 17"/>
          <p:cNvSpPr>
            <a:spLocks noChangeShapeType="1"/>
          </p:cNvSpPr>
          <p:nvPr/>
        </p:nvSpPr>
        <p:spPr bwMode="auto">
          <a:xfrm flipV="1">
            <a:off x="1524000" y="4876800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8" name="Line 18"/>
          <p:cNvSpPr>
            <a:spLocks noChangeShapeType="1"/>
          </p:cNvSpPr>
          <p:nvPr/>
        </p:nvSpPr>
        <p:spPr bwMode="auto">
          <a:xfrm>
            <a:off x="1524000" y="4876800"/>
            <a:ext cx="4572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39" name="Line 19"/>
          <p:cNvSpPr>
            <a:spLocks noChangeShapeType="1"/>
          </p:cNvSpPr>
          <p:nvPr/>
        </p:nvSpPr>
        <p:spPr bwMode="auto">
          <a:xfrm flipV="1">
            <a:off x="1981200" y="4114800"/>
            <a:ext cx="0" cy="762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0" name="Line 20"/>
          <p:cNvSpPr>
            <a:spLocks noChangeShapeType="1"/>
          </p:cNvSpPr>
          <p:nvPr/>
        </p:nvSpPr>
        <p:spPr bwMode="auto">
          <a:xfrm>
            <a:off x="1981200" y="4114800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1" name="Line 21"/>
          <p:cNvSpPr>
            <a:spLocks noChangeShapeType="1"/>
          </p:cNvSpPr>
          <p:nvPr/>
        </p:nvSpPr>
        <p:spPr bwMode="auto">
          <a:xfrm flipV="1">
            <a:off x="2514600" y="3581400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2" name="Line 22"/>
          <p:cNvSpPr>
            <a:spLocks noChangeShapeType="1"/>
          </p:cNvSpPr>
          <p:nvPr/>
        </p:nvSpPr>
        <p:spPr bwMode="auto">
          <a:xfrm>
            <a:off x="2514600" y="35814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3" name="Line 23"/>
          <p:cNvSpPr>
            <a:spLocks noChangeShapeType="1"/>
          </p:cNvSpPr>
          <p:nvPr/>
        </p:nvSpPr>
        <p:spPr bwMode="auto">
          <a:xfrm flipV="1">
            <a:off x="3124200" y="3048000"/>
            <a:ext cx="0" cy="5334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4" name="Line 24"/>
          <p:cNvSpPr>
            <a:spLocks noChangeShapeType="1"/>
          </p:cNvSpPr>
          <p:nvPr/>
        </p:nvSpPr>
        <p:spPr bwMode="auto">
          <a:xfrm>
            <a:off x="3124200" y="3048000"/>
            <a:ext cx="5334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5" name="Line 25"/>
          <p:cNvSpPr>
            <a:spLocks noChangeShapeType="1"/>
          </p:cNvSpPr>
          <p:nvPr/>
        </p:nvSpPr>
        <p:spPr bwMode="auto">
          <a:xfrm flipV="1">
            <a:off x="3657600" y="2209800"/>
            <a:ext cx="0" cy="838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6" name="Line 26"/>
          <p:cNvSpPr>
            <a:spLocks noChangeShapeType="1"/>
          </p:cNvSpPr>
          <p:nvPr/>
        </p:nvSpPr>
        <p:spPr bwMode="auto">
          <a:xfrm>
            <a:off x="3657600" y="2209800"/>
            <a:ext cx="6096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7" name="Line 27"/>
          <p:cNvSpPr>
            <a:spLocks noChangeShapeType="1"/>
          </p:cNvSpPr>
          <p:nvPr/>
        </p:nvSpPr>
        <p:spPr bwMode="auto">
          <a:xfrm flipV="1">
            <a:off x="4284663" y="1412875"/>
            <a:ext cx="0" cy="762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>
            <a:outerShdw dist="107763" dir="18900000" algn="ctr" rotWithShape="0">
              <a:srgbClr val="6600FF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1950" name="Рисунок 9" descr="http://im7-tub.yandex.net/i?id=48918494-04&amp;tov=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628775"/>
            <a:ext cx="1728787" cy="167481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9054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1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1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19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1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5" grpId="0" animBg="1"/>
      <p:bldP spid="81926" grpId="0" animBg="1"/>
      <p:bldP spid="81927" grpId="0" animBg="1"/>
      <p:bldP spid="81928" grpId="0" animBg="1"/>
      <p:bldP spid="81929" grpId="0" animBg="1"/>
      <p:bldP spid="81930" grpId="0" animBg="1"/>
      <p:bldP spid="81931" grpId="0" animBg="1"/>
      <p:bldP spid="819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5040560" cy="333637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Правила борьбы с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телеманией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 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157192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Ограничивайте время просмотра телепередач.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eti-t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268760"/>
            <a:ext cx="5208240" cy="347216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5085184"/>
            <a:ext cx="82089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СОЗДАВАЙТЕ ПРАВИЛЬНЫЕ УСЛОВИЯ ДЛЯ ПРОСМОТРА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814729" y="476672"/>
            <a:ext cx="293373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Телевизор не должен быть значимой частью жизни детей и родителей</a:t>
            </a:r>
          </a:p>
          <a:p>
            <a:pPr algn="ctr"/>
            <a:endParaRPr lang="ru-RU" sz="4000" dirty="0">
              <a:solidFill>
                <a:srgbClr val="0070C0"/>
              </a:solidFill>
            </a:endParaRPr>
          </a:p>
          <a:p>
            <a:pPr algn="ctr"/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watchtvzv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620506"/>
            <a:ext cx="5349205" cy="496873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4797152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Выбирайте только добрые и полезные передачи, избегая сцен насилия, убийств. 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tv-ki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476672"/>
            <a:ext cx="5139605" cy="414380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70C0"/>
                </a:solidFill>
              </a:rPr>
              <a:t>СМОТРИТЕ ТЕЛЕВИЗОР  ВСЕЙ СЕМЬЕЙ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390x2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068960"/>
            <a:ext cx="5328592" cy="31245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948" name="Group 4"/>
          <p:cNvGrpSpPr>
            <a:grpSpLocks/>
          </p:cNvGrpSpPr>
          <p:nvPr/>
        </p:nvGrpSpPr>
        <p:grpSpPr bwMode="auto">
          <a:xfrm>
            <a:off x="2771775" y="1844675"/>
            <a:ext cx="3810000" cy="3505200"/>
            <a:chOff x="1680" y="768"/>
            <a:chExt cx="2400" cy="2208"/>
          </a:xfrm>
        </p:grpSpPr>
        <p:sp>
          <p:nvSpPr>
            <p:cNvPr id="82949" name="AutoShape 5"/>
            <p:cNvSpPr>
              <a:spLocks noChangeArrowheads="1"/>
            </p:cNvSpPr>
            <p:nvPr/>
          </p:nvSpPr>
          <p:spPr bwMode="auto">
            <a:xfrm>
              <a:off x="1680" y="768"/>
              <a:ext cx="2400" cy="2208"/>
            </a:xfrm>
            <a:prstGeom prst="star16">
              <a:avLst>
                <a:gd name="adj" fmla="val 37500"/>
              </a:avLst>
            </a:prstGeom>
            <a:gradFill rotWithShape="1">
              <a:gsLst>
                <a:gs pos="0">
                  <a:srgbClr val="FEE7F2"/>
                </a:gs>
                <a:gs pos="100000">
                  <a:schemeClr val="bg2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950" name="Rectangle 6"/>
            <p:cNvSpPr>
              <a:spLocks noChangeArrowheads="1"/>
            </p:cNvSpPr>
            <p:nvPr/>
          </p:nvSpPr>
          <p:spPr bwMode="auto">
            <a:xfrm>
              <a:off x="2160" y="1344"/>
              <a:ext cx="1440" cy="14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kumimoji="0" lang="ru-RU" sz="2800" b="1">
                  <a:solidFill>
                    <a:srgbClr val="000000"/>
                  </a:solidFill>
                  <a:latin typeface="Times New Roman" pitchFamily="18" charset="0"/>
                </a:rPr>
                <a:t>5 причин, по которым надо читать книги</a:t>
              </a:r>
              <a:r>
                <a:rPr kumimoji="0" lang="ru-RU" sz="2800" b="1">
                  <a:latin typeface="Times New Roman" pitchFamily="18" charset="0"/>
                </a:rPr>
                <a:t/>
              </a:r>
              <a:br>
                <a:rPr kumimoji="0" lang="ru-RU" sz="2800" b="1">
                  <a:latin typeface="Times New Roman" pitchFamily="18" charset="0"/>
                </a:rPr>
              </a:br>
              <a:endParaRPr kumimoji="0" lang="ru-RU" sz="2800" b="1">
                <a:latin typeface="Times New Roman" pitchFamily="18" charset="0"/>
              </a:endParaRPr>
            </a:p>
          </p:txBody>
        </p:sp>
      </p:grpSp>
      <p:grpSp>
        <p:nvGrpSpPr>
          <p:cNvPr id="82957" name="Group 13"/>
          <p:cNvGrpSpPr>
            <a:grpSpLocks/>
          </p:cNvGrpSpPr>
          <p:nvPr/>
        </p:nvGrpSpPr>
        <p:grpSpPr bwMode="auto">
          <a:xfrm rot="-2928844">
            <a:off x="5076031" y="3861595"/>
            <a:ext cx="2663825" cy="2087562"/>
            <a:chOff x="2525" y="2023"/>
            <a:chExt cx="1053" cy="1444"/>
          </a:xfrm>
        </p:grpSpPr>
        <p:sp>
          <p:nvSpPr>
            <p:cNvPr id="82958" name="Freeform 14"/>
            <p:cNvSpPr>
              <a:spLocks/>
            </p:cNvSpPr>
            <p:nvPr/>
          </p:nvSpPr>
          <p:spPr bwMode="auto">
            <a:xfrm>
              <a:off x="2527" y="2023"/>
              <a:ext cx="1048" cy="1395"/>
            </a:xfrm>
            <a:custGeom>
              <a:avLst/>
              <a:gdLst>
                <a:gd name="T0" fmla="*/ 816 w 1048"/>
                <a:gd name="T1" fmla="*/ 1395 h 1395"/>
                <a:gd name="T2" fmla="*/ 229 w 1048"/>
                <a:gd name="T3" fmla="*/ 1395 h 1395"/>
                <a:gd name="T4" fmla="*/ 229 w 1048"/>
                <a:gd name="T5" fmla="*/ 524 h 1395"/>
                <a:gd name="T6" fmla="*/ 0 w 1048"/>
                <a:gd name="T7" fmla="*/ 524 h 1395"/>
                <a:gd name="T8" fmla="*/ 524 w 1048"/>
                <a:gd name="T9" fmla="*/ 0 h 1395"/>
                <a:gd name="T10" fmla="*/ 1048 w 1048"/>
                <a:gd name="T11" fmla="*/ 524 h 1395"/>
                <a:gd name="T12" fmla="*/ 816 w 1048"/>
                <a:gd name="T13" fmla="*/ 524 h 1395"/>
                <a:gd name="T14" fmla="*/ 816 w 1048"/>
                <a:gd name="T15" fmla="*/ 1395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8" h="1395">
                  <a:moveTo>
                    <a:pt x="816" y="1395"/>
                  </a:moveTo>
                  <a:lnTo>
                    <a:pt x="229" y="1395"/>
                  </a:lnTo>
                  <a:lnTo>
                    <a:pt x="229" y="524"/>
                  </a:lnTo>
                  <a:lnTo>
                    <a:pt x="0" y="524"/>
                  </a:lnTo>
                  <a:lnTo>
                    <a:pt x="524" y="0"/>
                  </a:lnTo>
                  <a:lnTo>
                    <a:pt x="1048" y="524"/>
                  </a:lnTo>
                  <a:lnTo>
                    <a:pt x="816" y="524"/>
                  </a:lnTo>
                  <a:lnTo>
                    <a:pt x="816" y="1395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59" name="Rectangle 15"/>
            <p:cNvSpPr>
              <a:spLocks noChangeArrowheads="1"/>
            </p:cNvSpPr>
            <p:nvPr/>
          </p:nvSpPr>
          <p:spPr bwMode="auto">
            <a:xfrm>
              <a:off x="2760" y="3419"/>
              <a:ext cx="579" cy="48"/>
            </a:xfrm>
            <a:prstGeom prst="rect">
              <a:avLst/>
            </a:pr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0" name="Freeform 16"/>
            <p:cNvSpPr>
              <a:spLocks/>
            </p:cNvSpPr>
            <p:nvPr/>
          </p:nvSpPr>
          <p:spPr bwMode="auto">
            <a:xfrm>
              <a:off x="2525" y="2547"/>
              <a:ext cx="230" cy="79"/>
            </a:xfrm>
            <a:custGeom>
              <a:avLst/>
              <a:gdLst>
                <a:gd name="T0" fmla="*/ 230 w 230"/>
                <a:gd name="T1" fmla="*/ 79 h 79"/>
                <a:gd name="T2" fmla="*/ 230 w 230"/>
                <a:gd name="T3" fmla="*/ 0 h 79"/>
                <a:gd name="T4" fmla="*/ 0 w 230"/>
                <a:gd name="T5" fmla="*/ 0 h 79"/>
                <a:gd name="T6" fmla="*/ 1 w 230"/>
                <a:gd name="T7" fmla="*/ 79 h 79"/>
                <a:gd name="T8" fmla="*/ 230 w 230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79">
                  <a:moveTo>
                    <a:pt x="230" y="79"/>
                  </a:moveTo>
                  <a:lnTo>
                    <a:pt x="230" y="0"/>
                  </a:lnTo>
                  <a:lnTo>
                    <a:pt x="0" y="0"/>
                  </a:lnTo>
                  <a:lnTo>
                    <a:pt x="1" y="79"/>
                  </a:lnTo>
                  <a:lnTo>
                    <a:pt x="230" y="79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1" name="Freeform 17"/>
            <p:cNvSpPr>
              <a:spLocks/>
            </p:cNvSpPr>
            <p:nvPr/>
          </p:nvSpPr>
          <p:spPr bwMode="auto">
            <a:xfrm>
              <a:off x="3343" y="2547"/>
              <a:ext cx="235" cy="79"/>
            </a:xfrm>
            <a:custGeom>
              <a:avLst/>
              <a:gdLst>
                <a:gd name="T0" fmla="*/ 235 w 235"/>
                <a:gd name="T1" fmla="*/ 79 h 79"/>
                <a:gd name="T2" fmla="*/ 234 w 235"/>
                <a:gd name="T3" fmla="*/ 0 h 79"/>
                <a:gd name="T4" fmla="*/ 0 w 235"/>
                <a:gd name="T5" fmla="*/ 0 h 79"/>
                <a:gd name="T6" fmla="*/ 0 w 235"/>
                <a:gd name="T7" fmla="*/ 79 h 79"/>
                <a:gd name="T8" fmla="*/ 235 w 235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79">
                  <a:moveTo>
                    <a:pt x="235" y="79"/>
                  </a:moveTo>
                  <a:lnTo>
                    <a:pt x="234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35" y="79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962" name="Group 18"/>
          <p:cNvGrpSpPr>
            <a:grpSpLocks/>
          </p:cNvGrpSpPr>
          <p:nvPr/>
        </p:nvGrpSpPr>
        <p:grpSpPr bwMode="auto">
          <a:xfrm>
            <a:off x="3563938" y="404813"/>
            <a:ext cx="2205037" cy="1958975"/>
            <a:chOff x="2525" y="351"/>
            <a:chExt cx="1053" cy="1444"/>
          </a:xfrm>
        </p:grpSpPr>
        <p:sp>
          <p:nvSpPr>
            <p:cNvPr id="82963" name="Freeform 19"/>
            <p:cNvSpPr>
              <a:spLocks/>
            </p:cNvSpPr>
            <p:nvPr/>
          </p:nvSpPr>
          <p:spPr bwMode="auto">
            <a:xfrm>
              <a:off x="2527" y="400"/>
              <a:ext cx="1048" cy="1395"/>
            </a:xfrm>
            <a:custGeom>
              <a:avLst/>
              <a:gdLst>
                <a:gd name="T0" fmla="*/ 816 w 1048"/>
                <a:gd name="T1" fmla="*/ 0 h 1395"/>
                <a:gd name="T2" fmla="*/ 229 w 1048"/>
                <a:gd name="T3" fmla="*/ 0 h 1395"/>
                <a:gd name="T4" fmla="*/ 229 w 1048"/>
                <a:gd name="T5" fmla="*/ 871 h 1395"/>
                <a:gd name="T6" fmla="*/ 0 w 1048"/>
                <a:gd name="T7" fmla="*/ 871 h 1395"/>
                <a:gd name="T8" fmla="*/ 524 w 1048"/>
                <a:gd name="T9" fmla="*/ 1395 h 1395"/>
                <a:gd name="T10" fmla="*/ 1048 w 1048"/>
                <a:gd name="T11" fmla="*/ 871 h 1395"/>
                <a:gd name="T12" fmla="*/ 816 w 1048"/>
                <a:gd name="T13" fmla="*/ 871 h 1395"/>
                <a:gd name="T14" fmla="*/ 816 w 1048"/>
                <a:gd name="T15" fmla="*/ 0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8" h="1395">
                  <a:moveTo>
                    <a:pt x="816" y="0"/>
                  </a:moveTo>
                  <a:lnTo>
                    <a:pt x="229" y="0"/>
                  </a:lnTo>
                  <a:lnTo>
                    <a:pt x="229" y="871"/>
                  </a:lnTo>
                  <a:lnTo>
                    <a:pt x="0" y="871"/>
                  </a:lnTo>
                  <a:lnTo>
                    <a:pt x="524" y="1395"/>
                  </a:lnTo>
                  <a:lnTo>
                    <a:pt x="1048" y="871"/>
                  </a:lnTo>
                  <a:lnTo>
                    <a:pt x="816" y="871"/>
                  </a:lnTo>
                  <a:lnTo>
                    <a:pt x="816" y="0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4" name="Rectangle 20"/>
            <p:cNvSpPr>
              <a:spLocks noChangeArrowheads="1"/>
            </p:cNvSpPr>
            <p:nvPr/>
          </p:nvSpPr>
          <p:spPr bwMode="auto">
            <a:xfrm>
              <a:off x="2760" y="351"/>
              <a:ext cx="579" cy="48"/>
            </a:xfrm>
            <a:prstGeom prst="rect">
              <a:avLst/>
            </a:pr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5" name="Freeform 21"/>
            <p:cNvSpPr>
              <a:spLocks/>
            </p:cNvSpPr>
            <p:nvPr/>
          </p:nvSpPr>
          <p:spPr bwMode="auto">
            <a:xfrm>
              <a:off x="2525" y="1192"/>
              <a:ext cx="230" cy="79"/>
            </a:xfrm>
            <a:custGeom>
              <a:avLst/>
              <a:gdLst>
                <a:gd name="T0" fmla="*/ 230 w 230"/>
                <a:gd name="T1" fmla="*/ 0 h 79"/>
                <a:gd name="T2" fmla="*/ 230 w 230"/>
                <a:gd name="T3" fmla="*/ 79 h 79"/>
                <a:gd name="T4" fmla="*/ 0 w 230"/>
                <a:gd name="T5" fmla="*/ 79 h 79"/>
                <a:gd name="T6" fmla="*/ 1 w 230"/>
                <a:gd name="T7" fmla="*/ 0 h 79"/>
                <a:gd name="T8" fmla="*/ 230 w 230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79">
                  <a:moveTo>
                    <a:pt x="230" y="0"/>
                  </a:moveTo>
                  <a:lnTo>
                    <a:pt x="230" y="79"/>
                  </a:lnTo>
                  <a:lnTo>
                    <a:pt x="0" y="79"/>
                  </a:lnTo>
                  <a:lnTo>
                    <a:pt x="1" y="0"/>
                  </a:lnTo>
                  <a:lnTo>
                    <a:pt x="230" y="0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6" name="Freeform 22"/>
            <p:cNvSpPr>
              <a:spLocks/>
            </p:cNvSpPr>
            <p:nvPr/>
          </p:nvSpPr>
          <p:spPr bwMode="auto">
            <a:xfrm>
              <a:off x="3343" y="1192"/>
              <a:ext cx="235" cy="79"/>
            </a:xfrm>
            <a:custGeom>
              <a:avLst/>
              <a:gdLst>
                <a:gd name="T0" fmla="*/ 235 w 235"/>
                <a:gd name="T1" fmla="*/ 0 h 79"/>
                <a:gd name="T2" fmla="*/ 234 w 235"/>
                <a:gd name="T3" fmla="*/ 79 h 79"/>
                <a:gd name="T4" fmla="*/ 0 w 235"/>
                <a:gd name="T5" fmla="*/ 79 h 79"/>
                <a:gd name="T6" fmla="*/ 0 w 235"/>
                <a:gd name="T7" fmla="*/ 0 h 79"/>
                <a:gd name="T8" fmla="*/ 235 w 235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79">
                  <a:moveTo>
                    <a:pt x="235" y="0"/>
                  </a:moveTo>
                  <a:lnTo>
                    <a:pt x="234" y="79"/>
                  </a:lnTo>
                  <a:lnTo>
                    <a:pt x="0" y="79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967" name="Group 23"/>
          <p:cNvGrpSpPr>
            <a:grpSpLocks/>
          </p:cNvGrpSpPr>
          <p:nvPr/>
        </p:nvGrpSpPr>
        <p:grpSpPr bwMode="auto">
          <a:xfrm rot="1467197">
            <a:off x="1106488" y="1325563"/>
            <a:ext cx="2519362" cy="2119312"/>
            <a:chOff x="1497" y="1378"/>
            <a:chExt cx="1459" cy="1108"/>
          </a:xfrm>
        </p:grpSpPr>
        <p:sp>
          <p:nvSpPr>
            <p:cNvPr id="82968" name="Freeform 24"/>
            <p:cNvSpPr>
              <a:spLocks/>
            </p:cNvSpPr>
            <p:nvPr/>
          </p:nvSpPr>
          <p:spPr bwMode="auto">
            <a:xfrm>
              <a:off x="1562" y="1378"/>
              <a:ext cx="1394" cy="1046"/>
            </a:xfrm>
            <a:custGeom>
              <a:avLst/>
              <a:gdLst>
                <a:gd name="T0" fmla="*/ 0 w 1394"/>
                <a:gd name="T1" fmla="*/ 232 h 1046"/>
                <a:gd name="T2" fmla="*/ 0 w 1394"/>
                <a:gd name="T3" fmla="*/ 820 h 1046"/>
                <a:gd name="T4" fmla="*/ 868 w 1394"/>
                <a:gd name="T5" fmla="*/ 820 h 1046"/>
                <a:gd name="T6" fmla="*/ 868 w 1394"/>
                <a:gd name="T7" fmla="*/ 1046 h 1046"/>
                <a:gd name="T8" fmla="*/ 1394 w 1394"/>
                <a:gd name="T9" fmla="*/ 523 h 1046"/>
                <a:gd name="T10" fmla="*/ 868 w 1394"/>
                <a:gd name="T11" fmla="*/ 0 h 1046"/>
                <a:gd name="T12" fmla="*/ 868 w 1394"/>
                <a:gd name="T13" fmla="*/ 232 h 1046"/>
                <a:gd name="T14" fmla="*/ 0 w 1394"/>
                <a:gd name="T15" fmla="*/ 232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4" h="1046">
                  <a:moveTo>
                    <a:pt x="0" y="232"/>
                  </a:moveTo>
                  <a:lnTo>
                    <a:pt x="0" y="820"/>
                  </a:lnTo>
                  <a:lnTo>
                    <a:pt x="868" y="820"/>
                  </a:lnTo>
                  <a:lnTo>
                    <a:pt x="868" y="1046"/>
                  </a:lnTo>
                  <a:lnTo>
                    <a:pt x="1394" y="523"/>
                  </a:lnTo>
                  <a:lnTo>
                    <a:pt x="868" y="0"/>
                  </a:lnTo>
                  <a:lnTo>
                    <a:pt x="868" y="232"/>
                  </a:lnTo>
                  <a:lnTo>
                    <a:pt x="0" y="232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69" name="Freeform 25"/>
            <p:cNvSpPr>
              <a:spLocks/>
            </p:cNvSpPr>
            <p:nvPr/>
          </p:nvSpPr>
          <p:spPr bwMode="auto">
            <a:xfrm>
              <a:off x="1498" y="2197"/>
              <a:ext cx="934" cy="64"/>
            </a:xfrm>
            <a:custGeom>
              <a:avLst/>
              <a:gdLst>
                <a:gd name="T0" fmla="*/ 870 w 934"/>
                <a:gd name="T1" fmla="*/ 63 h 64"/>
                <a:gd name="T2" fmla="*/ 934 w 934"/>
                <a:gd name="T3" fmla="*/ 0 h 64"/>
                <a:gd name="T4" fmla="*/ 61 w 934"/>
                <a:gd name="T5" fmla="*/ 0 h 64"/>
                <a:gd name="T6" fmla="*/ 0 w 934"/>
                <a:gd name="T7" fmla="*/ 64 h 64"/>
                <a:gd name="T8" fmla="*/ 870 w 934"/>
                <a:gd name="T9" fmla="*/ 6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4" h="64">
                  <a:moveTo>
                    <a:pt x="870" y="63"/>
                  </a:moveTo>
                  <a:lnTo>
                    <a:pt x="934" y="0"/>
                  </a:lnTo>
                  <a:lnTo>
                    <a:pt x="61" y="0"/>
                  </a:lnTo>
                  <a:lnTo>
                    <a:pt x="0" y="64"/>
                  </a:lnTo>
                  <a:lnTo>
                    <a:pt x="870" y="63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0" name="Freeform 26"/>
            <p:cNvSpPr>
              <a:spLocks/>
            </p:cNvSpPr>
            <p:nvPr/>
          </p:nvSpPr>
          <p:spPr bwMode="auto">
            <a:xfrm>
              <a:off x="2368" y="2196"/>
              <a:ext cx="62" cy="290"/>
            </a:xfrm>
            <a:custGeom>
              <a:avLst/>
              <a:gdLst>
                <a:gd name="T0" fmla="*/ 0 w 62"/>
                <a:gd name="T1" fmla="*/ 65 h 290"/>
                <a:gd name="T2" fmla="*/ 62 w 62"/>
                <a:gd name="T3" fmla="*/ 0 h 290"/>
                <a:gd name="T4" fmla="*/ 62 w 62"/>
                <a:gd name="T5" fmla="*/ 228 h 290"/>
                <a:gd name="T6" fmla="*/ 0 w 62"/>
                <a:gd name="T7" fmla="*/ 290 h 290"/>
                <a:gd name="T8" fmla="*/ 0 w 62"/>
                <a:gd name="T9" fmla="*/ 65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90">
                  <a:moveTo>
                    <a:pt x="0" y="65"/>
                  </a:moveTo>
                  <a:lnTo>
                    <a:pt x="62" y="0"/>
                  </a:lnTo>
                  <a:lnTo>
                    <a:pt x="62" y="228"/>
                  </a:lnTo>
                  <a:lnTo>
                    <a:pt x="0" y="290"/>
                  </a:lnTo>
                  <a:lnTo>
                    <a:pt x="0" y="65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1" name="Freeform 27"/>
            <p:cNvSpPr>
              <a:spLocks/>
            </p:cNvSpPr>
            <p:nvPr/>
          </p:nvSpPr>
          <p:spPr bwMode="auto">
            <a:xfrm>
              <a:off x="1497" y="1610"/>
              <a:ext cx="65" cy="651"/>
            </a:xfrm>
            <a:custGeom>
              <a:avLst/>
              <a:gdLst>
                <a:gd name="T0" fmla="*/ 0 w 65"/>
                <a:gd name="T1" fmla="*/ 68 h 651"/>
                <a:gd name="T2" fmla="*/ 65 w 65"/>
                <a:gd name="T3" fmla="*/ 0 h 651"/>
                <a:gd name="T4" fmla="*/ 65 w 65"/>
                <a:gd name="T5" fmla="*/ 586 h 651"/>
                <a:gd name="T6" fmla="*/ 0 w 65"/>
                <a:gd name="T7" fmla="*/ 651 h 651"/>
                <a:gd name="T8" fmla="*/ 0 w 65"/>
                <a:gd name="T9" fmla="*/ 68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1">
                  <a:moveTo>
                    <a:pt x="0" y="68"/>
                  </a:moveTo>
                  <a:lnTo>
                    <a:pt x="65" y="0"/>
                  </a:lnTo>
                  <a:lnTo>
                    <a:pt x="65" y="586"/>
                  </a:lnTo>
                  <a:lnTo>
                    <a:pt x="0" y="651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2" name="Freeform 28"/>
            <p:cNvSpPr>
              <a:spLocks/>
            </p:cNvSpPr>
            <p:nvPr/>
          </p:nvSpPr>
          <p:spPr bwMode="auto">
            <a:xfrm>
              <a:off x="2368" y="1378"/>
              <a:ext cx="62" cy="232"/>
            </a:xfrm>
            <a:custGeom>
              <a:avLst/>
              <a:gdLst>
                <a:gd name="T0" fmla="*/ 0 w 62"/>
                <a:gd name="T1" fmla="*/ 232 h 232"/>
                <a:gd name="T2" fmla="*/ 62 w 62"/>
                <a:gd name="T3" fmla="*/ 232 h 232"/>
                <a:gd name="T4" fmla="*/ 62 w 62"/>
                <a:gd name="T5" fmla="*/ 0 h 232"/>
                <a:gd name="T6" fmla="*/ 0 w 62"/>
                <a:gd name="T7" fmla="*/ 62 h 232"/>
                <a:gd name="T8" fmla="*/ 0 w 62"/>
                <a:gd name="T9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32">
                  <a:moveTo>
                    <a:pt x="0" y="232"/>
                  </a:moveTo>
                  <a:lnTo>
                    <a:pt x="62" y="232"/>
                  </a:lnTo>
                  <a:lnTo>
                    <a:pt x="62" y="0"/>
                  </a:lnTo>
                  <a:lnTo>
                    <a:pt x="0" y="62"/>
                  </a:lnTo>
                  <a:lnTo>
                    <a:pt x="0" y="232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973" name="Group 29"/>
          <p:cNvGrpSpPr>
            <a:grpSpLocks/>
          </p:cNvGrpSpPr>
          <p:nvPr/>
        </p:nvGrpSpPr>
        <p:grpSpPr bwMode="auto">
          <a:xfrm rot="-19171871">
            <a:off x="1547813" y="3860800"/>
            <a:ext cx="2663825" cy="2087563"/>
            <a:chOff x="2525" y="2023"/>
            <a:chExt cx="1053" cy="1444"/>
          </a:xfrm>
        </p:grpSpPr>
        <p:sp>
          <p:nvSpPr>
            <p:cNvPr id="82974" name="Freeform 30"/>
            <p:cNvSpPr>
              <a:spLocks/>
            </p:cNvSpPr>
            <p:nvPr/>
          </p:nvSpPr>
          <p:spPr bwMode="auto">
            <a:xfrm>
              <a:off x="2527" y="2023"/>
              <a:ext cx="1048" cy="1395"/>
            </a:xfrm>
            <a:custGeom>
              <a:avLst/>
              <a:gdLst>
                <a:gd name="T0" fmla="*/ 816 w 1048"/>
                <a:gd name="T1" fmla="*/ 1395 h 1395"/>
                <a:gd name="T2" fmla="*/ 229 w 1048"/>
                <a:gd name="T3" fmla="*/ 1395 h 1395"/>
                <a:gd name="T4" fmla="*/ 229 w 1048"/>
                <a:gd name="T5" fmla="*/ 524 h 1395"/>
                <a:gd name="T6" fmla="*/ 0 w 1048"/>
                <a:gd name="T7" fmla="*/ 524 h 1395"/>
                <a:gd name="T8" fmla="*/ 524 w 1048"/>
                <a:gd name="T9" fmla="*/ 0 h 1395"/>
                <a:gd name="T10" fmla="*/ 1048 w 1048"/>
                <a:gd name="T11" fmla="*/ 524 h 1395"/>
                <a:gd name="T12" fmla="*/ 816 w 1048"/>
                <a:gd name="T13" fmla="*/ 524 h 1395"/>
                <a:gd name="T14" fmla="*/ 816 w 1048"/>
                <a:gd name="T15" fmla="*/ 1395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8" h="1395">
                  <a:moveTo>
                    <a:pt x="816" y="1395"/>
                  </a:moveTo>
                  <a:lnTo>
                    <a:pt x="229" y="1395"/>
                  </a:lnTo>
                  <a:lnTo>
                    <a:pt x="229" y="524"/>
                  </a:lnTo>
                  <a:lnTo>
                    <a:pt x="0" y="524"/>
                  </a:lnTo>
                  <a:lnTo>
                    <a:pt x="524" y="0"/>
                  </a:lnTo>
                  <a:lnTo>
                    <a:pt x="1048" y="524"/>
                  </a:lnTo>
                  <a:lnTo>
                    <a:pt x="816" y="524"/>
                  </a:lnTo>
                  <a:lnTo>
                    <a:pt x="816" y="1395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5" name="Rectangle 31"/>
            <p:cNvSpPr>
              <a:spLocks noChangeArrowheads="1"/>
            </p:cNvSpPr>
            <p:nvPr/>
          </p:nvSpPr>
          <p:spPr bwMode="auto">
            <a:xfrm>
              <a:off x="2760" y="3419"/>
              <a:ext cx="579" cy="48"/>
            </a:xfrm>
            <a:prstGeom prst="rect">
              <a:avLst/>
            </a:pr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6" name="Freeform 32"/>
            <p:cNvSpPr>
              <a:spLocks/>
            </p:cNvSpPr>
            <p:nvPr/>
          </p:nvSpPr>
          <p:spPr bwMode="auto">
            <a:xfrm>
              <a:off x="2525" y="2547"/>
              <a:ext cx="230" cy="79"/>
            </a:xfrm>
            <a:custGeom>
              <a:avLst/>
              <a:gdLst>
                <a:gd name="T0" fmla="*/ 230 w 230"/>
                <a:gd name="T1" fmla="*/ 79 h 79"/>
                <a:gd name="T2" fmla="*/ 230 w 230"/>
                <a:gd name="T3" fmla="*/ 0 h 79"/>
                <a:gd name="T4" fmla="*/ 0 w 230"/>
                <a:gd name="T5" fmla="*/ 0 h 79"/>
                <a:gd name="T6" fmla="*/ 1 w 230"/>
                <a:gd name="T7" fmla="*/ 79 h 79"/>
                <a:gd name="T8" fmla="*/ 230 w 230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79">
                  <a:moveTo>
                    <a:pt x="230" y="79"/>
                  </a:moveTo>
                  <a:lnTo>
                    <a:pt x="230" y="0"/>
                  </a:lnTo>
                  <a:lnTo>
                    <a:pt x="0" y="0"/>
                  </a:lnTo>
                  <a:lnTo>
                    <a:pt x="1" y="79"/>
                  </a:lnTo>
                  <a:lnTo>
                    <a:pt x="230" y="79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77" name="Freeform 33"/>
            <p:cNvSpPr>
              <a:spLocks/>
            </p:cNvSpPr>
            <p:nvPr/>
          </p:nvSpPr>
          <p:spPr bwMode="auto">
            <a:xfrm>
              <a:off x="3343" y="2547"/>
              <a:ext cx="235" cy="79"/>
            </a:xfrm>
            <a:custGeom>
              <a:avLst/>
              <a:gdLst>
                <a:gd name="T0" fmla="*/ 235 w 235"/>
                <a:gd name="T1" fmla="*/ 79 h 79"/>
                <a:gd name="T2" fmla="*/ 234 w 235"/>
                <a:gd name="T3" fmla="*/ 0 h 79"/>
                <a:gd name="T4" fmla="*/ 0 w 235"/>
                <a:gd name="T5" fmla="*/ 0 h 79"/>
                <a:gd name="T6" fmla="*/ 0 w 235"/>
                <a:gd name="T7" fmla="*/ 79 h 79"/>
                <a:gd name="T8" fmla="*/ 235 w 235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79">
                  <a:moveTo>
                    <a:pt x="235" y="79"/>
                  </a:moveTo>
                  <a:lnTo>
                    <a:pt x="234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35" y="79"/>
                  </a:lnTo>
                  <a:close/>
                </a:path>
              </a:pathLst>
            </a:custGeom>
            <a:gradFill rotWithShape="1">
              <a:gsLst>
                <a:gs pos="0">
                  <a:srgbClr val="BBFFBB"/>
                </a:gs>
                <a:gs pos="100000">
                  <a:srgbClr val="2FD137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2978" name="Group 34"/>
          <p:cNvGrpSpPr>
            <a:grpSpLocks/>
          </p:cNvGrpSpPr>
          <p:nvPr/>
        </p:nvGrpSpPr>
        <p:grpSpPr bwMode="auto">
          <a:xfrm rot="-7184145">
            <a:off x="5525294" y="1196182"/>
            <a:ext cx="2663825" cy="2376487"/>
            <a:chOff x="2525" y="2023"/>
            <a:chExt cx="1053" cy="1444"/>
          </a:xfrm>
        </p:grpSpPr>
        <p:sp>
          <p:nvSpPr>
            <p:cNvPr id="82979" name="Freeform 35"/>
            <p:cNvSpPr>
              <a:spLocks/>
            </p:cNvSpPr>
            <p:nvPr/>
          </p:nvSpPr>
          <p:spPr bwMode="auto">
            <a:xfrm>
              <a:off x="2527" y="2023"/>
              <a:ext cx="1048" cy="1395"/>
            </a:xfrm>
            <a:custGeom>
              <a:avLst/>
              <a:gdLst>
                <a:gd name="T0" fmla="*/ 816 w 1048"/>
                <a:gd name="T1" fmla="*/ 1395 h 1395"/>
                <a:gd name="T2" fmla="*/ 229 w 1048"/>
                <a:gd name="T3" fmla="*/ 1395 h 1395"/>
                <a:gd name="T4" fmla="*/ 229 w 1048"/>
                <a:gd name="T5" fmla="*/ 524 h 1395"/>
                <a:gd name="T6" fmla="*/ 0 w 1048"/>
                <a:gd name="T7" fmla="*/ 524 h 1395"/>
                <a:gd name="T8" fmla="*/ 524 w 1048"/>
                <a:gd name="T9" fmla="*/ 0 h 1395"/>
                <a:gd name="T10" fmla="*/ 1048 w 1048"/>
                <a:gd name="T11" fmla="*/ 524 h 1395"/>
                <a:gd name="T12" fmla="*/ 816 w 1048"/>
                <a:gd name="T13" fmla="*/ 524 h 1395"/>
                <a:gd name="T14" fmla="*/ 816 w 1048"/>
                <a:gd name="T15" fmla="*/ 1395 h 1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48" h="1395">
                  <a:moveTo>
                    <a:pt x="816" y="1395"/>
                  </a:moveTo>
                  <a:lnTo>
                    <a:pt x="229" y="1395"/>
                  </a:lnTo>
                  <a:lnTo>
                    <a:pt x="229" y="524"/>
                  </a:lnTo>
                  <a:lnTo>
                    <a:pt x="0" y="524"/>
                  </a:lnTo>
                  <a:lnTo>
                    <a:pt x="524" y="0"/>
                  </a:lnTo>
                  <a:lnTo>
                    <a:pt x="1048" y="524"/>
                  </a:lnTo>
                  <a:lnTo>
                    <a:pt x="816" y="524"/>
                  </a:lnTo>
                  <a:lnTo>
                    <a:pt x="816" y="1395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80" name="Rectangle 36"/>
            <p:cNvSpPr>
              <a:spLocks noChangeArrowheads="1"/>
            </p:cNvSpPr>
            <p:nvPr/>
          </p:nvSpPr>
          <p:spPr bwMode="auto">
            <a:xfrm>
              <a:off x="2760" y="3419"/>
              <a:ext cx="579" cy="48"/>
            </a:xfrm>
            <a:prstGeom prst="rect">
              <a:avLst/>
            </a:pr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81" name="Freeform 37"/>
            <p:cNvSpPr>
              <a:spLocks/>
            </p:cNvSpPr>
            <p:nvPr/>
          </p:nvSpPr>
          <p:spPr bwMode="auto">
            <a:xfrm>
              <a:off x="2525" y="2547"/>
              <a:ext cx="230" cy="79"/>
            </a:xfrm>
            <a:custGeom>
              <a:avLst/>
              <a:gdLst>
                <a:gd name="T0" fmla="*/ 230 w 230"/>
                <a:gd name="T1" fmla="*/ 79 h 79"/>
                <a:gd name="T2" fmla="*/ 230 w 230"/>
                <a:gd name="T3" fmla="*/ 0 h 79"/>
                <a:gd name="T4" fmla="*/ 0 w 230"/>
                <a:gd name="T5" fmla="*/ 0 h 79"/>
                <a:gd name="T6" fmla="*/ 1 w 230"/>
                <a:gd name="T7" fmla="*/ 79 h 79"/>
                <a:gd name="T8" fmla="*/ 230 w 230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79">
                  <a:moveTo>
                    <a:pt x="230" y="79"/>
                  </a:moveTo>
                  <a:lnTo>
                    <a:pt x="230" y="0"/>
                  </a:lnTo>
                  <a:lnTo>
                    <a:pt x="0" y="0"/>
                  </a:lnTo>
                  <a:lnTo>
                    <a:pt x="1" y="79"/>
                  </a:lnTo>
                  <a:lnTo>
                    <a:pt x="230" y="79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  <p:sp>
          <p:nvSpPr>
            <p:cNvPr id="82982" name="Freeform 38"/>
            <p:cNvSpPr>
              <a:spLocks/>
            </p:cNvSpPr>
            <p:nvPr/>
          </p:nvSpPr>
          <p:spPr bwMode="auto">
            <a:xfrm>
              <a:off x="3343" y="2547"/>
              <a:ext cx="235" cy="79"/>
            </a:xfrm>
            <a:custGeom>
              <a:avLst/>
              <a:gdLst>
                <a:gd name="T0" fmla="*/ 235 w 235"/>
                <a:gd name="T1" fmla="*/ 79 h 79"/>
                <a:gd name="T2" fmla="*/ 234 w 235"/>
                <a:gd name="T3" fmla="*/ 0 h 79"/>
                <a:gd name="T4" fmla="*/ 0 w 235"/>
                <a:gd name="T5" fmla="*/ 0 h 79"/>
                <a:gd name="T6" fmla="*/ 0 w 235"/>
                <a:gd name="T7" fmla="*/ 79 h 79"/>
                <a:gd name="T8" fmla="*/ 235 w 235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5" h="79">
                  <a:moveTo>
                    <a:pt x="235" y="79"/>
                  </a:moveTo>
                  <a:lnTo>
                    <a:pt x="234" y="0"/>
                  </a:lnTo>
                  <a:lnTo>
                    <a:pt x="0" y="0"/>
                  </a:lnTo>
                  <a:lnTo>
                    <a:pt x="0" y="79"/>
                  </a:lnTo>
                  <a:lnTo>
                    <a:pt x="235" y="79"/>
                  </a:lnTo>
                  <a:close/>
                </a:path>
              </a:pathLst>
            </a:custGeom>
            <a:gradFill rotWithShape="1">
              <a:gsLst>
                <a:gs pos="0">
                  <a:srgbClr val="2FD137"/>
                </a:gs>
                <a:gs pos="100000">
                  <a:srgbClr val="BBFFBB"/>
                </a:gs>
              </a:gsLst>
              <a:lin ang="0" scaled="1"/>
            </a:gra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ffectLst>
              <a:outerShdw dist="35921" dir="2700000" algn="ctr" rotWithShape="0">
                <a:srgbClr val="9900FF"/>
              </a:outerShdw>
            </a:effec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2983" name="Rectangle 39"/>
          <p:cNvSpPr>
            <a:spLocks noChangeArrowheads="1"/>
          </p:cNvSpPr>
          <p:nvPr/>
        </p:nvSpPr>
        <p:spPr bwMode="auto">
          <a:xfrm>
            <a:off x="6156325" y="5157788"/>
            <a:ext cx="2736850" cy="132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kumimoji="0" lang="ru-RU" sz="2000" dirty="0">
                <a:latin typeface="Times New Roman" pitchFamily="18" charset="0"/>
              </a:rPr>
              <a:t>Ребенок учится, сопереживает, развивается эмоционально.</a:t>
            </a:r>
            <a:r>
              <a:rPr kumimoji="0" lang="ru-RU" dirty="0"/>
              <a:t> </a:t>
            </a:r>
          </a:p>
        </p:txBody>
      </p:sp>
      <p:sp>
        <p:nvSpPr>
          <p:cNvPr id="82984" name="Rectangle 40"/>
          <p:cNvSpPr>
            <a:spLocks noChangeArrowheads="1"/>
          </p:cNvSpPr>
          <p:nvPr/>
        </p:nvSpPr>
        <p:spPr bwMode="auto">
          <a:xfrm>
            <a:off x="2379663" y="260350"/>
            <a:ext cx="4416425" cy="71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kumimoji="0" lang="ru-RU" sz="2000" dirty="0">
                <a:latin typeface="Times New Roman" pitchFamily="18" charset="0"/>
              </a:rPr>
              <a:t>Чтение содействует успешному</a:t>
            </a:r>
          </a:p>
          <a:p>
            <a:pPr algn="ctr"/>
            <a:r>
              <a:rPr kumimoji="0" lang="ru-RU" sz="2000" dirty="0">
                <a:latin typeface="Times New Roman" pitchFamily="18" charset="0"/>
              </a:rPr>
              <a:t> освоению грамотного письма детьми.</a:t>
            </a:r>
            <a:r>
              <a:rPr kumimoji="0" lang="ru-RU" dirty="0"/>
              <a:t> </a:t>
            </a:r>
          </a:p>
        </p:txBody>
      </p:sp>
      <p:sp>
        <p:nvSpPr>
          <p:cNvPr id="82985" name="Rectangle 41"/>
          <p:cNvSpPr>
            <a:spLocks noChangeArrowheads="1"/>
          </p:cNvSpPr>
          <p:nvPr/>
        </p:nvSpPr>
        <p:spPr bwMode="auto">
          <a:xfrm>
            <a:off x="250825" y="1484313"/>
            <a:ext cx="1905000" cy="2235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kumimoji="0" lang="ru-RU" sz="2000" dirty="0">
                <a:latin typeface="Times New Roman" pitchFamily="18" charset="0"/>
              </a:rPr>
              <a:t>Успешность ребенка в учебе находится в прямой зависимости от его начитанности</a:t>
            </a:r>
            <a:r>
              <a:rPr kumimoji="0" lang="ru-RU" dirty="0"/>
              <a:t> .</a:t>
            </a:r>
          </a:p>
        </p:txBody>
      </p:sp>
      <p:sp>
        <p:nvSpPr>
          <p:cNvPr id="82986" name="Rectangle 42"/>
          <p:cNvSpPr>
            <a:spLocks noChangeArrowheads="1"/>
          </p:cNvSpPr>
          <p:nvPr/>
        </p:nvSpPr>
        <p:spPr bwMode="auto">
          <a:xfrm>
            <a:off x="6804025" y="1557338"/>
            <a:ext cx="2087563" cy="22987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90000"/>
              <a:buFont typeface="Wingdings" pitchFamily="2" charset="2"/>
              <a:buNone/>
            </a:pPr>
            <a:r>
              <a:rPr kumimoji="0" lang="ru-RU" sz="2000" dirty="0">
                <a:latin typeface="Times New Roman" pitchFamily="18" charset="0"/>
              </a:rPr>
              <a:t>     Читая книги, ребенок обогащает словарный запас, развивает память и воображение.</a:t>
            </a:r>
            <a:r>
              <a:rPr kumimoji="0" lang="ru-RU" dirty="0"/>
              <a:t> </a:t>
            </a:r>
          </a:p>
        </p:txBody>
      </p:sp>
      <p:sp>
        <p:nvSpPr>
          <p:cNvPr id="82987" name="Rectangle 43"/>
          <p:cNvSpPr>
            <a:spLocks noChangeArrowheads="1"/>
          </p:cNvSpPr>
          <p:nvPr/>
        </p:nvSpPr>
        <p:spPr bwMode="auto">
          <a:xfrm>
            <a:off x="323850" y="5084763"/>
            <a:ext cx="2700338" cy="132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</a:rPr>
              <a:t> </a:t>
            </a:r>
            <a:r>
              <a:rPr kumimoji="0" lang="ru-RU" sz="2000" dirty="0">
                <a:latin typeface="Times New Roman" pitchFamily="18" charset="0"/>
              </a:rPr>
              <a:t>Общение с книгой выступает мощным источником развития интеллекта.</a:t>
            </a:r>
            <a:r>
              <a:rPr kumimoji="0" lang="ru-RU" dirty="0"/>
              <a:t> </a:t>
            </a:r>
          </a:p>
        </p:txBody>
      </p:sp>
      <p:pic>
        <p:nvPicPr>
          <p:cNvPr id="82988" name="Рисунок 3" descr="C:\Program Files\Microsoft Office\Clipart\standard\stddir1\bd07213_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941888"/>
            <a:ext cx="1547813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6125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29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2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2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2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2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2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2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29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29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2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83" grpId="0" animBg="1"/>
      <p:bldP spid="82984" grpId="0" animBg="1"/>
      <p:bldP spid="82985" grpId="0" animBg="1"/>
      <p:bldP spid="82986" grpId="0" animBg="1"/>
      <p:bldP spid="8298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2541334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Анализ техники чтения за три месяца (сентябрь, октябрь, ноябрь)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97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93655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чтения каждого ученика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8027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1557338"/>
            <a:ext cx="7772400" cy="46799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i="1" dirty="0"/>
              <a:t>Всё, чего я достиг в жизни, стало возможным, благодаря книге.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/>
              <a:t>                                                    Ричард Бах</a:t>
            </a:r>
          </a:p>
          <a:p>
            <a:pPr>
              <a:lnSpc>
                <a:spcPct val="90000"/>
              </a:lnSpc>
            </a:pPr>
            <a:r>
              <a:rPr lang="ru-RU" sz="2800" i="1" dirty="0"/>
              <a:t>Привить ребёнку вкус к чтению- лучший подарок, который мы можем сделать для него.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i="1" dirty="0"/>
              <a:t>                                                    </a:t>
            </a:r>
            <a:r>
              <a:rPr lang="ru-RU" sz="2800" i="1" dirty="0" err="1"/>
              <a:t>С.Лупан</a:t>
            </a:r>
            <a:endParaRPr lang="ru-RU" sz="2800" i="1" dirty="0"/>
          </a:p>
          <a:p>
            <a:pPr>
              <a:lnSpc>
                <a:spcPct val="90000"/>
              </a:lnSpc>
            </a:pPr>
            <a:r>
              <a:rPr lang="ru-RU" sz="2800" i="1" dirty="0"/>
              <a:t>Основная задача взрослых –</a:t>
            </a:r>
            <a:br>
              <a:rPr lang="ru-RU" sz="2800" i="1" dirty="0"/>
            </a:br>
            <a:r>
              <a:rPr lang="ru-RU" sz="2800" i="1" dirty="0"/>
              <a:t>открыть в ребенке талант читателя.</a:t>
            </a:r>
            <a:br>
              <a:rPr lang="ru-RU" sz="2800" i="1" dirty="0"/>
            </a:br>
            <a:r>
              <a:rPr lang="ru-RU" sz="2800" i="1" dirty="0"/>
              <a:t>                                             </a:t>
            </a:r>
            <a:r>
              <a:rPr lang="ru-RU" sz="2800" i="1" dirty="0" err="1"/>
              <a:t>С.Я.Маршак</a:t>
            </a:r>
            <a:r>
              <a:rPr lang="ru-RU" sz="2800" dirty="0"/>
              <a:t> </a:t>
            </a:r>
          </a:p>
        </p:txBody>
      </p:sp>
      <p:pic>
        <p:nvPicPr>
          <p:cNvPr id="71684" name="Picture 4" descr="ak8913-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013325"/>
            <a:ext cx="1022350" cy="151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5" name="Picture 5" descr="ba8357-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333375"/>
            <a:ext cx="1228725" cy="191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933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804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9604" y="2967335"/>
            <a:ext cx="49048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ВНИМАНИЕ!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УДАЧИ!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30408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Может ли современный человек жить без книг?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12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0303097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Какой подарок бы ты хотел получить?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87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8786203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Что больше нравиться делать в свободное время?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403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17" name="AutoShape 21"/>
          <p:cNvSpPr>
            <a:spLocks noChangeArrowheads="1"/>
          </p:cNvSpPr>
          <p:nvPr/>
        </p:nvSpPr>
        <p:spPr bwMode="auto">
          <a:xfrm>
            <a:off x="1187450" y="260350"/>
            <a:ext cx="6985000" cy="3024188"/>
          </a:xfrm>
          <a:prstGeom prst="downArrow">
            <a:avLst>
              <a:gd name="adj1" fmla="val 50000"/>
              <a:gd name="adj2" fmla="val 25000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80903" name="Group 7"/>
          <p:cNvGrpSpPr>
            <a:grpSpLocks/>
          </p:cNvGrpSpPr>
          <p:nvPr/>
        </p:nvGrpSpPr>
        <p:grpSpPr bwMode="auto">
          <a:xfrm>
            <a:off x="3635375" y="4941888"/>
            <a:ext cx="2400300" cy="1054100"/>
            <a:chOff x="631" y="1255"/>
            <a:chExt cx="994" cy="608"/>
          </a:xfrm>
        </p:grpSpPr>
        <p:sp>
          <p:nvSpPr>
            <p:cNvPr id="80904" name="Freeform 8"/>
            <p:cNvSpPr>
              <a:spLocks/>
            </p:cNvSpPr>
            <p:nvPr/>
          </p:nvSpPr>
          <p:spPr bwMode="auto">
            <a:xfrm>
              <a:off x="645" y="1267"/>
              <a:ext cx="963" cy="582"/>
            </a:xfrm>
            <a:custGeom>
              <a:avLst/>
              <a:gdLst>
                <a:gd name="T0" fmla="*/ 1542 w 2890"/>
                <a:gd name="T1" fmla="*/ 1639 h 1748"/>
                <a:gd name="T2" fmla="*/ 1628 w 2890"/>
                <a:gd name="T3" fmla="*/ 1621 h 1748"/>
                <a:gd name="T4" fmla="*/ 1748 w 2890"/>
                <a:gd name="T5" fmla="*/ 1627 h 1748"/>
                <a:gd name="T6" fmla="*/ 1901 w 2890"/>
                <a:gd name="T7" fmla="*/ 1646 h 1748"/>
                <a:gd name="T8" fmla="*/ 2082 w 2890"/>
                <a:gd name="T9" fmla="*/ 1680 h 1748"/>
                <a:gd name="T10" fmla="*/ 2296 w 2890"/>
                <a:gd name="T11" fmla="*/ 1712 h 1748"/>
                <a:gd name="T12" fmla="*/ 2515 w 2890"/>
                <a:gd name="T13" fmla="*/ 1734 h 1748"/>
                <a:gd name="T14" fmla="*/ 2763 w 2890"/>
                <a:gd name="T15" fmla="*/ 1748 h 1748"/>
                <a:gd name="T16" fmla="*/ 2890 w 2890"/>
                <a:gd name="T17" fmla="*/ 1741 h 1748"/>
                <a:gd name="T18" fmla="*/ 2890 w 2890"/>
                <a:gd name="T19" fmla="*/ 487 h 1748"/>
                <a:gd name="T20" fmla="*/ 2743 w 2890"/>
                <a:gd name="T21" fmla="*/ 487 h 1748"/>
                <a:gd name="T22" fmla="*/ 2743 w 2890"/>
                <a:gd name="T23" fmla="*/ 314 h 1748"/>
                <a:gd name="T24" fmla="*/ 2596 w 2890"/>
                <a:gd name="T25" fmla="*/ 293 h 1748"/>
                <a:gd name="T26" fmla="*/ 2596 w 2890"/>
                <a:gd name="T27" fmla="*/ 120 h 1748"/>
                <a:gd name="T28" fmla="*/ 2442 w 2890"/>
                <a:gd name="T29" fmla="*/ 113 h 1748"/>
                <a:gd name="T30" fmla="*/ 2329 w 2890"/>
                <a:gd name="T31" fmla="*/ 106 h 1748"/>
                <a:gd name="T32" fmla="*/ 2188 w 2890"/>
                <a:gd name="T33" fmla="*/ 81 h 1748"/>
                <a:gd name="T34" fmla="*/ 1949 w 2890"/>
                <a:gd name="T35" fmla="*/ 20 h 1748"/>
                <a:gd name="T36" fmla="*/ 1795 w 2890"/>
                <a:gd name="T37" fmla="*/ 0 h 1748"/>
                <a:gd name="T38" fmla="*/ 1675 w 2890"/>
                <a:gd name="T39" fmla="*/ 7 h 1748"/>
                <a:gd name="T40" fmla="*/ 1528 w 2890"/>
                <a:gd name="T41" fmla="*/ 40 h 1748"/>
                <a:gd name="T42" fmla="*/ 1447 w 2890"/>
                <a:gd name="T43" fmla="*/ 100 h 1748"/>
                <a:gd name="T44" fmla="*/ 1362 w 2890"/>
                <a:gd name="T45" fmla="*/ 40 h 1748"/>
                <a:gd name="T46" fmla="*/ 1215 w 2890"/>
                <a:gd name="T47" fmla="*/ 7 h 1748"/>
                <a:gd name="T48" fmla="*/ 1095 w 2890"/>
                <a:gd name="T49" fmla="*/ 0 h 1748"/>
                <a:gd name="T50" fmla="*/ 941 w 2890"/>
                <a:gd name="T51" fmla="*/ 20 h 1748"/>
                <a:gd name="T52" fmla="*/ 702 w 2890"/>
                <a:gd name="T53" fmla="*/ 81 h 1748"/>
                <a:gd name="T54" fmla="*/ 561 w 2890"/>
                <a:gd name="T55" fmla="*/ 106 h 1748"/>
                <a:gd name="T56" fmla="*/ 448 w 2890"/>
                <a:gd name="T57" fmla="*/ 113 h 1748"/>
                <a:gd name="T58" fmla="*/ 294 w 2890"/>
                <a:gd name="T59" fmla="*/ 120 h 1748"/>
                <a:gd name="T60" fmla="*/ 294 w 2890"/>
                <a:gd name="T61" fmla="*/ 293 h 1748"/>
                <a:gd name="T62" fmla="*/ 147 w 2890"/>
                <a:gd name="T63" fmla="*/ 314 h 1748"/>
                <a:gd name="T64" fmla="*/ 147 w 2890"/>
                <a:gd name="T65" fmla="*/ 487 h 1748"/>
                <a:gd name="T66" fmla="*/ 0 w 2890"/>
                <a:gd name="T67" fmla="*/ 487 h 1748"/>
                <a:gd name="T68" fmla="*/ 0 w 2890"/>
                <a:gd name="T69" fmla="*/ 1741 h 1748"/>
                <a:gd name="T70" fmla="*/ 127 w 2890"/>
                <a:gd name="T71" fmla="*/ 1748 h 1748"/>
                <a:gd name="T72" fmla="*/ 375 w 2890"/>
                <a:gd name="T73" fmla="*/ 1734 h 1748"/>
                <a:gd name="T74" fmla="*/ 594 w 2890"/>
                <a:gd name="T75" fmla="*/ 1712 h 1748"/>
                <a:gd name="T76" fmla="*/ 807 w 2890"/>
                <a:gd name="T77" fmla="*/ 1680 h 1748"/>
                <a:gd name="T78" fmla="*/ 990 w 2890"/>
                <a:gd name="T79" fmla="*/ 1646 h 1748"/>
                <a:gd name="T80" fmla="*/ 1142 w 2890"/>
                <a:gd name="T81" fmla="*/ 1627 h 1748"/>
                <a:gd name="T82" fmla="*/ 1262 w 2890"/>
                <a:gd name="T83" fmla="*/ 1621 h 1748"/>
                <a:gd name="T84" fmla="*/ 1348 w 2890"/>
                <a:gd name="T85" fmla="*/ 1639 h 1748"/>
                <a:gd name="T86" fmla="*/ 1442 w 2890"/>
                <a:gd name="T87" fmla="*/ 1699 h 1748"/>
                <a:gd name="T88" fmla="*/ 1542 w 2890"/>
                <a:gd name="T89" fmla="*/ 1639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90" h="1748">
                  <a:moveTo>
                    <a:pt x="1542" y="1639"/>
                  </a:moveTo>
                  <a:lnTo>
                    <a:pt x="1628" y="1621"/>
                  </a:lnTo>
                  <a:lnTo>
                    <a:pt x="1748" y="1627"/>
                  </a:lnTo>
                  <a:lnTo>
                    <a:pt x="1901" y="1646"/>
                  </a:lnTo>
                  <a:lnTo>
                    <a:pt x="2082" y="1680"/>
                  </a:lnTo>
                  <a:lnTo>
                    <a:pt x="2296" y="1712"/>
                  </a:lnTo>
                  <a:lnTo>
                    <a:pt x="2515" y="1734"/>
                  </a:lnTo>
                  <a:lnTo>
                    <a:pt x="2763" y="1748"/>
                  </a:lnTo>
                  <a:lnTo>
                    <a:pt x="2890" y="1741"/>
                  </a:lnTo>
                  <a:lnTo>
                    <a:pt x="2890" y="487"/>
                  </a:lnTo>
                  <a:lnTo>
                    <a:pt x="2743" y="487"/>
                  </a:lnTo>
                  <a:lnTo>
                    <a:pt x="2743" y="314"/>
                  </a:lnTo>
                  <a:lnTo>
                    <a:pt x="2596" y="293"/>
                  </a:lnTo>
                  <a:lnTo>
                    <a:pt x="2596" y="120"/>
                  </a:lnTo>
                  <a:lnTo>
                    <a:pt x="2442" y="113"/>
                  </a:lnTo>
                  <a:lnTo>
                    <a:pt x="2329" y="106"/>
                  </a:lnTo>
                  <a:lnTo>
                    <a:pt x="2188" y="81"/>
                  </a:lnTo>
                  <a:lnTo>
                    <a:pt x="1949" y="20"/>
                  </a:lnTo>
                  <a:lnTo>
                    <a:pt x="1795" y="0"/>
                  </a:lnTo>
                  <a:lnTo>
                    <a:pt x="1675" y="7"/>
                  </a:lnTo>
                  <a:lnTo>
                    <a:pt x="1528" y="40"/>
                  </a:lnTo>
                  <a:lnTo>
                    <a:pt x="1447" y="100"/>
                  </a:lnTo>
                  <a:lnTo>
                    <a:pt x="1362" y="40"/>
                  </a:lnTo>
                  <a:lnTo>
                    <a:pt x="1215" y="7"/>
                  </a:lnTo>
                  <a:lnTo>
                    <a:pt x="1095" y="0"/>
                  </a:lnTo>
                  <a:lnTo>
                    <a:pt x="941" y="20"/>
                  </a:lnTo>
                  <a:lnTo>
                    <a:pt x="702" y="81"/>
                  </a:lnTo>
                  <a:lnTo>
                    <a:pt x="561" y="106"/>
                  </a:lnTo>
                  <a:lnTo>
                    <a:pt x="448" y="113"/>
                  </a:lnTo>
                  <a:lnTo>
                    <a:pt x="294" y="120"/>
                  </a:lnTo>
                  <a:lnTo>
                    <a:pt x="294" y="293"/>
                  </a:lnTo>
                  <a:lnTo>
                    <a:pt x="147" y="314"/>
                  </a:lnTo>
                  <a:lnTo>
                    <a:pt x="147" y="487"/>
                  </a:lnTo>
                  <a:lnTo>
                    <a:pt x="0" y="487"/>
                  </a:lnTo>
                  <a:lnTo>
                    <a:pt x="0" y="1741"/>
                  </a:lnTo>
                  <a:lnTo>
                    <a:pt x="127" y="1748"/>
                  </a:lnTo>
                  <a:lnTo>
                    <a:pt x="375" y="1734"/>
                  </a:lnTo>
                  <a:lnTo>
                    <a:pt x="594" y="1712"/>
                  </a:lnTo>
                  <a:lnTo>
                    <a:pt x="807" y="1680"/>
                  </a:lnTo>
                  <a:lnTo>
                    <a:pt x="990" y="1646"/>
                  </a:lnTo>
                  <a:lnTo>
                    <a:pt x="1142" y="1627"/>
                  </a:lnTo>
                  <a:lnTo>
                    <a:pt x="1262" y="1621"/>
                  </a:lnTo>
                  <a:lnTo>
                    <a:pt x="1348" y="1639"/>
                  </a:lnTo>
                  <a:lnTo>
                    <a:pt x="1442" y="1699"/>
                  </a:lnTo>
                  <a:lnTo>
                    <a:pt x="1542" y="1639"/>
                  </a:lnTo>
                  <a:close/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FFEA00"/>
                </a:gs>
              </a:gsLst>
              <a:lin ang="0" scaled="1"/>
            </a:gradFill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905" name="Freeform 9"/>
            <p:cNvSpPr>
              <a:spLocks/>
            </p:cNvSpPr>
            <p:nvPr/>
          </p:nvSpPr>
          <p:spPr bwMode="auto">
            <a:xfrm>
              <a:off x="1118" y="1279"/>
              <a:ext cx="20" cy="566"/>
            </a:xfrm>
            <a:custGeom>
              <a:avLst/>
              <a:gdLst>
                <a:gd name="T0" fmla="*/ 0 w 62"/>
                <a:gd name="T1" fmla="*/ 1698 h 1698"/>
                <a:gd name="T2" fmla="*/ 62 w 62"/>
                <a:gd name="T3" fmla="*/ 1698 h 1698"/>
                <a:gd name="T4" fmla="*/ 62 w 62"/>
                <a:gd name="T5" fmla="*/ 0 h 1698"/>
                <a:gd name="T6" fmla="*/ 32 w 62"/>
                <a:gd name="T7" fmla="*/ 33 h 1698"/>
                <a:gd name="T8" fmla="*/ 0 w 62"/>
                <a:gd name="T9" fmla="*/ 4 h 1698"/>
                <a:gd name="T10" fmla="*/ 0 w 62"/>
                <a:gd name="T11" fmla="*/ 1698 h 1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698">
                  <a:moveTo>
                    <a:pt x="0" y="1698"/>
                  </a:moveTo>
                  <a:lnTo>
                    <a:pt x="62" y="1698"/>
                  </a:lnTo>
                  <a:lnTo>
                    <a:pt x="62" y="0"/>
                  </a:lnTo>
                  <a:lnTo>
                    <a:pt x="32" y="33"/>
                  </a:lnTo>
                  <a:lnTo>
                    <a:pt x="0" y="4"/>
                  </a:lnTo>
                  <a:lnTo>
                    <a:pt x="0" y="169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06" name="Freeform 10"/>
            <p:cNvSpPr>
              <a:spLocks/>
            </p:cNvSpPr>
            <p:nvPr/>
          </p:nvSpPr>
          <p:spPr bwMode="auto">
            <a:xfrm>
              <a:off x="631" y="1415"/>
              <a:ext cx="487" cy="448"/>
            </a:xfrm>
            <a:custGeom>
              <a:avLst/>
              <a:gdLst>
                <a:gd name="T0" fmla="*/ 0 w 1461"/>
                <a:gd name="T1" fmla="*/ 0 h 1346"/>
                <a:gd name="T2" fmla="*/ 163 w 1461"/>
                <a:gd name="T3" fmla="*/ 0 h 1346"/>
                <a:gd name="T4" fmla="*/ 163 w 1461"/>
                <a:gd name="T5" fmla="*/ 86 h 1346"/>
                <a:gd name="T6" fmla="*/ 68 w 1461"/>
                <a:gd name="T7" fmla="*/ 86 h 1346"/>
                <a:gd name="T8" fmla="*/ 68 w 1461"/>
                <a:gd name="T9" fmla="*/ 1260 h 1346"/>
                <a:gd name="T10" fmla="*/ 244 w 1461"/>
                <a:gd name="T11" fmla="*/ 1260 h 1346"/>
                <a:gd name="T12" fmla="*/ 420 w 1461"/>
                <a:gd name="T13" fmla="*/ 1250 h 1346"/>
                <a:gd name="T14" fmla="*/ 601 w 1461"/>
                <a:gd name="T15" fmla="*/ 1231 h 1346"/>
                <a:gd name="T16" fmla="*/ 973 w 1461"/>
                <a:gd name="T17" fmla="*/ 1159 h 1346"/>
                <a:gd name="T18" fmla="*/ 1104 w 1461"/>
                <a:gd name="T19" fmla="*/ 1137 h 1346"/>
                <a:gd name="T20" fmla="*/ 1200 w 1461"/>
                <a:gd name="T21" fmla="*/ 1131 h 1346"/>
                <a:gd name="T22" fmla="*/ 1285 w 1461"/>
                <a:gd name="T23" fmla="*/ 1131 h 1346"/>
                <a:gd name="T24" fmla="*/ 1358 w 1461"/>
                <a:gd name="T25" fmla="*/ 1142 h 1346"/>
                <a:gd name="T26" fmla="*/ 1420 w 1461"/>
                <a:gd name="T27" fmla="*/ 1173 h 1346"/>
                <a:gd name="T28" fmla="*/ 1461 w 1461"/>
                <a:gd name="T29" fmla="*/ 1204 h 1346"/>
                <a:gd name="T30" fmla="*/ 1461 w 1461"/>
                <a:gd name="T31" fmla="*/ 1292 h 1346"/>
                <a:gd name="T32" fmla="*/ 1420 w 1461"/>
                <a:gd name="T33" fmla="*/ 1260 h 1346"/>
                <a:gd name="T34" fmla="*/ 1358 w 1461"/>
                <a:gd name="T35" fmla="*/ 1227 h 1346"/>
                <a:gd name="T36" fmla="*/ 1285 w 1461"/>
                <a:gd name="T37" fmla="*/ 1217 h 1346"/>
                <a:gd name="T38" fmla="*/ 1200 w 1461"/>
                <a:gd name="T39" fmla="*/ 1217 h 1346"/>
                <a:gd name="T40" fmla="*/ 1104 w 1461"/>
                <a:gd name="T41" fmla="*/ 1222 h 1346"/>
                <a:gd name="T42" fmla="*/ 973 w 1461"/>
                <a:gd name="T43" fmla="*/ 1245 h 1346"/>
                <a:gd name="T44" fmla="*/ 601 w 1461"/>
                <a:gd name="T45" fmla="*/ 1319 h 1346"/>
                <a:gd name="T46" fmla="*/ 420 w 1461"/>
                <a:gd name="T47" fmla="*/ 1338 h 1346"/>
                <a:gd name="T48" fmla="*/ 244 w 1461"/>
                <a:gd name="T49" fmla="*/ 1346 h 1346"/>
                <a:gd name="T50" fmla="*/ 0 w 1461"/>
                <a:gd name="T51" fmla="*/ 1346 h 1346"/>
                <a:gd name="T52" fmla="*/ 0 w 1461"/>
                <a:gd name="T53" fmla="*/ 0 h 1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61" h="1346">
                  <a:moveTo>
                    <a:pt x="0" y="0"/>
                  </a:moveTo>
                  <a:lnTo>
                    <a:pt x="163" y="0"/>
                  </a:lnTo>
                  <a:lnTo>
                    <a:pt x="163" y="86"/>
                  </a:lnTo>
                  <a:lnTo>
                    <a:pt x="68" y="86"/>
                  </a:lnTo>
                  <a:lnTo>
                    <a:pt x="68" y="1260"/>
                  </a:lnTo>
                  <a:lnTo>
                    <a:pt x="244" y="1260"/>
                  </a:lnTo>
                  <a:lnTo>
                    <a:pt x="420" y="1250"/>
                  </a:lnTo>
                  <a:lnTo>
                    <a:pt x="601" y="1231"/>
                  </a:lnTo>
                  <a:lnTo>
                    <a:pt x="973" y="1159"/>
                  </a:lnTo>
                  <a:lnTo>
                    <a:pt x="1104" y="1137"/>
                  </a:lnTo>
                  <a:lnTo>
                    <a:pt x="1200" y="1131"/>
                  </a:lnTo>
                  <a:lnTo>
                    <a:pt x="1285" y="1131"/>
                  </a:lnTo>
                  <a:lnTo>
                    <a:pt x="1358" y="1142"/>
                  </a:lnTo>
                  <a:lnTo>
                    <a:pt x="1420" y="1173"/>
                  </a:lnTo>
                  <a:lnTo>
                    <a:pt x="1461" y="1204"/>
                  </a:lnTo>
                  <a:lnTo>
                    <a:pt x="1461" y="1292"/>
                  </a:lnTo>
                  <a:lnTo>
                    <a:pt x="1420" y="1260"/>
                  </a:lnTo>
                  <a:lnTo>
                    <a:pt x="1358" y="1227"/>
                  </a:lnTo>
                  <a:lnTo>
                    <a:pt x="1285" y="1217"/>
                  </a:lnTo>
                  <a:lnTo>
                    <a:pt x="1200" y="1217"/>
                  </a:lnTo>
                  <a:lnTo>
                    <a:pt x="1104" y="1222"/>
                  </a:lnTo>
                  <a:lnTo>
                    <a:pt x="973" y="1245"/>
                  </a:lnTo>
                  <a:lnTo>
                    <a:pt x="601" y="1319"/>
                  </a:lnTo>
                  <a:lnTo>
                    <a:pt x="420" y="1338"/>
                  </a:lnTo>
                  <a:lnTo>
                    <a:pt x="244" y="1346"/>
                  </a:lnTo>
                  <a:lnTo>
                    <a:pt x="0" y="13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07" name="Freeform 11"/>
            <p:cNvSpPr>
              <a:spLocks/>
            </p:cNvSpPr>
            <p:nvPr/>
          </p:nvSpPr>
          <p:spPr bwMode="auto">
            <a:xfrm>
              <a:off x="1139" y="1414"/>
              <a:ext cx="486" cy="449"/>
            </a:xfrm>
            <a:custGeom>
              <a:avLst/>
              <a:gdLst>
                <a:gd name="T0" fmla="*/ 1459 w 1459"/>
                <a:gd name="T1" fmla="*/ 0 h 1347"/>
                <a:gd name="T2" fmla="*/ 1298 w 1459"/>
                <a:gd name="T3" fmla="*/ 0 h 1347"/>
                <a:gd name="T4" fmla="*/ 1298 w 1459"/>
                <a:gd name="T5" fmla="*/ 88 h 1347"/>
                <a:gd name="T6" fmla="*/ 1392 w 1459"/>
                <a:gd name="T7" fmla="*/ 88 h 1347"/>
                <a:gd name="T8" fmla="*/ 1392 w 1459"/>
                <a:gd name="T9" fmla="*/ 1260 h 1347"/>
                <a:gd name="T10" fmla="*/ 1218 w 1459"/>
                <a:gd name="T11" fmla="*/ 1260 h 1347"/>
                <a:gd name="T12" fmla="*/ 1041 w 1459"/>
                <a:gd name="T13" fmla="*/ 1251 h 1347"/>
                <a:gd name="T14" fmla="*/ 860 w 1459"/>
                <a:gd name="T15" fmla="*/ 1232 h 1347"/>
                <a:gd name="T16" fmla="*/ 487 w 1459"/>
                <a:gd name="T17" fmla="*/ 1159 h 1347"/>
                <a:gd name="T18" fmla="*/ 356 w 1459"/>
                <a:gd name="T19" fmla="*/ 1137 h 1347"/>
                <a:gd name="T20" fmla="*/ 261 w 1459"/>
                <a:gd name="T21" fmla="*/ 1131 h 1347"/>
                <a:gd name="T22" fmla="*/ 176 w 1459"/>
                <a:gd name="T23" fmla="*/ 1131 h 1347"/>
                <a:gd name="T24" fmla="*/ 104 w 1459"/>
                <a:gd name="T25" fmla="*/ 1142 h 1347"/>
                <a:gd name="T26" fmla="*/ 41 w 1459"/>
                <a:gd name="T27" fmla="*/ 1174 h 1347"/>
                <a:gd name="T28" fmla="*/ 0 w 1459"/>
                <a:gd name="T29" fmla="*/ 1205 h 1347"/>
                <a:gd name="T30" fmla="*/ 0 w 1459"/>
                <a:gd name="T31" fmla="*/ 1290 h 1347"/>
                <a:gd name="T32" fmla="*/ 41 w 1459"/>
                <a:gd name="T33" fmla="*/ 1260 h 1347"/>
                <a:gd name="T34" fmla="*/ 104 w 1459"/>
                <a:gd name="T35" fmla="*/ 1229 h 1347"/>
                <a:gd name="T36" fmla="*/ 176 w 1459"/>
                <a:gd name="T37" fmla="*/ 1219 h 1347"/>
                <a:gd name="T38" fmla="*/ 261 w 1459"/>
                <a:gd name="T39" fmla="*/ 1219 h 1347"/>
                <a:gd name="T40" fmla="*/ 356 w 1459"/>
                <a:gd name="T41" fmla="*/ 1224 h 1347"/>
                <a:gd name="T42" fmla="*/ 487 w 1459"/>
                <a:gd name="T43" fmla="*/ 1246 h 1347"/>
                <a:gd name="T44" fmla="*/ 860 w 1459"/>
                <a:gd name="T45" fmla="*/ 1319 h 1347"/>
                <a:gd name="T46" fmla="*/ 1041 w 1459"/>
                <a:gd name="T47" fmla="*/ 1337 h 1347"/>
                <a:gd name="T48" fmla="*/ 1218 w 1459"/>
                <a:gd name="T49" fmla="*/ 1347 h 1347"/>
                <a:gd name="T50" fmla="*/ 1459 w 1459"/>
                <a:gd name="T51" fmla="*/ 1347 h 1347"/>
                <a:gd name="T52" fmla="*/ 1459 w 1459"/>
                <a:gd name="T53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59" h="1347">
                  <a:moveTo>
                    <a:pt x="1459" y="0"/>
                  </a:moveTo>
                  <a:lnTo>
                    <a:pt x="1298" y="0"/>
                  </a:lnTo>
                  <a:lnTo>
                    <a:pt x="1298" y="88"/>
                  </a:lnTo>
                  <a:lnTo>
                    <a:pt x="1392" y="88"/>
                  </a:lnTo>
                  <a:lnTo>
                    <a:pt x="1392" y="1260"/>
                  </a:lnTo>
                  <a:lnTo>
                    <a:pt x="1218" y="1260"/>
                  </a:lnTo>
                  <a:lnTo>
                    <a:pt x="1041" y="1251"/>
                  </a:lnTo>
                  <a:lnTo>
                    <a:pt x="860" y="1232"/>
                  </a:lnTo>
                  <a:lnTo>
                    <a:pt x="487" y="1159"/>
                  </a:lnTo>
                  <a:lnTo>
                    <a:pt x="356" y="1137"/>
                  </a:lnTo>
                  <a:lnTo>
                    <a:pt x="261" y="1131"/>
                  </a:lnTo>
                  <a:lnTo>
                    <a:pt x="176" y="1131"/>
                  </a:lnTo>
                  <a:lnTo>
                    <a:pt x="104" y="1142"/>
                  </a:lnTo>
                  <a:lnTo>
                    <a:pt x="41" y="1174"/>
                  </a:lnTo>
                  <a:lnTo>
                    <a:pt x="0" y="1205"/>
                  </a:lnTo>
                  <a:lnTo>
                    <a:pt x="0" y="1290"/>
                  </a:lnTo>
                  <a:lnTo>
                    <a:pt x="41" y="1260"/>
                  </a:lnTo>
                  <a:lnTo>
                    <a:pt x="104" y="1229"/>
                  </a:lnTo>
                  <a:lnTo>
                    <a:pt x="176" y="1219"/>
                  </a:lnTo>
                  <a:lnTo>
                    <a:pt x="261" y="1219"/>
                  </a:lnTo>
                  <a:lnTo>
                    <a:pt x="356" y="1224"/>
                  </a:lnTo>
                  <a:lnTo>
                    <a:pt x="487" y="1246"/>
                  </a:lnTo>
                  <a:lnTo>
                    <a:pt x="860" y="1319"/>
                  </a:lnTo>
                  <a:lnTo>
                    <a:pt x="1041" y="1337"/>
                  </a:lnTo>
                  <a:lnTo>
                    <a:pt x="1218" y="1347"/>
                  </a:lnTo>
                  <a:lnTo>
                    <a:pt x="1459" y="1347"/>
                  </a:lnTo>
                  <a:lnTo>
                    <a:pt x="145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08" name="Freeform 12"/>
            <p:cNvSpPr>
              <a:spLocks/>
            </p:cNvSpPr>
            <p:nvPr/>
          </p:nvSpPr>
          <p:spPr bwMode="auto">
            <a:xfrm>
              <a:off x="682" y="1355"/>
              <a:ext cx="436" cy="451"/>
            </a:xfrm>
            <a:custGeom>
              <a:avLst/>
              <a:gdLst>
                <a:gd name="T0" fmla="*/ 0 w 1308"/>
                <a:gd name="T1" fmla="*/ 5 h 1351"/>
                <a:gd name="T2" fmla="*/ 82 w 1308"/>
                <a:gd name="T3" fmla="*/ 5 h 1351"/>
                <a:gd name="T4" fmla="*/ 159 w 1308"/>
                <a:gd name="T5" fmla="*/ 0 h 1351"/>
                <a:gd name="T6" fmla="*/ 159 w 1308"/>
                <a:gd name="T7" fmla="*/ 86 h 1351"/>
                <a:gd name="T8" fmla="*/ 62 w 1308"/>
                <a:gd name="T9" fmla="*/ 91 h 1351"/>
                <a:gd name="T10" fmla="*/ 62 w 1308"/>
                <a:gd name="T11" fmla="*/ 1263 h 1351"/>
                <a:gd name="T12" fmla="*/ 91 w 1308"/>
                <a:gd name="T13" fmla="*/ 1265 h 1351"/>
                <a:gd name="T14" fmla="*/ 267 w 1308"/>
                <a:gd name="T15" fmla="*/ 1255 h 1351"/>
                <a:gd name="T16" fmla="*/ 448 w 1308"/>
                <a:gd name="T17" fmla="*/ 1236 h 1351"/>
                <a:gd name="T18" fmla="*/ 820 w 1308"/>
                <a:gd name="T19" fmla="*/ 1164 h 1351"/>
                <a:gd name="T20" fmla="*/ 951 w 1308"/>
                <a:gd name="T21" fmla="*/ 1141 h 1351"/>
                <a:gd name="T22" fmla="*/ 1047 w 1308"/>
                <a:gd name="T23" fmla="*/ 1136 h 1351"/>
                <a:gd name="T24" fmla="*/ 1132 w 1308"/>
                <a:gd name="T25" fmla="*/ 1136 h 1351"/>
                <a:gd name="T26" fmla="*/ 1205 w 1308"/>
                <a:gd name="T27" fmla="*/ 1145 h 1351"/>
                <a:gd name="T28" fmla="*/ 1267 w 1308"/>
                <a:gd name="T29" fmla="*/ 1178 h 1351"/>
                <a:gd name="T30" fmla="*/ 1308 w 1308"/>
                <a:gd name="T31" fmla="*/ 1209 h 1351"/>
                <a:gd name="T32" fmla="*/ 1308 w 1308"/>
                <a:gd name="T33" fmla="*/ 1295 h 1351"/>
                <a:gd name="T34" fmla="*/ 1267 w 1308"/>
                <a:gd name="T35" fmla="*/ 1265 h 1351"/>
                <a:gd name="T36" fmla="*/ 1205 w 1308"/>
                <a:gd name="T37" fmla="*/ 1233 h 1351"/>
                <a:gd name="T38" fmla="*/ 1132 w 1308"/>
                <a:gd name="T39" fmla="*/ 1222 h 1351"/>
                <a:gd name="T40" fmla="*/ 1047 w 1308"/>
                <a:gd name="T41" fmla="*/ 1222 h 1351"/>
                <a:gd name="T42" fmla="*/ 951 w 1308"/>
                <a:gd name="T43" fmla="*/ 1227 h 1351"/>
                <a:gd name="T44" fmla="*/ 820 w 1308"/>
                <a:gd name="T45" fmla="*/ 1250 h 1351"/>
                <a:gd name="T46" fmla="*/ 448 w 1308"/>
                <a:gd name="T47" fmla="*/ 1324 h 1351"/>
                <a:gd name="T48" fmla="*/ 267 w 1308"/>
                <a:gd name="T49" fmla="*/ 1341 h 1351"/>
                <a:gd name="T50" fmla="*/ 91 w 1308"/>
                <a:gd name="T51" fmla="*/ 1351 h 1351"/>
                <a:gd name="T52" fmla="*/ 0 w 1308"/>
                <a:gd name="T53" fmla="*/ 1351 h 1351"/>
                <a:gd name="T54" fmla="*/ 0 w 1308"/>
                <a:gd name="T55" fmla="*/ 5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8" h="1351">
                  <a:moveTo>
                    <a:pt x="0" y="5"/>
                  </a:moveTo>
                  <a:lnTo>
                    <a:pt x="82" y="5"/>
                  </a:lnTo>
                  <a:lnTo>
                    <a:pt x="159" y="0"/>
                  </a:lnTo>
                  <a:lnTo>
                    <a:pt x="159" y="86"/>
                  </a:lnTo>
                  <a:lnTo>
                    <a:pt x="62" y="91"/>
                  </a:lnTo>
                  <a:lnTo>
                    <a:pt x="62" y="1263"/>
                  </a:lnTo>
                  <a:lnTo>
                    <a:pt x="91" y="1265"/>
                  </a:lnTo>
                  <a:lnTo>
                    <a:pt x="267" y="1255"/>
                  </a:lnTo>
                  <a:lnTo>
                    <a:pt x="448" y="1236"/>
                  </a:lnTo>
                  <a:lnTo>
                    <a:pt x="820" y="1164"/>
                  </a:lnTo>
                  <a:lnTo>
                    <a:pt x="951" y="1141"/>
                  </a:lnTo>
                  <a:lnTo>
                    <a:pt x="1047" y="1136"/>
                  </a:lnTo>
                  <a:lnTo>
                    <a:pt x="1132" y="1136"/>
                  </a:lnTo>
                  <a:lnTo>
                    <a:pt x="1205" y="1145"/>
                  </a:lnTo>
                  <a:lnTo>
                    <a:pt x="1267" y="1178"/>
                  </a:lnTo>
                  <a:lnTo>
                    <a:pt x="1308" y="1209"/>
                  </a:lnTo>
                  <a:lnTo>
                    <a:pt x="1308" y="1295"/>
                  </a:lnTo>
                  <a:lnTo>
                    <a:pt x="1267" y="1265"/>
                  </a:lnTo>
                  <a:lnTo>
                    <a:pt x="1205" y="1233"/>
                  </a:lnTo>
                  <a:lnTo>
                    <a:pt x="1132" y="1222"/>
                  </a:lnTo>
                  <a:lnTo>
                    <a:pt x="1047" y="1222"/>
                  </a:lnTo>
                  <a:lnTo>
                    <a:pt x="951" y="1227"/>
                  </a:lnTo>
                  <a:lnTo>
                    <a:pt x="820" y="1250"/>
                  </a:lnTo>
                  <a:lnTo>
                    <a:pt x="448" y="1324"/>
                  </a:lnTo>
                  <a:lnTo>
                    <a:pt x="267" y="1341"/>
                  </a:lnTo>
                  <a:lnTo>
                    <a:pt x="91" y="1351"/>
                  </a:lnTo>
                  <a:lnTo>
                    <a:pt x="0" y="1351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09" name="Freeform 13"/>
            <p:cNvSpPr>
              <a:spLocks/>
            </p:cNvSpPr>
            <p:nvPr/>
          </p:nvSpPr>
          <p:spPr bwMode="auto">
            <a:xfrm>
              <a:off x="1139" y="1354"/>
              <a:ext cx="436" cy="451"/>
            </a:xfrm>
            <a:custGeom>
              <a:avLst/>
              <a:gdLst>
                <a:gd name="T0" fmla="*/ 1307 w 1307"/>
                <a:gd name="T1" fmla="*/ 5 h 1352"/>
                <a:gd name="T2" fmla="*/ 1226 w 1307"/>
                <a:gd name="T3" fmla="*/ 5 h 1352"/>
                <a:gd name="T4" fmla="*/ 1150 w 1307"/>
                <a:gd name="T5" fmla="*/ 0 h 1352"/>
                <a:gd name="T6" fmla="*/ 1150 w 1307"/>
                <a:gd name="T7" fmla="*/ 88 h 1352"/>
                <a:gd name="T8" fmla="*/ 1244 w 1307"/>
                <a:gd name="T9" fmla="*/ 94 h 1352"/>
                <a:gd name="T10" fmla="*/ 1244 w 1307"/>
                <a:gd name="T11" fmla="*/ 1266 h 1352"/>
                <a:gd name="T12" fmla="*/ 1218 w 1307"/>
                <a:gd name="T13" fmla="*/ 1266 h 1352"/>
                <a:gd name="T14" fmla="*/ 1041 w 1307"/>
                <a:gd name="T15" fmla="*/ 1257 h 1352"/>
                <a:gd name="T16" fmla="*/ 860 w 1307"/>
                <a:gd name="T17" fmla="*/ 1238 h 1352"/>
                <a:gd name="T18" fmla="*/ 487 w 1307"/>
                <a:gd name="T19" fmla="*/ 1165 h 1352"/>
                <a:gd name="T20" fmla="*/ 356 w 1307"/>
                <a:gd name="T21" fmla="*/ 1142 h 1352"/>
                <a:gd name="T22" fmla="*/ 261 w 1307"/>
                <a:gd name="T23" fmla="*/ 1137 h 1352"/>
                <a:gd name="T24" fmla="*/ 176 w 1307"/>
                <a:gd name="T25" fmla="*/ 1137 h 1352"/>
                <a:gd name="T26" fmla="*/ 104 w 1307"/>
                <a:gd name="T27" fmla="*/ 1147 h 1352"/>
                <a:gd name="T28" fmla="*/ 41 w 1307"/>
                <a:gd name="T29" fmla="*/ 1180 h 1352"/>
                <a:gd name="T30" fmla="*/ 0 w 1307"/>
                <a:gd name="T31" fmla="*/ 1211 h 1352"/>
                <a:gd name="T32" fmla="*/ 0 w 1307"/>
                <a:gd name="T33" fmla="*/ 1296 h 1352"/>
                <a:gd name="T34" fmla="*/ 41 w 1307"/>
                <a:gd name="T35" fmla="*/ 1266 h 1352"/>
                <a:gd name="T36" fmla="*/ 104 w 1307"/>
                <a:gd name="T37" fmla="*/ 1235 h 1352"/>
                <a:gd name="T38" fmla="*/ 176 w 1307"/>
                <a:gd name="T39" fmla="*/ 1225 h 1352"/>
                <a:gd name="T40" fmla="*/ 261 w 1307"/>
                <a:gd name="T41" fmla="*/ 1225 h 1352"/>
                <a:gd name="T42" fmla="*/ 356 w 1307"/>
                <a:gd name="T43" fmla="*/ 1230 h 1352"/>
                <a:gd name="T44" fmla="*/ 487 w 1307"/>
                <a:gd name="T45" fmla="*/ 1252 h 1352"/>
                <a:gd name="T46" fmla="*/ 860 w 1307"/>
                <a:gd name="T47" fmla="*/ 1324 h 1352"/>
                <a:gd name="T48" fmla="*/ 1041 w 1307"/>
                <a:gd name="T49" fmla="*/ 1343 h 1352"/>
                <a:gd name="T50" fmla="*/ 1218 w 1307"/>
                <a:gd name="T51" fmla="*/ 1352 h 1352"/>
                <a:gd name="T52" fmla="*/ 1307 w 1307"/>
                <a:gd name="T53" fmla="*/ 1352 h 1352"/>
                <a:gd name="T54" fmla="*/ 1307 w 1307"/>
                <a:gd name="T55" fmla="*/ 5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07" h="1352">
                  <a:moveTo>
                    <a:pt x="1307" y="5"/>
                  </a:moveTo>
                  <a:lnTo>
                    <a:pt x="1226" y="5"/>
                  </a:lnTo>
                  <a:lnTo>
                    <a:pt x="1150" y="0"/>
                  </a:lnTo>
                  <a:lnTo>
                    <a:pt x="1150" y="88"/>
                  </a:lnTo>
                  <a:lnTo>
                    <a:pt x="1244" y="94"/>
                  </a:lnTo>
                  <a:lnTo>
                    <a:pt x="1244" y="1266"/>
                  </a:lnTo>
                  <a:lnTo>
                    <a:pt x="1218" y="1266"/>
                  </a:lnTo>
                  <a:lnTo>
                    <a:pt x="1041" y="1257"/>
                  </a:lnTo>
                  <a:lnTo>
                    <a:pt x="860" y="1238"/>
                  </a:lnTo>
                  <a:lnTo>
                    <a:pt x="487" y="1165"/>
                  </a:lnTo>
                  <a:lnTo>
                    <a:pt x="356" y="1142"/>
                  </a:lnTo>
                  <a:lnTo>
                    <a:pt x="261" y="1137"/>
                  </a:lnTo>
                  <a:lnTo>
                    <a:pt x="176" y="1137"/>
                  </a:lnTo>
                  <a:lnTo>
                    <a:pt x="104" y="1147"/>
                  </a:lnTo>
                  <a:lnTo>
                    <a:pt x="41" y="1180"/>
                  </a:lnTo>
                  <a:lnTo>
                    <a:pt x="0" y="1211"/>
                  </a:lnTo>
                  <a:lnTo>
                    <a:pt x="0" y="1296"/>
                  </a:lnTo>
                  <a:lnTo>
                    <a:pt x="41" y="1266"/>
                  </a:lnTo>
                  <a:lnTo>
                    <a:pt x="104" y="1235"/>
                  </a:lnTo>
                  <a:lnTo>
                    <a:pt x="176" y="1225"/>
                  </a:lnTo>
                  <a:lnTo>
                    <a:pt x="261" y="1225"/>
                  </a:lnTo>
                  <a:lnTo>
                    <a:pt x="356" y="1230"/>
                  </a:lnTo>
                  <a:lnTo>
                    <a:pt x="487" y="1252"/>
                  </a:lnTo>
                  <a:lnTo>
                    <a:pt x="860" y="1324"/>
                  </a:lnTo>
                  <a:lnTo>
                    <a:pt x="1041" y="1343"/>
                  </a:lnTo>
                  <a:lnTo>
                    <a:pt x="1218" y="1352"/>
                  </a:lnTo>
                  <a:lnTo>
                    <a:pt x="1307" y="1352"/>
                  </a:lnTo>
                  <a:lnTo>
                    <a:pt x="1307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910" name="Freeform 14"/>
            <p:cNvSpPr>
              <a:spLocks/>
            </p:cNvSpPr>
            <p:nvPr/>
          </p:nvSpPr>
          <p:spPr bwMode="auto">
            <a:xfrm>
              <a:off x="732" y="1256"/>
              <a:ext cx="386" cy="490"/>
            </a:xfrm>
            <a:custGeom>
              <a:avLst/>
              <a:gdLst>
                <a:gd name="T0" fmla="*/ 1158 w 1158"/>
                <a:gd name="T1" fmla="*/ 1333 h 1472"/>
                <a:gd name="T2" fmla="*/ 1117 w 1158"/>
                <a:gd name="T3" fmla="*/ 1302 h 1472"/>
                <a:gd name="T4" fmla="*/ 1055 w 1158"/>
                <a:gd name="T5" fmla="*/ 1271 h 1472"/>
                <a:gd name="T6" fmla="*/ 982 w 1158"/>
                <a:gd name="T7" fmla="*/ 1260 h 1472"/>
                <a:gd name="T8" fmla="*/ 897 w 1158"/>
                <a:gd name="T9" fmla="*/ 1260 h 1472"/>
                <a:gd name="T10" fmla="*/ 801 w 1158"/>
                <a:gd name="T11" fmla="*/ 1266 h 1472"/>
                <a:gd name="T12" fmla="*/ 670 w 1158"/>
                <a:gd name="T13" fmla="*/ 1288 h 1472"/>
                <a:gd name="T14" fmla="*/ 298 w 1158"/>
                <a:gd name="T15" fmla="*/ 1360 h 1472"/>
                <a:gd name="T16" fmla="*/ 117 w 1158"/>
                <a:gd name="T17" fmla="*/ 1379 h 1472"/>
                <a:gd name="T18" fmla="*/ 61 w 1158"/>
                <a:gd name="T19" fmla="*/ 1381 h 1472"/>
                <a:gd name="T20" fmla="*/ 61 w 1158"/>
                <a:gd name="T21" fmla="*/ 206 h 1472"/>
                <a:gd name="T22" fmla="*/ 117 w 1158"/>
                <a:gd name="T23" fmla="*/ 206 h 1472"/>
                <a:gd name="T24" fmla="*/ 298 w 1158"/>
                <a:gd name="T25" fmla="*/ 187 h 1472"/>
                <a:gd name="T26" fmla="*/ 670 w 1158"/>
                <a:gd name="T27" fmla="*/ 114 h 1472"/>
                <a:gd name="T28" fmla="*/ 801 w 1158"/>
                <a:gd name="T29" fmla="*/ 92 h 1472"/>
                <a:gd name="T30" fmla="*/ 897 w 1158"/>
                <a:gd name="T31" fmla="*/ 87 h 1472"/>
                <a:gd name="T32" fmla="*/ 982 w 1158"/>
                <a:gd name="T33" fmla="*/ 87 h 1472"/>
                <a:gd name="T34" fmla="*/ 1055 w 1158"/>
                <a:gd name="T35" fmla="*/ 97 h 1472"/>
                <a:gd name="T36" fmla="*/ 1117 w 1158"/>
                <a:gd name="T37" fmla="*/ 129 h 1472"/>
                <a:gd name="T38" fmla="*/ 1158 w 1158"/>
                <a:gd name="T39" fmla="*/ 160 h 1472"/>
                <a:gd name="T40" fmla="*/ 1158 w 1158"/>
                <a:gd name="T41" fmla="*/ 75 h 1472"/>
                <a:gd name="T42" fmla="*/ 1117 w 1158"/>
                <a:gd name="T43" fmla="*/ 41 h 1472"/>
                <a:gd name="T44" fmla="*/ 1055 w 1158"/>
                <a:gd name="T45" fmla="*/ 11 h 1472"/>
                <a:gd name="T46" fmla="*/ 982 w 1158"/>
                <a:gd name="T47" fmla="*/ 0 h 1472"/>
                <a:gd name="T48" fmla="*/ 897 w 1158"/>
                <a:gd name="T49" fmla="*/ 0 h 1472"/>
                <a:gd name="T50" fmla="*/ 801 w 1158"/>
                <a:gd name="T51" fmla="*/ 6 h 1472"/>
                <a:gd name="T52" fmla="*/ 670 w 1158"/>
                <a:gd name="T53" fmla="*/ 28 h 1472"/>
                <a:gd name="T54" fmla="*/ 298 w 1158"/>
                <a:gd name="T55" fmla="*/ 100 h 1472"/>
                <a:gd name="T56" fmla="*/ 117 w 1158"/>
                <a:gd name="T57" fmla="*/ 119 h 1472"/>
                <a:gd name="T58" fmla="*/ 0 w 1158"/>
                <a:gd name="T59" fmla="*/ 126 h 1472"/>
                <a:gd name="T60" fmla="*/ 0 w 1158"/>
                <a:gd name="T61" fmla="*/ 1472 h 1472"/>
                <a:gd name="T62" fmla="*/ 117 w 1158"/>
                <a:gd name="T63" fmla="*/ 1467 h 1472"/>
                <a:gd name="T64" fmla="*/ 298 w 1158"/>
                <a:gd name="T65" fmla="*/ 1447 h 1472"/>
                <a:gd name="T66" fmla="*/ 670 w 1158"/>
                <a:gd name="T67" fmla="*/ 1374 h 1472"/>
                <a:gd name="T68" fmla="*/ 801 w 1158"/>
                <a:gd name="T69" fmla="*/ 1352 h 1472"/>
                <a:gd name="T70" fmla="*/ 897 w 1158"/>
                <a:gd name="T71" fmla="*/ 1347 h 1472"/>
                <a:gd name="T72" fmla="*/ 982 w 1158"/>
                <a:gd name="T73" fmla="*/ 1347 h 1472"/>
                <a:gd name="T74" fmla="*/ 1055 w 1158"/>
                <a:gd name="T75" fmla="*/ 1357 h 1472"/>
                <a:gd name="T76" fmla="*/ 1117 w 1158"/>
                <a:gd name="T77" fmla="*/ 1389 h 1472"/>
                <a:gd name="T78" fmla="*/ 1158 w 1158"/>
                <a:gd name="T79" fmla="*/ 1420 h 1472"/>
                <a:gd name="T80" fmla="*/ 1158 w 1158"/>
                <a:gd name="T81" fmla="*/ 1333 h 1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472">
                  <a:moveTo>
                    <a:pt x="1158" y="1333"/>
                  </a:moveTo>
                  <a:lnTo>
                    <a:pt x="1117" y="1302"/>
                  </a:lnTo>
                  <a:lnTo>
                    <a:pt x="1055" y="1271"/>
                  </a:lnTo>
                  <a:lnTo>
                    <a:pt x="982" y="1260"/>
                  </a:lnTo>
                  <a:lnTo>
                    <a:pt x="897" y="1260"/>
                  </a:lnTo>
                  <a:lnTo>
                    <a:pt x="801" y="1266"/>
                  </a:lnTo>
                  <a:lnTo>
                    <a:pt x="670" y="1288"/>
                  </a:lnTo>
                  <a:lnTo>
                    <a:pt x="298" y="1360"/>
                  </a:lnTo>
                  <a:lnTo>
                    <a:pt x="117" y="1379"/>
                  </a:lnTo>
                  <a:lnTo>
                    <a:pt x="61" y="1381"/>
                  </a:lnTo>
                  <a:lnTo>
                    <a:pt x="61" y="206"/>
                  </a:lnTo>
                  <a:lnTo>
                    <a:pt x="117" y="206"/>
                  </a:lnTo>
                  <a:lnTo>
                    <a:pt x="298" y="187"/>
                  </a:lnTo>
                  <a:lnTo>
                    <a:pt x="670" y="114"/>
                  </a:lnTo>
                  <a:lnTo>
                    <a:pt x="801" y="92"/>
                  </a:lnTo>
                  <a:lnTo>
                    <a:pt x="897" y="87"/>
                  </a:lnTo>
                  <a:lnTo>
                    <a:pt x="982" y="87"/>
                  </a:lnTo>
                  <a:lnTo>
                    <a:pt x="1055" y="97"/>
                  </a:lnTo>
                  <a:lnTo>
                    <a:pt x="1117" y="129"/>
                  </a:lnTo>
                  <a:lnTo>
                    <a:pt x="1158" y="160"/>
                  </a:lnTo>
                  <a:lnTo>
                    <a:pt x="1158" y="75"/>
                  </a:lnTo>
                  <a:lnTo>
                    <a:pt x="1117" y="41"/>
                  </a:lnTo>
                  <a:lnTo>
                    <a:pt x="1055" y="11"/>
                  </a:lnTo>
                  <a:lnTo>
                    <a:pt x="982" y="0"/>
                  </a:lnTo>
                  <a:lnTo>
                    <a:pt x="897" y="0"/>
                  </a:lnTo>
                  <a:lnTo>
                    <a:pt x="801" y="6"/>
                  </a:lnTo>
                  <a:lnTo>
                    <a:pt x="670" y="28"/>
                  </a:lnTo>
                  <a:lnTo>
                    <a:pt x="298" y="100"/>
                  </a:lnTo>
                  <a:lnTo>
                    <a:pt x="117" y="119"/>
                  </a:lnTo>
                  <a:lnTo>
                    <a:pt x="0" y="126"/>
                  </a:lnTo>
                  <a:lnTo>
                    <a:pt x="0" y="1472"/>
                  </a:lnTo>
                  <a:lnTo>
                    <a:pt x="117" y="1467"/>
                  </a:lnTo>
                  <a:lnTo>
                    <a:pt x="298" y="1447"/>
                  </a:lnTo>
                  <a:lnTo>
                    <a:pt x="670" y="1374"/>
                  </a:lnTo>
                  <a:lnTo>
                    <a:pt x="801" y="1352"/>
                  </a:lnTo>
                  <a:lnTo>
                    <a:pt x="897" y="1347"/>
                  </a:lnTo>
                  <a:lnTo>
                    <a:pt x="982" y="1347"/>
                  </a:lnTo>
                  <a:lnTo>
                    <a:pt x="1055" y="1357"/>
                  </a:lnTo>
                  <a:lnTo>
                    <a:pt x="1117" y="1389"/>
                  </a:lnTo>
                  <a:lnTo>
                    <a:pt x="1158" y="1420"/>
                  </a:lnTo>
                  <a:lnTo>
                    <a:pt x="1158" y="13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911" name="Freeform 15"/>
            <p:cNvSpPr>
              <a:spLocks/>
            </p:cNvSpPr>
            <p:nvPr/>
          </p:nvSpPr>
          <p:spPr bwMode="auto">
            <a:xfrm>
              <a:off x="1139" y="1255"/>
              <a:ext cx="386" cy="491"/>
            </a:xfrm>
            <a:custGeom>
              <a:avLst/>
              <a:gdLst>
                <a:gd name="T0" fmla="*/ 0 w 1158"/>
                <a:gd name="T1" fmla="*/ 1334 h 1473"/>
                <a:gd name="T2" fmla="*/ 41 w 1158"/>
                <a:gd name="T3" fmla="*/ 1303 h 1473"/>
                <a:gd name="T4" fmla="*/ 104 w 1158"/>
                <a:gd name="T5" fmla="*/ 1270 h 1473"/>
                <a:gd name="T6" fmla="*/ 176 w 1158"/>
                <a:gd name="T7" fmla="*/ 1260 h 1473"/>
                <a:gd name="T8" fmla="*/ 261 w 1158"/>
                <a:gd name="T9" fmla="*/ 1260 h 1473"/>
                <a:gd name="T10" fmla="*/ 356 w 1158"/>
                <a:gd name="T11" fmla="*/ 1265 h 1473"/>
                <a:gd name="T12" fmla="*/ 487 w 1158"/>
                <a:gd name="T13" fmla="*/ 1287 h 1473"/>
                <a:gd name="T14" fmla="*/ 860 w 1158"/>
                <a:gd name="T15" fmla="*/ 1362 h 1473"/>
                <a:gd name="T16" fmla="*/ 1041 w 1158"/>
                <a:gd name="T17" fmla="*/ 1380 h 1473"/>
                <a:gd name="T18" fmla="*/ 1097 w 1158"/>
                <a:gd name="T19" fmla="*/ 1380 h 1473"/>
                <a:gd name="T20" fmla="*/ 1097 w 1158"/>
                <a:gd name="T21" fmla="*/ 207 h 1473"/>
                <a:gd name="T22" fmla="*/ 1041 w 1158"/>
                <a:gd name="T23" fmla="*/ 205 h 1473"/>
                <a:gd name="T24" fmla="*/ 860 w 1158"/>
                <a:gd name="T25" fmla="*/ 187 h 1473"/>
                <a:gd name="T26" fmla="*/ 487 w 1158"/>
                <a:gd name="T27" fmla="*/ 115 h 1473"/>
                <a:gd name="T28" fmla="*/ 356 w 1158"/>
                <a:gd name="T29" fmla="*/ 93 h 1473"/>
                <a:gd name="T30" fmla="*/ 261 w 1158"/>
                <a:gd name="T31" fmla="*/ 88 h 1473"/>
                <a:gd name="T32" fmla="*/ 176 w 1158"/>
                <a:gd name="T33" fmla="*/ 88 h 1473"/>
                <a:gd name="T34" fmla="*/ 104 w 1158"/>
                <a:gd name="T35" fmla="*/ 98 h 1473"/>
                <a:gd name="T36" fmla="*/ 41 w 1158"/>
                <a:gd name="T37" fmla="*/ 131 h 1473"/>
                <a:gd name="T38" fmla="*/ 0 w 1158"/>
                <a:gd name="T39" fmla="*/ 161 h 1473"/>
                <a:gd name="T40" fmla="*/ 0 w 1158"/>
                <a:gd name="T41" fmla="*/ 74 h 1473"/>
                <a:gd name="T42" fmla="*/ 41 w 1158"/>
                <a:gd name="T43" fmla="*/ 43 h 1473"/>
                <a:gd name="T44" fmla="*/ 104 w 1158"/>
                <a:gd name="T45" fmla="*/ 10 h 1473"/>
                <a:gd name="T46" fmla="*/ 176 w 1158"/>
                <a:gd name="T47" fmla="*/ 0 h 1473"/>
                <a:gd name="T48" fmla="*/ 261 w 1158"/>
                <a:gd name="T49" fmla="*/ 0 h 1473"/>
                <a:gd name="T50" fmla="*/ 356 w 1158"/>
                <a:gd name="T51" fmla="*/ 5 h 1473"/>
                <a:gd name="T52" fmla="*/ 487 w 1158"/>
                <a:gd name="T53" fmla="*/ 27 h 1473"/>
                <a:gd name="T54" fmla="*/ 860 w 1158"/>
                <a:gd name="T55" fmla="*/ 101 h 1473"/>
                <a:gd name="T56" fmla="*/ 1041 w 1158"/>
                <a:gd name="T57" fmla="*/ 120 h 1473"/>
                <a:gd name="T58" fmla="*/ 1158 w 1158"/>
                <a:gd name="T59" fmla="*/ 125 h 1473"/>
                <a:gd name="T60" fmla="*/ 1158 w 1158"/>
                <a:gd name="T61" fmla="*/ 1473 h 1473"/>
                <a:gd name="T62" fmla="*/ 1041 w 1158"/>
                <a:gd name="T63" fmla="*/ 1466 h 1473"/>
                <a:gd name="T64" fmla="*/ 860 w 1158"/>
                <a:gd name="T65" fmla="*/ 1447 h 1473"/>
                <a:gd name="T66" fmla="*/ 487 w 1158"/>
                <a:gd name="T67" fmla="*/ 1375 h 1473"/>
                <a:gd name="T68" fmla="*/ 356 w 1158"/>
                <a:gd name="T69" fmla="*/ 1353 h 1473"/>
                <a:gd name="T70" fmla="*/ 261 w 1158"/>
                <a:gd name="T71" fmla="*/ 1348 h 1473"/>
                <a:gd name="T72" fmla="*/ 176 w 1158"/>
                <a:gd name="T73" fmla="*/ 1348 h 1473"/>
                <a:gd name="T74" fmla="*/ 104 w 1158"/>
                <a:gd name="T75" fmla="*/ 1358 h 1473"/>
                <a:gd name="T76" fmla="*/ 41 w 1158"/>
                <a:gd name="T77" fmla="*/ 1389 h 1473"/>
                <a:gd name="T78" fmla="*/ 0 w 1158"/>
                <a:gd name="T79" fmla="*/ 1421 h 1473"/>
                <a:gd name="T80" fmla="*/ 0 w 1158"/>
                <a:gd name="T81" fmla="*/ 1334 h 1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8" h="1473">
                  <a:moveTo>
                    <a:pt x="0" y="1334"/>
                  </a:moveTo>
                  <a:lnTo>
                    <a:pt x="41" y="1303"/>
                  </a:lnTo>
                  <a:lnTo>
                    <a:pt x="104" y="1270"/>
                  </a:lnTo>
                  <a:lnTo>
                    <a:pt x="176" y="1260"/>
                  </a:lnTo>
                  <a:lnTo>
                    <a:pt x="261" y="1260"/>
                  </a:lnTo>
                  <a:lnTo>
                    <a:pt x="356" y="1265"/>
                  </a:lnTo>
                  <a:lnTo>
                    <a:pt x="487" y="1287"/>
                  </a:lnTo>
                  <a:lnTo>
                    <a:pt x="860" y="1362"/>
                  </a:lnTo>
                  <a:lnTo>
                    <a:pt x="1041" y="1380"/>
                  </a:lnTo>
                  <a:lnTo>
                    <a:pt x="1097" y="1380"/>
                  </a:lnTo>
                  <a:lnTo>
                    <a:pt x="1097" y="207"/>
                  </a:lnTo>
                  <a:lnTo>
                    <a:pt x="1041" y="205"/>
                  </a:lnTo>
                  <a:lnTo>
                    <a:pt x="860" y="187"/>
                  </a:lnTo>
                  <a:lnTo>
                    <a:pt x="487" y="115"/>
                  </a:lnTo>
                  <a:lnTo>
                    <a:pt x="356" y="93"/>
                  </a:lnTo>
                  <a:lnTo>
                    <a:pt x="261" y="88"/>
                  </a:lnTo>
                  <a:lnTo>
                    <a:pt x="176" y="88"/>
                  </a:lnTo>
                  <a:lnTo>
                    <a:pt x="104" y="98"/>
                  </a:lnTo>
                  <a:lnTo>
                    <a:pt x="41" y="131"/>
                  </a:lnTo>
                  <a:lnTo>
                    <a:pt x="0" y="161"/>
                  </a:lnTo>
                  <a:lnTo>
                    <a:pt x="0" y="74"/>
                  </a:lnTo>
                  <a:lnTo>
                    <a:pt x="41" y="43"/>
                  </a:lnTo>
                  <a:lnTo>
                    <a:pt x="104" y="10"/>
                  </a:lnTo>
                  <a:lnTo>
                    <a:pt x="176" y="0"/>
                  </a:lnTo>
                  <a:lnTo>
                    <a:pt x="261" y="0"/>
                  </a:lnTo>
                  <a:lnTo>
                    <a:pt x="356" y="5"/>
                  </a:lnTo>
                  <a:lnTo>
                    <a:pt x="487" y="27"/>
                  </a:lnTo>
                  <a:lnTo>
                    <a:pt x="860" y="101"/>
                  </a:lnTo>
                  <a:lnTo>
                    <a:pt x="1041" y="120"/>
                  </a:lnTo>
                  <a:lnTo>
                    <a:pt x="1158" y="125"/>
                  </a:lnTo>
                  <a:lnTo>
                    <a:pt x="1158" y="1473"/>
                  </a:lnTo>
                  <a:lnTo>
                    <a:pt x="1041" y="1466"/>
                  </a:lnTo>
                  <a:lnTo>
                    <a:pt x="860" y="1447"/>
                  </a:lnTo>
                  <a:lnTo>
                    <a:pt x="487" y="1375"/>
                  </a:lnTo>
                  <a:lnTo>
                    <a:pt x="356" y="1353"/>
                  </a:lnTo>
                  <a:lnTo>
                    <a:pt x="261" y="1348"/>
                  </a:lnTo>
                  <a:lnTo>
                    <a:pt x="176" y="1348"/>
                  </a:lnTo>
                  <a:lnTo>
                    <a:pt x="104" y="1358"/>
                  </a:lnTo>
                  <a:lnTo>
                    <a:pt x="41" y="1389"/>
                  </a:lnTo>
                  <a:lnTo>
                    <a:pt x="0" y="1421"/>
                  </a:lnTo>
                  <a:lnTo>
                    <a:pt x="0" y="13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0912" name="AutoShape 16"/>
          <p:cNvSpPr>
            <a:spLocks noChangeArrowheads="1"/>
          </p:cNvSpPr>
          <p:nvPr/>
        </p:nvSpPr>
        <p:spPr bwMode="auto">
          <a:xfrm>
            <a:off x="323850" y="2781300"/>
            <a:ext cx="2438400" cy="1477328"/>
          </a:xfrm>
          <a:prstGeom prst="wedgeRectCallout">
            <a:avLst>
              <a:gd name="adj1" fmla="val 90366"/>
              <a:gd name="adj2" fmla="val 57537"/>
            </a:avLst>
          </a:prstGeom>
          <a:gradFill rotWithShape="1">
            <a:gsLst>
              <a:gs pos="0">
                <a:srgbClr val="FFFFFF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pPr algn="ctr"/>
            <a:r>
              <a:rPr kumimoji="0" lang="ru-RU" dirty="0">
                <a:solidFill>
                  <a:schemeClr val="bg1"/>
                </a:solidFill>
              </a:rPr>
              <a:t>Совместное чтение и обсуждение прочитанной книги укрепляет семейные связи </a:t>
            </a:r>
          </a:p>
        </p:txBody>
      </p:sp>
      <p:sp>
        <p:nvSpPr>
          <p:cNvPr id="80913" name="AutoShape 17"/>
          <p:cNvSpPr>
            <a:spLocks noChangeArrowheads="1"/>
          </p:cNvSpPr>
          <p:nvPr/>
        </p:nvSpPr>
        <p:spPr bwMode="auto">
          <a:xfrm>
            <a:off x="6372225" y="3141663"/>
            <a:ext cx="2362200" cy="2862322"/>
          </a:xfrm>
          <a:prstGeom prst="wedgeRectCallout">
            <a:avLst>
              <a:gd name="adj1" fmla="val -83264"/>
              <a:gd name="adj2" fmla="val -26727"/>
            </a:avLst>
          </a:prstGeom>
          <a:gradFill rotWithShape="1">
            <a:gsLst>
              <a:gs pos="0">
                <a:srgbClr val="FFFFFF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r>
              <a:rPr kumimoji="0" lang="ru-RU" dirty="0">
                <a:solidFill>
                  <a:schemeClr val="bg1"/>
                </a:solidFill>
              </a:rPr>
              <a:t>Ребенок может спросить взрослого о непонятых местах в книге, задать вопросы по прочитанному. Это повышает у ребенка авторитет родителей </a:t>
            </a:r>
          </a:p>
          <a:p>
            <a:pPr>
              <a:buFontTx/>
              <a:buChar char="•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0915" name="AutoShape 19"/>
          <p:cNvSpPr>
            <a:spLocks noChangeArrowheads="1"/>
          </p:cNvSpPr>
          <p:nvPr/>
        </p:nvSpPr>
        <p:spPr bwMode="auto">
          <a:xfrm>
            <a:off x="6443890" y="836712"/>
            <a:ext cx="2362200" cy="1477328"/>
          </a:xfrm>
          <a:prstGeom prst="wedgeRectCallout">
            <a:avLst>
              <a:gd name="adj1" fmla="val -92338"/>
              <a:gd name="adj2" fmla="val 87296"/>
            </a:avLst>
          </a:prstGeom>
          <a:gradFill rotWithShape="1">
            <a:gsLst>
              <a:gs pos="0">
                <a:srgbClr val="FFFFFF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pPr algn="ctr"/>
            <a:r>
              <a:rPr kumimoji="0" lang="ru-RU" dirty="0">
                <a:solidFill>
                  <a:schemeClr val="bg1"/>
                </a:solidFill>
              </a:rPr>
              <a:t>Чтение ребенком книги вслух для всей семьи улучшает у него технику и скорость чтения </a:t>
            </a:r>
          </a:p>
        </p:txBody>
      </p:sp>
      <p:sp>
        <p:nvSpPr>
          <p:cNvPr id="80916" name="AutoShape 20"/>
          <p:cNvSpPr>
            <a:spLocks noChangeArrowheads="1"/>
          </p:cNvSpPr>
          <p:nvPr/>
        </p:nvSpPr>
        <p:spPr bwMode="auto">
          <a:xfrm>
            <a:off x="250825" y="549275"/>
            <a:ext cx="2438400" cy="1474788"/>
          </a:xfrm>
          <a:prstGeom prst="wedgeRectCallout">
            <a:avLst>
              <a:gd name="adj1" fmla="val 100523"/>
              <a:gd name="adj2" fmla="val 113079"/>
            </a:avLst>
          </a:prstGeom>
          <a:gradFill rotWithShape="1">
            <a:gsLst>
              <a:gs pos="0">
                <a:srgbClr val="FFFFFF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pPr algn="ctr"/>
            <a:r>
              <a:rPr kumimoji="0" lang="ru-RU" dirty="0">
                <a:solidFill>
                  <a:schemeClr val="bg1"/>
                </a:solidFill>
              </a:rPr>
              <a:t>Семейное чтение способствует привитию ребенку любви к чтению без принуждения </a:t>
            </a:r>
          </a:p>
        </p:txBody>
      </p:sp>
      <p:sp>
        <p:nvSpPr>
          <p:cNvPr id="80918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2700338" y="549275"/>
            <a:ext cx="3671887" cy="2159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5 причин, </a:t>
            </a: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по</a:t>
            </a:r>
          </a:p>
          <a:p>
            <a:pPr algn="ctr">
              <a:buFont typeface="Wingdings" pitchFamily="2" charset="2"/>
              <a:buNone/>
            </a:pPr>
            <a:r>
              <a:rPr lang="ru-RU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</a:rPr>
              <a:t>которым читать книги нужно всей семьей</a:t>
            </a:r>
          </a:p>
        </p:txBody>
      </p:sp>
      <p:pic>
        <p:nvPicPr>
          <p:cNvPr id="80920" name="Picture 2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3357563"/>
            <a:ext cx="1668463" cy="147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0921" name="AutoShape 25"/>
          <p:cNvSpPr>
            <a:spLocks noChangeArrowheads="1"/>
          </p:cNvSpPr>
          <p:nvPr/>
        </p:nvSpPr>
        <p:spPr bwMode="auto">
          <a:xfrm>
            <a:off x="323850" y="4941888"/>
            <a:ext cx="2735263" cy="1474787"/>
          </a:xfrm>
          <a:prstGeom prst="wedgeRectCallout">
            <a:avLst>
              <a:gd name="adj1" fmla="val 75884"/>
              <a:gd name="adj2" fmla="val -54954"/>
            </a:avLst>
          </a:prstGeom>
          <a:gradFill rotWithShape="1">
            <a:gsLst>
              <a:gs pos="0">
                <a:srgbClr val="FFFFFF"/>
              </a:gs>
              <a:gs pos="100000">
                <a:schemeClr val="bg2"/>
              </a:gs>
            </a:gsLst>
            <a:lin ang="5400000" scaled="1"/>
          </a:gradFill>
          <a:ln w="9525">
            <a:solidFill>
              <a:schemeClr val="hlink"/>
            </a:solidFill>
            <a:miter lim="800000"/>
            <a:headEnd/>
            <a:tailEnd/>
          </a:ln>
          <a:effectLst>
            <a:outerShdw dist="107763" dir="18900000" algn="ctr" rotWithShape="0">
              <a:srgbClr val="9900FF"/>
            </a:outerShdw>
          </a:effectLst>
        </p:spPr>
        <p:txBody>
          <a:bodyPr>
            <a:spAutoFit/>
          </a:bodyPr>
          <a:lstStyle/>
          <a:p>
            <a:pPr algn="ctr"/>
            <a:r>
              <a:rPr kumimoji="0" lang="ru-RU" dirty="0">
                <a:solidFill>
                  <a:schemeClr val="bg1"/>
                </a:solidFill>
              </a:rPr>
              <a:t>Семейное чтение позволяет взрослому участвовать в жизни ребенка, познать мир его интересов</a:t>
            </a:r>
          </a:p>
        </p:txBody>
      </p:sp>
    </p:spTree>
    <p:extLst>
      <p:ext uri="{BB962C8B-B14F-4D97-AF65-F5344CB8AC3E}">
        <p14:creationId xmlns:p14="http://schemas.microsoft.com/office/powerpoint/2010/main" val="4003335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0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0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0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0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0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12" grpId="0" animBg="1"/>
      <p:bldP spid="80913" grpId="0" animBg="1"/>
      <p:bldP spid="80915" grpId="0" animBg="1"/>
      <p:bldP spid="80916" grpId="0" animBg="1"/>
      <p:bldP spid="809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Сколько раз в неделю ты смотришь телевизор?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2290128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С кем ты смотришь телевизор?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3293818"/>
              </p:ext>
            </p:extLst>
          </p:nvPr>
        </p:nvGraphicFramePr>
        <p:xfrm>
          <a:off x="899592" y="1700808"/>
          <a:ext cx="735516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Что ты чаще всего  смотришь по телевизору?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18001"/>
              </p:ext>
            </p:extLst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260</TotalTime>
  <Words>445</Words>
  <Application>Microsoft Office PowerPoint</Application>
  <PresentationFormat>Экран (4:3)</PresentationFormat>
  <Paragraphs>68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Бумажная</vt:lpstr>
      <vt:lpstr>Презентация PowerPoint</vt:lpstr>
      <vt:lpstr>Презентация PowerPoint</vt:lpstr>
      <vt:lpstr>Может ли современный человек жить без книг?</vt:lpstr>
      <vt:lpstr>Какой подарок бы ты хотел получить?</vt:lpstr>
      <vt:lpstr>Что больше нравиться делать в свободное время?</vt:lpstr>
      <vt:lpstr>Презентация PowerPoint</vt:lpstr>
      <vt:lpstr>Сколько раз в неделю ты смотришь телевизор?</vt:lpstr>
      <vt:lpstr>С кем ты смотришь телевизор?</vt:lpstr>
      <vt:lpstr>Что ты чаще всего  смотришь по телевизору?</vt:lpstr>
      <vt:lpstr>  Если бы ты оказался на необитаемом острове, что бы ты попросил у волшебника ?</vt:lpstr>
      <vt:lpstr>Герой какого мультфильма тебе более симпатичен: Черепашка Ниндзя или Чебурашка?</vt:lpstr>
      <vt:lpstr>Назови любимый мультфильм.</vt:lpstr>
      <vt:lpstr>С какой целью ты смотришь телевизор? </vt:lpstr>
      <vt:lpstr>Как стать родителем читающего ребёнка ?</vt:lpstr>
      <vt:lpstr>Правила борьбы с телеманией. 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техники чтения за три месяца (сентябрь, октябрь, ноябрь)</vt:lpstr>
      <vt:lpstr>Техника чтения каждого ученика</vt:lpstr>
      <vt:lpstr>Презентация PowerPoint</vt:lpstr>
      <vt:lpstr>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33</cp:revision>
  <dcterms:created xsi:type="dcterms:W3CDTF">2011-11-09T18:18:16Z</dcterms:created>
  <dcterms:modified xsi:type="dcterms:W3CDTF">2013-01-12T06:52:17Z</dcterms:modified>
</cp:coreProperties>
</file>