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7A532-0D6D-4032-883E-73C0E741FC6F}" type="datetimeFigureOut">
              <a:rPr lang="ru-RU" smtClean="0"/>
              <a:t>02.01.2002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7BE50-8853-41FA-AF72-040C46B3AC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7A532-0D6D-4032-883E-73C0E741FC6F}" type="datetimeFigureOut">
              <a:rPr lang="ru-RU" smtClean="0"/>
              <a:t>02.01.2002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7BE50-8853-41FA-AF72-040C46B3AC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7A532-0D6D-4032-883E-73C0E741FC6F}" type="datetimeFigureOut">
              <a:rPr lang="ru-RU" smtClean="0"/>
              <a:t>02.01.2002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7BE50-8853-41FA-AF72-040C46B3AC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7A532-0D6D-4032-883E-73C0E741FC6F}" type="datetimeFigureOut">
              <a:rPr lang="ru-RU" smtClean="0"/>
              <a:t>02.01.2002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7BE50-8853-41FA-AF72-040C46B3AC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7A532-0D6D-4032-883E-73C0E741FC6F}" type="datetimeFigureOut">
              <a:rPr lang="ru-RU" smtClean="0"/>
              <a:t>02.01.2002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7BE50-8853-41FA-AF72-040C46B3AC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7A532-0D6D-4032-883E-73C0E741FC6F}" type="datetimeFigureOut">
              <a:rPr lang="ru-RU" smtClean="0"/>
              <a:t>02.01.2002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7BE50-8853-41FA-AF72-040C46B3AC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7A532-0D6D-4032-883E-73C0E741FC6F}" type="datetimeFigureOut">
              <a:rPr lang="ru-RU" smtClean="0"/>
              <a:t>02.01.2002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7BE50-8853-41FA-AF72-040C46B3AC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7A532-0D6D-4032-883E-73C0E741FC6F}" type="datetimeFigureOut">
              <a:rPr lang="ru-RU" smtClean="0"/>
              <a:t>02.01.2002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7BE50-8853-41FA-AF72-040C46B3AC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7A532-0D6D-4032-883E-73C0E741FC6F}" type="datetimeFigureOut">
              <a:rPr lang="ru-RU" smtClean="0"/>
              <a:t>02.01.2002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7BE50-8853-41FA-AF72-040C46B3AC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7A532-0D6D-4032-883E-73C0E741FC6F}" type="datetimeFigureOut">
              <a:rPr lang="ru-RU" smtClean="0"/>
              <a:t>02.01.2002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7BE50-8853-41FA-AF72-040C46B3AC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7A532-0D6D-4032-883E-73C0E741FC6F}" type="datetimeFigureOut">
              <a:rPr lang="ru-RU" smtClean="0"/>
              <a:t>02.01.2002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7BE50-8853-41FA-AF72-040C46B3AC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7A532-0D6D-4032-883E-73C0E741FC6F}" type="datetimeFigureOut">
              <a:rPr lang="ru-RU" smtClean="0"/>
              <a:t>02.01.2002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7BE50-8853-41FA-AF72-040C46B3AC7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357189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rgbClr val="FF0000"/>
                </a:solidFill>
              </a:rPr>
              <a:t>Оказание помощи младшим школьникам с интеллектуальной пассивностью</a:t>
            </a:r>
            <a:endParaRPr lang="ru-RU" sz="16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857232"/>
            <a:ext cx="8786874" cy="5786478"/>
          </a:xfrm>
        </p:spPr>
        <p:txBody>
          <a:bodyPr>
            <a:normAutofit/>
          </a:bodyPr>
          <a:lstStyle/>
          <a:p>
            <a:pPr algn="l"/>
            <a:r>
              <a:rPr lang="en-US" sz="1400" b="1" dirty="0">
                <a:solidFill>
                  <a:srgbClr val="FF0000"/>
                </a:solidFill>
              </a:rPr>
              <a:t>I</a:t>
            </a:r>
            <a:r>
              <a:rPr lang="ru-RU" sz="1400" b="1" dirty="0">
                <a:solidFill>
                  <a:srgbClr val="FF0000"/>
                </a:solidFill>
              </a:rPr>
              <a:t>. Актуальность рассматриваемой проблемы. </a:t>
            </a:r>
            <a:endParaRPr lang="ru-RU" sz="1400" dirty="0">
              <a:solidFill>
                <a:srgbClr val="FF0000"/>
              </a:solidFill>
            </a:endParaRPr>
          </a:p>
          <a:p>
            <a:pPr algn="l"/>
            <a:r>
              <a:rPr lang="ru-RU" sz="1400" dirty="0">
                <a:solidFill>
                  <a:schemeClr val="tx1"/>
                </a:solidFill>
              </a:rPr>
              <a:t>Ежегодно в школу поступают дети из семей попавших в трудную жизненную ситуацию, где на ребенка длительное время воздействуют травмирующие ситуации, которые формируют у него внутреннюю напряженность, тревожность, агрессивность, конфликтность, ощущение неполноценности, ненужности, отверженности.</a:t>
            </a:r>
          </a:p>
          <a:p>
            <a:pPr algn="just"/>
            <a:r>
              <a:rPr lang="ru-RU" sz="1400" dirty="0"/>
              <a:t> </a:t>
            </a:r>
            <a:r>
              <a:rPr lang="ru-RU" sz="1400" dirty="0" smtClean="0"/>
              <a:t>                </a:t>
            </a:r>
            <a:r>
              <a:rPr lang="ru-RU" sz="1400" dirty="0" smtClean="0">
                <a:solidFill>
                  <a:schemeClr val="tx1"/>
                </a:solidFill>
              </a:rPr>
              <a:t>Из </a:t>
            </a:r>
            <a:r>
              <a:rPr lang="ru-RU" sz="1400" dirty="0">
                <a:solidFill>
                  <a:schemeClr val="tx1"/>
                </a:solidFill>
              </a:rPr>
              <a:t>– за психологических причин (рассогласования между отдельными сторонами психического развития – мотивационной и </a:t>
            </a:r>
            <a:r>
              <a:rPr lang="ru-RU" sz="1400" dirty="0" err="1">
                <a:solidFill>
                  <a:schemeClr val="tx1"/>
                </a:solidFill>
              </a:rPr>
              <a:t>операциональной</a:t>
            </a:r>
            <a:r>
              <a:rPr lang="ru-RU" sz="1400" dirty="0">
                <a:solidFill>
                  <a:schemeClr val="tx1"/>
                </a:solidFill>
              </a:rPr>
              <a:t>), а также слабого здоровья, отсутствия помощи и внимания со стороны родителей и учителей, нарушения родительских функций, игнорирования взрослыми индивидуальных  особенностей детей, отсутствия первого звена образования (не посещение </a:t>
            </a:r>
            <a:r>
              <a:rPr lang="ru-RU" sz="1400" dirty="0" err="1">
                <a:solidFill>
                  <a:schemeClr val="tx1"/>
                </a:solidFill>
              </a:rPr>
              <a:t>д</a:t>
            </a:r>
            <a:r>
              <a:rPr lang="ru-RU" sz="1400" dirty="0">
                <a:solidFill>
                  <a:schemeClr val="tx1"/>
                </a:solidFill>
              </a:rPr>
              <a:t>/сада), из-за отклонений в поведении возникает пассивная защитная функция организма, что приводит к отставанию в школьных навыках</a:t>
            </a:r>
            <a:r>
              <a:rPr lang="ru-RU" sz="1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</a:rPr>
              <a:t>                  </a:t>
            </a:r>
            <a:r>
              <a:rPr lang="ru-RU" sz="1400" dirty="0">
                <a:solidFill>
                  <a:schemeClr val="tx1"/>
                </a:solidFill>
              </a:rPr>
              <a:t>В связи с этим возникла необходимость поиска новых подходов к работе с детьми, относящимися к так называемой «группе риска»: педагогическая запущенность, интеллектуальная пассивность, с общим отставанием в учении, </a:t>
            </a:r>
            <a:r>
              <a:rPr lang="ru-RU" sz="1400" dirty="0" err="1">
                <a:solidFill>
                  <a:schemeClr val="tx1"/>
                </a:solidFill>
              </a:rPr>
              <a:t>дезадаптированные</a:t>
            </a:r>
            <a:r>
              <a:rPr lang="ru-RU" sz="1400" dirty="0">
                <a:solidFill>
                  <a:schemeClr val="tx1"/>
                </a:solidFill>
              </a:rPr>
              <a:t>, с </a:t>
            </a:r>
            <a:r>
              <a:rPr lang="ru-RU" sz="1400" dirty="0" err="1">
                <a:solidFill>
                  <a:schemeClr val="tx1"/>
                </a:solidFill>
              </a:rPr>
              <a:t>девиантным</a:t>
            </a:r>
            <a:r>
              <a:rPr lang="ru-RU" sz="1400" dirty="0">
                <a:solidFill>
                  <a:schemeClr val="tx1"/>
                </a:solidFill>
              </a:rPr>
              <a:t> и </a:t>
            </a:r>
            <a:r>
              <a:rPr lang="ru-RU" sz="1400" dirty="0" err="1">
                <a:solidFill>
                  <a:schemeClr val="tx1"/>
                </a:solidFill>
              </a:rPr>
              <a:t>делинквентным</a:t>
            </a:r>
            <a:r>
              <a:rPr lang="ru-RU" sz="1400" dirty="0">
                <a:solidFill>
                  <a:schemeClr val="tx1"/>
                </a:solidFill>
              </a:rPr>
              <a:t> поведением.</a:t>
            </a:r>
          </a:p>
          <a:p>
            <a:pPr algn="just"/>
            <a:r>
              <a:rPr lang="ru-RU" sz="1400" b="1" dirty="0">
                <a:solidFill>
                  <a:schemeClr val="tx1"/>
                </a:solidFill>
              </a:rPr>
              <a:t>Отставание в обучении</a:t>
            </a:r>
            <a:r>
              <a:rPr lang="ru-RU" sz="1400" dirty="0">
                <a:solidFill>
                  <a:schemeClr val="tx1"/>
                </a:solidFill>
              </a:rPr>
              <a:t> определяется как не выполнение школьных требований, выражающиеся в неуспеваемости ребенка, на одном из промежуточных этапов учебного процесса.</a:t>
            </a:r>
          </a:p>
          <a:p>
            <a:r>
              <a:rPr lang="ru-RU" sz="1400" dirty="0">
                <a:solidFill>
                  <a:schemeClr val="tx1"/>
                </a:solidFill>
              </a:rPr>
              <a:t>В соответствии с тем, какой из компонентов познавательной деятельности выступает в качестве первопричины неуспеваемости, выделены З.И.Калмыковой следующие типы неуспевающих:</a:t>
            </a:r>
          </a:p>
          <a:p>
            <a:r>
              <a:rPr lang="ru-RU" sz="1400" b="1" dirty="0" smtClean="0">
                <a:solidFill>
                  <a:schemeClr val="tx1"/>
                </a:solidFill>
              </a:rPr>
              <a:t>                      </a:t>
            </a:r>
            <a:r>
              <a:rPr lang="ru-RU" sz="1400" b="1" dirty="0" err="1" smtClean="0">
                <a:solidFill>
                  <a:schemeClr val="tx1"/>
                </a:solidFill>
              </a:rPr>
              <a:t>пед.запущенные</a:t>
            </a:r>
            <a:r>
              <a:rPr lang="ru-RU" sz="1400" b="1" dirty="0" smtClean="0">
                <a:solidFill>
                  <a:schemeClr val="tx1"/>
                </a:solidFill>
              </a:rPr>
              <a:t>                </a:t>
            </a:r>
            <a:r>
              <a:rPr lang="ru-RU" sz="1400" b="1" dirty="0">
                <a:solidFill>
                  <a:schemeClr val="tx1"/>
                </a:solidFill>
              </a:rPr>
              <a:t>уч-ся с пониженной    </a:t>
            </a:r>
            <a:r>
              <a:rPr lang="ru-RU" sz="1400" b="1" dirty="0" smtClean="0">
                <a:solidFill>
                  <a:schemeClr val="tx1"/>
                </a:solidFill>
              </a:rPr>
              <a:t>                      интеллектуальной</a:t>
            </a:r>
          </a:p>
          <a:p>
            <a:r>
              <a:rPr lang="ru-RU" sz="1400" b="1" dirty="0" smtClean="0">
                <a:solidFill>
                  <a:schemeClr val="tx1"/>
                </a:solidFill>
              </a:rPr>
              <a:t>                                      26%                        </a:t>
            </a:r>
            <a:r>
              <a:rPr lang="ru-RU" sz="1400" b="1" dirty="0" err="1" smtClean="0">
                <a:solidFill>
                  <a:schemeClr val="tx1"/>
                </a:solidFill>
              </a:rPr>
              <a:t>обучаемостью</a:t>
            </a:r>
            <a:r>
              <a:rPr lang="ru-RU" sz="1400" b="1" dirty="0" smtClean="0">
                <a:solidFill>
                  <a:schemeClr val="tx1"/>
                </a:solidFill>
              </a:rPr>
              <a:t> 15%                           пассивностью 45%</a:t>
            </a:r>
            <a:endParaRPr lang="ru-RU" sz="1400" dirty="0" smtClean="0">
              <a:solidFill>
                <a:schemeClr val="tx1"/>
              </a:solidFill>
            </a:endParaRPr>
          </a:p>
          <a:p>
            <a:pPr algn="just"/>
            <a:endParaRPr lang="ru-RU" sz="1400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Documents and Settings\Admin\Мои документы\Downloads\i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5286388"/>
            <a:ext cx="1809750" cy="1428750"/>
          </a:xfrm>
          <a:prstGeom prst="rect">
            <a:avLst/>
          </a:prstGeom>
          <a:noFill/>
        </p:spPr>
      </p:pic>
      <p:pic>
        <p:nvPicPr>
          <p:cNvPr id="1027" name="Picture 3" descr="C:\Documents and Settings\Admin\Мои документы\Downloads\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00958" y="5286388"/>
            <a:ext cx="1400175" cy="1428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>
            <a:noAutofit/>
          </a:bodyPr>
          <a:lstStyle/>
          <a:p>
            <a:r>
              <a:rPr lang="ru-RU" sz="2000" dirty="0"/>
              <a:t>У 45% обучающихся с ИП наблюдается: </a:t>
            </a:r>
          </a:p>
          <a:p>
            <a:r>
              <a:rPr lang="ru-RU" sz="2000" dirty="0"/>
              <a:t>- </a:t>
            </a:r>
            <a:r>
              <a:rPr lang="ru-RU" sz="2000" b="1" dirty="0">
                <a:solidFill>
                  <a:srgbClr val="FF0000"/>
                </a:solidFill>
              </a:rPr>
              <a:t>поверхностность ума </a:t>
            </a:r>
            <a:r>
              <a:rPr lang="ru-RU" sz="2000" dirty="0"/>
              <a:t>(отражает низкий уровень обобщения, испытывает трудности в кратком пересказе  текста, в составлении плана; при пересказе они останавливаются на отдельных деталях, опуская главное);</a:t>
            </a:r>
          </a:p>
          <a:p>
            <a:r>
              <a:rPr lang="ru-RU" sz="2000" dirty="0">
                <a:solidFill>
                  <a:srgbClr val="FF0000"/>
                </a:solidFill>
              </a:rPr>
              <a:t>- </a:t>
            </a:r>
            <a:r>
              <a:rPr lang="ru-RU" sz="2000" b="1" dirty="0">
                <a:solidFill>
                  <a:srgbClr val="FF0000"/>
                </a:solidFill>
              </a:rPr>
              <a:t>инертность ума</a:t>
            </a:r>
            <a:r>
              <a:rPr lang="ru-RU" sz="2000" dirty="0">
                <a:solidFill>
                  <a:srgbClr val="FF0000"/>
                </a:solidFill>
              </a:rPr>
              <a:t> </a:t>
            </a:r>
            <a:r>
              <a:rPr lang="ru-RU" sz="2000" dirty="0"/>
              <a:t>(проявляется в склонности к шаблону, привычному ходу  мысли, в трудности переключения с одной системы действий на другую, «в </a:t>
            </a:r>
            <a:r>
              <a:rPr lang="ru-RU" sz="2000" dirty="0" err="1"/>
              <a:t>застревании</a:t>
            </a:r>
            <a:r>
              <a:rPr lang="ru-RU" sz="2000" dirty="0"/>
              <a:t>» на том, что уже не отвечает изменившийся ситуации, дети любят выполнять монотонные, однообразные действия, не требующие интеллектуального напряжения);</a:t>
            </a:r>
          </a:p>
          <a:p>
            <a:r>
              <a:rPr lang="ru-RU" sz="2000" dirty="0"/>
              <a:t>- </a:t>
            </a:r>
            <a:r>
              <a:rPr lang="ru-RU" sz="2000" b="1" dirty="0">
                <a:solidFill>
                  <a:srgbClr val="FF0000"/>
                </a:solidFill>
              </a:rPr>
              <a:t>неустойчивость ума </a:t>
            </a:r>
            <a:r>
              <a:rPr lang="ru-RU" sz="2000" dirty="0"/>
              <a:t>(проявляется в необоснованной смене ориентации. В основе этого процесса лежит торможение уже сформированных связей – быть может, под влиянием утомления);</a:t>
            </a:r>
          </a:p>
          <a:p>
            <a:r>
              <a:rPr lang="ru-RU" sz="2000" dirty="0"/>
              <a:t>- </a:t>
            </a:r>
            <a:r>
              <a:rPr lang="ru-RU" sz="2000" b="1" dirty="0">
                <a:solidFill>
                  <a:srgbClr val="FF0000"/>
                </a:solidFill>
              </a:rPr>
              <a:t>подражательность ума</a:t>
            </a:r>
            <a:r>
              <a:rPr lang="ru-RU" sz="2000" dirty="0">
                <a:solidFill>
                  <a:srgbClr val="FF0000"/>
                </a:solidFill>
              </a:rPr>
              <a:t> </a:t>
            </a:r>
            <a:r>
              <a:rPr lang="ru-RU" sz="2000" dirty="0"/>
              <a:t>(проявляется в стремлении копировать уже известные способы решения, избегают интеллектуального напряжения, уклоняются от выполнения задания);</a:t>
            </a:r>
          </a:p>
          <a:p>
            <a:r>
              <a:rPr lang="ru-RU" sz="2000" dirty="0"/>
              <a:t>- </a:t>
            </a:r>
            <a:r>
              <a:rPr lang="ru-RU" sz="2000" b="1" dirty="0">
                <a:solidFill>
                  <a:srgbClr val="FF0000"/>
                </a:solidFill>
              </a:rPr>
              <a:t>при неосознанности </a:t>
            </a:r>
            <a:r>
              <a:rPr lang="ru-RU" sz="2000" dirty="0"/>
              <a:t>мыслительной деятельности ребенок не может рассказать, как он решал задачу (недоразвитие словесно-логического мышления).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1600" b="1" dirty="0"/>
              <a:t>Родители неуспевающих учащихся часто высказывают жалобы, </a:t>
            </a: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>а </a:t>
            </a:r>
            <a:r>
              <a:rPr lang="ru-RU" sz="1600" b="1" dirty="0"/>
              <a:t>за ними стоят разные причины:</a:t>
            </a:r>
            <a:r>
              <a:rPr lang="ru-RU" sz="1600" dirty="0"/>
              <a:t/>
            </a:r>
            <a:br>
              <a:rPr lang="ru-RU" sz="1600" dirty="0"/>
            </a:b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 smtClean="0"/>
              <a:t>                                                                    </a:t>
            </a:r>
            <a:r>
              <a:rPr lang="ru-RU" b="1" dirty="0">
                <a:solidFill>
                  <a:srgbClr val="FF0000"/>
                </a:solidFill>
              </a:rPr>
              <a:t>Неуправляем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dirty="0"/>
              <a:t>                                                         -Ошибка взрослых</a:t>
            </a:r>
          </a:p>
          <a:p>
            <a:r>
              <a:rPr lang="ru-RU" dirty="0" smtClean="0"/>
              <a:t>                                                         - </a:t>
            </a:r>
            <a:r>
              <a:rPr lang="ru-RU" dirty="0"/>
              <a:t>Повышенная энергетика</a:t>
            </a:r>
          </a:p>
          <a:p>
            <a:r>
              <a:rPr lang="ru-RU" dirty="0"/>
              <a:t>                                                        - </a:t>
            </a:r>
            <a:r>
              <a:rPr lang="ru-RU" dirty="0" err="1"/>
              <a:t>Гиперактивность</a:t>
            </a:r>
            <a:endParaRPr lang="ru-RU" dirty="0"/>
          </a:p>
          <a:p>
            <a:r>
              <a:rPr lang="ru-RU" dirty="0"/>
              <a:t>                                                        - Негативное </a:t>
            </a:r>
            <a:r>
              <a:rPr lang="ru-RU" dirty="0" err="1"/>
              <a:t>самопредставление</a:t>
            </a:r>
            <a:endParaRPr lang="ru-RU" dirty="0"/>
          </a:p>
          <a:p>
            <a:r>
              <a:rPr lang="ru-RU" b="1" dirty="0">
                <a:solidFill>
                  <a:srgbClr val="FF0000"/>
                </a:solidFill>
              </a:rPr>
              <a:t>  Рассеянный </a:t>
            </a:r>
            <a:r>
              <a:rPr lang="ru-RU" dirty="0">
                <a:solidFill>
                  <a:srgbClr val="FF0000"/>
                </a:solidFill>
              </a:rPr>
              <a:t>                          </a:t>
            </a:r>
            <a:r>
              <a:rPr lang="ru-RU" dirty="0" smtClean="0">
                <a:solidFill>
                  <a:srgbClr val="FF0000"/>
                </a:solidFill>
              </a:rPr>
              <a:t>    </a:t>
            </a:r>
            <a:r>
              <a:rPr lang="ru-RU" dirty="0"/>
              <a:t>- Избалованность</a:t>
            </a:r>
          </a:p>
          <a:p>
            <a:r>
              <a:rPr lang="ru-RU" dirty="0"/>
              <a:t>- несформированные </a:t>
            </a:r>
            <a:r>
              <a:rPr lang="ru-RU" dirty="0" err="1"/>
              <a:t>ф-и</a:t>
            </a:r>
            <a:r>
              <a:rPr lang="ru-RU" dirty="0"/>
              <a:t>                                                    </a:t>
            </a:r>
            <a:r>
              <a:rPr lang="ru-RU" dirty="0" smtClean="0"/>
              <a:t>            </a:t>
            </a:r>
            <a:r>
              <a:rPr lang="ru-RU" b="1" dirty="0" smtClean="0">
                <a:solidFill>
                  <a:srgbClr val="FF0000"/>
                </a:solidFill>
              </a:rPr>
              <a:t>Имеет </a:t>
            </a:r>
            <a:r>
              <a:rPr lang="ru-RU" b="1" dirty="0">
                <a:solidFill>
                  <a:srgbClr val="FF0000"/>
                </a:solidFill>
              </a:rPr>
              <a:t>трудности в общении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dirty="0"/>
              <a:t>   внимания                                                                                              </a:t>
            </a:r>
            <a:r>
              <a:rPr lang="ru-RU" dirty="0" smtClean="0"/>
              <a:t>  </a:t>
            </a:r>
            <a:r>
              <a:rPr lang="ru-RU" dirty="0"/>
              <a:t>- интеллектуализм</a:t>
            </a:r>
          </a:p>
          <a:p>
            <a:r>
              <a:rPr lang="ru-RU" b="1" dirty="0"/>
              <a:t> - </a:t>
            </a:r>
            <a:r>
              <a:rPr lang="ru-RU" dirty="0"/>
              <a:t>уход</a:t>
            </a:r>
            <a:r>
              <a:rPr lang="ru-RU" b="1" dirty="0"/>
              <a:t> </a:t>
            </a:r>
            <a:r>
              <a:rPr lang="ru-RU" dirty="0"/>
              <a:t>от </a:t>
            </a:r>
            <a:r>
              <a:rPr lang="ru-RU" dirty="0" err="1"/>
              <a:t>деят-ти</a:t>
            </a:r>
            <a:r>
              <a:rPr lang="ru-RU" b="1" dirty="0"/>
              <a:t>                    </a:t>
            </a:r>
            <a:r>
              <a:rPr lang="ru-RU" b="1" dirty="0" smtClean="0"/>
              <a:t>           </a:t>
            </a:r>
            <a:r>
              <a:rPr lang="ru-RU" b="1" u="sng" dirty="0">
                <a:solidFill>
                  <a:srgbClr val="FF0000"/>
                </a:solidFill>
              </a:rPr>
              <a:t>РЕБЁНОК  </a:t>
            </a:r>
            <a:r>
              <a:rPr lang="ru-RU" dirty="0"/>
              <a:t>                                 </a:t>
            </a:r>
            <a:r>
              <a:rPr lang="ru-RU" dirty="0" smtClean="0"/>
              <a:t>  </a:t>
            </a:r>
            <a:r>
              <a:rPr lang="ru-RU" dirty="0"/>
              <a:t>-  </a:t>
            </a:r>
            <a:r>
              <a:rPr lang="ru-RU" dirty="0" err="1"/>
              <a:t>вербализм</a:t>
            </a:r>
            <a:endParaRPr lang="ru-RU" dirty="0"/>
          </a:p>
          <a:p>
            <a:r>
              <a:rPr lang="ru-RU" dirty="0"/>
              <a:t>- снижение учебных                 </a:t>
            </a:r>
            <a:r>
              <a:rPr lang="ru-RU" dirty="0" smtClean="0"/>
              <a:t>         </a:t>
            </a:r>
            <a:r>
              <a:rPr lang="ru-RU" b="1" dirty="0">
                <a:solidFill>
                  <a:srgbClr val="FF0000"/>
                </a:solidFill>
              </a:rPr>
              <a:t>ленится</a:t>
            </a:r>
            <a:r>
              <a:rPr lang="ru-RU" b="1" dirty="0"/>
              <a:t>   </a:t>
            </a:r>
            <a:r>
              <a:rPr lang="ru-RU" dirty="0"/>
              <a:t>                                     - уход от деятельности</a:t>
            </a:r>
          </a:p>
          <a:p>
            <a:r>
              <a:rPr lang="ru-RU" dirty="0"/>
              <a:t>  мотивов                                        -снижение мотивации                    -претензия на лидерство                                                  - тревога                                         -замедленный темп                       - высокая конфликтность</a:t>
            </a:r>
          </a:p>
          <a:p>
            <a:r>
              <a:rPr lang="ru-RU" dirty="0"/>
              <a:t>- интеллектуализм                          деятельности</a:t>
            </a:r>
          </a:p>
          <a:p>
            <a:r>
              <a:rPr lang="ru-RU" dirty="0"/>
              <a:t>                                                        - </a:t>
            </a:r>
            <a:r>
              <a:rPr lang="ru-RU" dirty="0" err="1"/>
              <a:t>астеничность</a:t>
            </a:r>
            <a:endParaRPr lang="ru-RU" dirty="0"/>
          </a:p>
          <a:p>
            <a:r>
              <a:rPr lang="ru-RU" dirty="0"/>
              <a:t>                                                        -неуверенность в себе, тревожность</a:t>
            </a:r>
          </a:p>
          <a:p>
            <a:r>
              <a:rPr lang="ru-RU" dirty="0"/>
              <a:t>                                                        -нарушение отношения с учителем</a:t>
            </a:r>
          </a:p>
        </p:txBody>
      </p:sp>
      <p:pic>
        <p:nvPicPr>
          <p:cNvPr id="14338" name="Picture 2" descr="C:\Documents and Settings\Admin\Мои документы\Downloads\i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357166"/>
            <a:ext cx="1905000" cy="1428750"/>
          </a:xfrm>
          <a:prstGeom prst="rect">
            <a:avLst/>
          </a:prstGeom>
          <a:noFill/>
        </p:spPr>
      </p:pic>
      <p:pic>
        <p:nvPicPr>
          <p:cNvPr id="14339" name="Picture 3" descr="C:\Documents and Settings\Admin\Мои документы\Downloads\i (3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64" y="5072074"/>
            <a:ext cx="2143125" cy="1428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25000" lnSpcReduction="20000"/>
          </a:bodyPr>
          <a:lstStyle/>
          <a:p>
            <a:r>
              <a:rPr lang="ru-RU" sz="5600" b="1" dirty="0">
                <a:solidFill>
                  <a:srgbClr val="00B050"/>
                </a:solidFill>
              </a:rPr>
              <a:t>Анализ особенностей развития младших школьников с признаками школьной дезадаптации позволил выделить некоторые общие закономерности.</a:t>
            </a:r>
          </a:p>
          <a:p>
            <a:r>
              <a:rPr lang="ru-RU" sz="5600" b="1" dirty="0">
                <a:solidFill>
                  <a:srgbClr val="00B050"/>
                </a:solidFill>
              </a:rPr>
              <a:t> </a:t>
            </a:r>
          </a:p>
          <a:p>
            <a:r>
              <a:rPr lang="ru-RU" sz="5600" dirty="0"/>
              <a:t>                               </a:t>
            </a:r>
            <a:r>
              <a:rPr lang="ru-RU" sz="5600" b="1" u="sng" dirty="0">
                <a:solidFill>
                  <a:srgbClr val="FF0000"/>
                </a:solidFill>
              </a:rPr>
              <a:t>Проблемы эмоциональной сферы</a:t>
            </a:r>
            <a:endParaRPr lang="ru-RU" sz="5600" dirty="0">
              <a:solidFill>
                <a:srgbClr val="FF0000"/>
              </a:solidFill>
            </a:endParaRPr>
          </a:p>
          <a:p>
            <a:r>
              <a:rPr lang="ru-RU" sz="5600" b="1" dirty="0"/>
              <a:t> </a:t>
            </a:r>
            <a:endParaRPr lang="ru-RU" sz="5600" dirty="0"/>
          </a:p>
          <a:p>
            <a:r>
              <a:rPr lang="ru-RU" sz="5600" dirty="0"/>
              <a:t>1.Школьная тревожность.</a:t>
            </a:r>
          </a:p>
          <a:p>
            <a:r>
              <a:rPr lang="ru-RU" sz="5600" dirty="0"/>
              <a:t>2.Опасение не соответствовать ожиданиям взрослых.</a:t>
            </a:r>
          </a:p>
          <a:p>
            <a:r>
              <a:rPr lang="ru-RU" sz="5600" dirty="0"/>
              <a:t>3.Недостаточность развития произвольности.</a:t>
            </a:r>
          </a:p>
          <a:p>
            <a:r>
              <a:rPr lang="ru-RU" sz="5600" dirty="0"/>
              <a:t>4.Страх самовыражения в ситуации проверки знаний.</a:t>
            </a:r>
          </a:p>
          <a:p>
            <a:r>
              <a:rPr lang="ru-RU" sz="5600" dirty="0"/>
              <a:t>5.Синдром </a:t>
            </a:r>
            <a:r>
              <a:rPr lang="ru-RU" sz="5600" dirty="0" err="1"/>
              <a:t>гиперактивности</a:t>
            </a:r>
            <a:r>
              <a:rPr lang="ru-RU" sz="5600" dirty="0"/>
              <a:t>.</a:t>
            </a:r>
          </a:p>
          <a:p>
            <a:r>
              <a:rPr lang="ru-RU" sz="5600" dirty="0"/>
              <a:t>6.Заниженная самооценка приводит к неврозу.</a:t>
            </a:r>
          </a:p>
          <a:p>
            <a:r>
              <a:rPr lang="ru-RU" sz="5600" dirty="0"/>
              <a:t>7.Коммуникативная неадекватность.</a:t>
            </a:r>
          </a:p>
          <a:p>
            <a:r>
              <a:rPr lang="ru-RU" sz="5600" dirty="0"/>
              <a:t> </a:t>
            </a:r>
          </a:p>
          <a:p>
            <a:r>
              <a:rPr lang="ru-RU" sz="5600" dirty="0"/>
              <a:t>                               </a:t>
            </a:r>
            <a:r>
              <a:rPr lang="ru-RU" sz="5600" b="1" u="sng" dirty="0">
                <a:solidFill>
                  <a:srgbClr val="FF0000"/>
                </a:solidFill>
              </a:rPr>
              <a:t>Проблемы познавательной сферы</a:t>
            </a:r>
            <a:endParaRPr lang="ru-RU" sz="5600" dirty="0">
              <a:solidFill>
                <a:srgbClr val="FF0000"/>
              </a:solidFill>
            </a:endParaRPr>
          </a:p>
          <a:p>
            <a:r>
              <a:rPr lang="ru-RU" sz="5600" dirty="0"/>
              <a:t> </a:t>
            </a:r>
          </a:p>
          <a:p>
            <a:r>
              <a:rPr lang="ru-RU" sz="5600" dirty="0"/>
              <a:t>1.Нарушение устной и письменной речи.</a:t>
            </a:r>
          </a:p>
          <a:p>
            <a:r>
              <a:rPr lang="ru-RU" sz="5600" dirty="0"/>
              <a:t>2.Нарушение пространственного восприятия.</a:t>
            </a:r>
          </a:p>
          <a:p>
            <a:r>
              <a:rPr lang="ru-RU" sz="5600" dirty="0"/>
              <a:t>3.Общее недоразвитие речи.</a:t>
            </a:r>
          </a:p>
          <a:p>
            <a:r>
              <a:rPr lang="ru-RU" sz="5600" dirty="0"/>
              <a:t>4.Несформированность психических функций (ЗПР).</a:t>
            </a:r>
          </a:p>
          <a:p>
            <a:r>
              <a:rPr lang="ru-RU" sz="5600" dirty="0"/>
              <a:t>5.Несформированность функции программирования и контроля.</a:t>
            </a:r>
          </a:p>
          <a:p>
            <a:r>
              <a:rPr lang="ru-RU" sz="5600" dirty="0"/>
              <a:t> </a:t>
            </a:r>
          </a:p>
          <a:p>
            <a:r>
              <a:rPr lang="ru-RU" sz="5600" dirty="0">
                <a:solidFill>
                  <a:srgbClr val="FF0000"/>
                </a:solidFill>
              </a:rPr>
              <a:t>                                </a:t>
            </a:r>
            <a:r>
              <a:rPr lang="ru-RU" sz="5600" b="1" u="sng" dirty="0">
                <a:solidFill>
                  <a:srgbClr val="FF0000"/>
                </a:solidFill>
              </a:rPr>
              <a:t>Проблемы обучения</a:t>
            </a:r>
            <a:endParaRPr lang="ru-RU" sz="5600" dirty="0">
              <a:solidFill>
                <a:srgbClr val="FF0000"/>
              </a:solidFill>
            </a:endParaRPr>
          </a:p>
          <a:p>
            <a:r>
              <a:rPr lang="ru-RU" sz="5600" b="1" dirty="0"/>
              <a:t> </a:t>
            </a:r>
            <a:endParaRPr lang="ru-RU" sz="5600" dirty="0"/>
          </a:p>
          <a:p>
            <a:r>
              <a:rPr lang="ru-RU" sz="5600" dirty="0"/>
              <a:t>1.Сужение объёма </a:t>
            </a:r>
            <a:r>
              <a:rPr lang="ru-RU" sz="5600" dirty="0" err="1"/>
              <a:t>слухо-речевой</a:t>
            </a:r>
            <a:r>
              <a:rPr lang="ru-RU" sz="5600" dirty="0"/>
              <a:t> памяти.</a:t>
            </a:r>
          </a:p>
          <a:p>
            <a:r>
              <a:rPr lang="ru-RU" sz="5600" dirty="0"/>
              <a:t>2.Бедность активного словаря.</a:t>
            </a:r>
          </a:p>
          <a:p>
            <a:r>
              <a:rPr lang="ru-RU" sz="5600" dirty="0"/>
              <a:t>3.Несформированные навыки чтения.</a:t>
            </a:r>
          </a:p>
          <a:p>
            <a:r>
              <a:rPr lang="ru-RU" sz="5600" dirty="0"/>
              <a:t>4.Низкая работоспособность и повышение утомляемости.</a:t>
            </a:r>
          </a:p>
          <a:p>
            <a:r>
              <a:rPr lang="ru-RU" sz="5600" dirty="0"/>
              <a:t>5.Проблемы включения в деятельность.</a:t>
            </a:r>
          </a:p>
          <a:p>
            <a:r>
              <a:rPr lang="ru-RU" sz="5600" dirty="0"/>
              <a:t>6.Проблемы концентрации и распределения внимания.</a:t>
            </a:r>
          </a:p>
          <a:p>
            <a:r>
              <a:rPr lang="ru-RU" sz="5600" dirty="0"/>
              <a:t> </a:t>
            </a:r>
          </a:p>
          <a:p>
            <a:r>
              <a:rPr lang="ru-RU" sz="5600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492</Words>
  <Application>Microsoft Office PowerPoint</Application>
  <PresentationFormat>Экран (4:3)</PresentationFormat>
  <Paragraphs>61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Оказание помощи младшим школьникам с интеллектуальной пассивностью</vt:lpstr>
      <vt:lpstr>Слайд 2</vt:lpstr>
      <vt:lpstr>Родители неуспевающих учащихся часто высказывают жалобы,  а за ними стоят разные причины: </vt:lpstr>
      <vt:lpstr>Слайд 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Оказание помощи младшим школьникам с интеллектуальной пассивностью</dc:title>
  <dc:creator>Admin</dc:creator>
  <cp:lastModifiedBy>Admin</cp:lastModifiedBy>
  <cp:revision>7</cp:revision>
  <dcterms:created xsi:type="dcterms:W3CDTF">2002-01-02T09:04:55Z</dcterms:created>
  <dcterms:modified xsi:type="dcterms:W3CDTF">2002-01-02T10:15:03Z</dcterms:modified>
</cp:coreProperties>
</file>