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9" r:id="rId24"/>
    <p:sldId id="277" r:id="rId25"/>
    <p:sldId id="280" r:id="rId26"/>
    <p:sldId id="281" r:id="rId27"/>
    <p:sldId id="282" r:id="rId28"/>
    <p:sldId id="283" r:id="rId29"/>
    <p:sldId id="284"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4A8213-BEA9-4233-B7A5-710919060C62}" type="doc">
      <dgm:prSet loTypeId="urn:microsoft.com/office/officeart/2005/8/layout/radial4" loCatId="relationship" qsTypeId="urn:microsoft.com/office/officeart/2005/8/quickstyle/simple3" qsCatId="simple" csTypeId="urn:microsoft.com/office/officeart/2005/8/colors/colorful1" csCatId="colorful" phldr="1"/>
      <dgm:spPr/>
      <dgm:t>
        <a:bodyPr/>
        <a:lstStyle/>
        <a:p>
          <a:endParaRPr lang="ru-RU"/>
        </a:p>
      </dgm:t>
    </dgm:pt>
    <dgm:pt modelId="{2AAFC1C5-5B2C-44D9-AD4A-2D67108870BA}">
      <dgm:prSet phldrT="[Текст]" custT="1"/>
      <dgm:spPr>
        <a:xfrm>
          <a:off x="2802399" y="2422257"/>
          <a:ext cx="1958791" cy="1958791"/>
        </a:xfrm>
        <a:prstGeom prst="ellipse">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r>
            <a:rPr lang="ru-RU" sz="1400" b="1">
              <a:solidFill>
                <a:sysClr val="windowText" lastClr="000000"/>
              </a:solidFill>
              <a:latin typeface="Calibri"/>
              <a:ea typeface="+mn-ea"/>
              <a:cs typeface="+mn-cs"/>
            </a:rPr>
            <a:t>Рефлексия</a:t>
          </a:r>
        </a:p>
      </dgm:t>
    </dgm:pt>
    <dgm:pt modelId="{36E94358-8FF9-4AEE-96EE-8E57FC6BC5EF}" type="parTrans" cxnId="{3FC5291C-0D84-4F4F-8CBA-4A55E3CCA5C6}">
      <dgm:prSet/>
      <dgm:spPr/>
      <dgm:t>
        <a:bodyPr/>
        <a:lstStyle/>
        <a:p>
          <a:endParaRPr lang="ru-RU"/>
        </a:p>
      </dgm:t>
    </dgm:pt>
    <dgm:pt modelId="{A54E0000-7DE2-45F8-92C5-AB77DDE54B79}" type="sibTrans" cxnId="{3FC5291C-0D84-4F4F-8CBA-4A55E3CCA5C6}">
      <dgm:prSet/>
      <dgm:spPr/>
      <dgm:t>
        <a:bodyPr/>
        <a:lstStyle/>
        <a:p>
          <a:endParaRPr lang="ru-RU"/>
        </a:p>
      </dgm:t>
    </dgm:pt>
    <dgm:pt modelId="{A99A4657-C27E-4F33-8059-63A7870341D4}">
      <dgm:prSet phldrT="[Текст]" custT="1"/>
      <dgm:spPr>
        <a:xfrm>
          <a:off x="403045" y="2619766"/>
          <a:ext cx="1597421" cy="1689513"/>
        </a:xfrm>
        <a:prstGeom prst="roundRect">
          <a:avLst>
            <a:gd name="adj" fmla="val 10000"/>
          </a:avLst>
        </a:prstGeom>
        <a:gradFill rotWithShape="0">
          <a:gsLst>
            <a:gs pos="0">
              <a:srgbClr val="C0504D">
                <a:hueOff val="0"/>
                <a:satOff val="0"/>
                <a:lumOff val="0"/>
                <a:alphaOff val="0"/>
                <a:tint val="50000"/>
                <a:satMod val="300000"/>
              </a:srgbClr>
            </a:gs>
            <a:gs pos="35000">
              <a:srgbClr val="C0504D">
                <a:hueOff val="0"/>
                <a:satOff val="0"/>
                <a:lumOff val="0"/>
                <a:alphaOff val="0"/>
                <a:tint val="37000"/>
                <a:satMod val="300000"/>
              </a:srgbClr>
            </a:gs>
            <a:gs pos="100000">
              <a:srgbClr val="C0504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r>
            <a:rPr lang="ru-RU" sz="1600" b="1">
              <a:solidFill>
                <a:sysClr val="windowText" lastClr="000000"/>
              </a:solidFill>
              <a:latin typeface="Calibri"/>
              <a:ea typeface="+mn-ea"/>
              <a:cs typeface="+mn-cs"/>
            </a:rPr>
            <a:t>По цели</a:t>
          </a:r>
          <a:r>
            <a:rPr lang="ru-RU" sz="1600">
              <a:solidFill>
                <a:sysClr val="windowText" lastClr="000000"/>
              </a:solidFill>
              <a:latin typeface="Calibri"/>
              <a:ea typeface="+mn-ea"/>
              <a:cs typeface="+mn-cs"/>
            </a:rPr>
            <a:t>: настроения и эмоционального состояния, деятельности, содержания учебного материала</a:t>
          </a:r>
          <a:endParaRPr lang="ru-RU" sz="1300">
            <a:solidFill>
              <a:sysClr val="windowText" lastClr="000000"/>
            </a:solidFill>
            <a:latin typeface="Calibri"/>
            <a:ea typeface="+mn-ea"/>
            <a:cs typeface="+mn-cs"/>
          </a:endParaRPr>
        </a:p>
      </dgm:t>
    </dgm:pt>
    <dgm:pt modelId="{1413FE7F-B8FC-4B17-B389-1A3932F8AD8B}" type="parTrans" cxnId="{1C2ED654-AEC1-4DA8-AA98-0AA4BFBE49C3}">
      <dgm:prSet/>
      <dgm:spPr>
        <a:xfrm rot="10716246">
          <a:off x="1201531" y="3166962"/>
          <a:ext cx="1513331" cy="558255"/>
        </a:xfrm>
        <a:prstGeom prst="leftArrow">
          <a:avLst>
            <a:gd name="adj1" fmla="val 60000"/>
            <a:gd name="adj2" fmla="val 50000"/>
          </a:avLst>
        </a:prstGeom>
        <a:gradFill rotWithShape="0">
          <a:gsLst>
            <a:gs pos="0">
              <a:srgbClr val="C0504D">
                <a:hueOff val="0"/>
                <a:satOff val="0"/>
                <a:lumOff val="0"/>
                <a:alphaOff val="0"/>
                <a:tint val="50000"/>
                <a:satMod val="300000"/>
              </a:srgbClr>
            </a:gs>
            <a:gs pos="35000">
              <a:srgbClr val="C0504D">
                <a:hueOff val="0"/>
                <a:satOff val="0"/>
                <a:lumOff val="0"/>
                <a:alphaOff val="0"/>
                <a:tint val="37000"/>
                <a:satMod val="300000"/>
              </a:srgbClr>
            </a:gs>
            <a:gs pos="100000">
              <a:srgbClr val="C0504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dgm:spPr>
      <dgm:t>
        <a:bodyPr/>
        <a:lstStyle/>
        <a:p>
          <a:endParaRPr lang="ru-RU"/>
        </a:p>
      </dgm:t>
    </dgm:pt>
    <dgm:pt modelId="{A4599A79-15F6-4AAC-904F-BC3BE7FCEC7D}" type="sibTrans" cxnId="{1C2ED654-AEC1-4DA8-AA98-0AA4BFBE49C3}">
      <dgm:prSet/>
      <dgm:spPr/>
      <dgm:t>
        <a:bodyPr/>
        <a:lstStyle/>
        <a:p>
          <a:endParaRPr lang="ru-RU"/>
        </a:p>
      </dgm:t>
    </dgm:pt>
    <dgm:pt modelId="{6F7B20C6-EE04-4104-9ABD-123145240A72}">
      <dgm:prSet phldrT="[Текст]" custT="1"/>
      <dgm:spPr>
        <a:xfrm>
          <a:off x="2038586" y="576242"/>
          <a:ext cx="1353123" cy="1212176"/>
        </a:xfrm>
        <a:prstGeom prst="roundRect">
          <a:avLst>
            <a:gd name="adj" fmla="val 10000"/>
          </a:avLst>
        </a:prstGeom>
        <a:gradFill rotWithShape="0">
          <a:gsLst>
            <a:gs pos="0">
              <a:srgbClr val="8064A2">
                <a:hueOff val="0"/>
                <a:satOff val="0"/>
                <a:lumOff val="0"/>
                <a:alphaOff val="0"/>
                <a:tint val="50000"/>
                <a:satMod val="300000"/>
              </a:srgbClr>
            </a:gs>
            <a:gs pos="35000">
              <a:srgbClr val="8064A2">
                <a:hueOff val="0"/>
                <a:satOff val="0"/>
                <a:lumOff val="0"/>
                <a:alphaOff val="0"/>
                <a:tint val="37000"/>
                <a:satMod val="300000"/>
              </a:srgbClr>
            </a:gs>
            <a:gs pos="100000">
              <a:srgbClr val="8064A2">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r>
            <a:rPr lang="ru-RU" sz="1400" b="1">
              <a:solidFill>
                <a:sysClr val="windowText" lastClr="000000"/>
              </a:solidFill>
              <a:latin typeface="Calibri"/>
              <a:ea typeface="+mn-ea"/>
              <a:cs typeface="+mn-cs"/>
            </a:rPr>
            <a:t>По типу урока</a:t>
          </a:r>
          <a:r>
            <a:rPr lang="ru-RU" sz="1400">
              <a:solidFill>
                <a:sysClr val="windowText" lastClr="000000"/>
              </a:solidFill>
              <a:latin typeface="Calibri"/>
              <a:ea typeface="+mn-ea"/>
              <a:cs typeface="+mn-cs"/>
            </a:rPr>
            <a:t>:  после усвоения ЗУН, промежуточная, контрольная, итоговая</a:t>
          </a:r>
        </a:p>
      </dgm:t>
    </dgm:pt>
    <dgm:pt modelId="{B61D94CC-FB28-4E0C-9778-88DC355CFEFD}" type="parTrans" cxnId="{4953F44C-2F0A-437C-8167-75190268D850}">
      <dgm:prSet/>
      <dgm:spPr>
        <a:xfrm rot="13200922">
          <a:off x="2402599" y="1692604"/>
          <a:ext cx="1401384" cy="558255"/>
        </a:xfrm>
        <a:prstGeom prst="leftArrow">
          <a:avLst>
            <a:gd name="adj1" fmla="val 60000"/>
            <a:gd name="adj2" fmla="val 50000"/>
          </a:avLst>
        </a:prstGeom>
        <a:gradFill rotWithShape="0">
          <a:gsLst>
            <a:gs pos="0">
              <a:srgbClr val="8064A2">
                <a:hueOff val="0"/>
                <a:satOff val="0"/>
                <a:lumOff val="0"/>
                <a:alphaOff val="0"/>
                <a:tint val="50000"/>
                <a:satMod val="300000"/>
              </a:srgbClr>
            </a:gs>
            <a:gs pos="35000">
              <a:srgbClr val="8064A2">
                <a:hueOff val="0"/>
                <a:satOff val="0"/>
                <a:lumOff val="0"/>
                <a:alphaOff val="0"/>
                <a:tint val="37000"/>
                <a:satMod val="300000"/>
              </a:srgbClr>
            </a:gs>
            <a:gs pos="100000">
              <a:srgbClr val="8064A2">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dgm:spPr>
      <dgm:t>
        <a:bodyPr/>
        <a:lstStyle/>
        <a:p>
          <a:endParaRPr lang="ru-RU"/>
        </a:p>
      </dgm:t>
    </dgm:pt>
    <dgm:pt modelId="{C8E180E4-83B6-465F-A3B1-BECD125377AA}" type="sibTrans" cxnId="{4953F44C-2F0A-437C-8167-75190268D850}">
      <dgm:prSet/>
      <dgm:spPr/>
      <dgm:t>
        <a:bodyPr/>
        <a:lstStyle/>
        <a:p>
          <a:endParaRPr lang="ru-RU"/>
        </a:p>
      </dgm:t>
    </dgm:pt>
    <dgm:pt modelId="{A2165797-8B42-4E5F-B796-A35B408CCAAB}">
      <dgm:prSet custT="1"/>
      <dgm:spPr>
        <a:xfrm>
          <a:off x="5677892" y="814755"/>
          <a:ext cx="1697406" cy="1876418"/>
        </a:xfrm>
        <a:prstGeom prst="roundRect">
          <a:avLst>
            <a:gd name="adj" fmla="val 10000"/>
          </a:avLst>
        </a:prstGeom>
        <a:gradFill rotWithShape="0">
          <a:gsLst>
            <a:gs pos="0">
              <a:srgbClr val="F79646">
                <a:hueOff val="0"/>
                <a:satOff val="0"/>
                <a:lumOff val="0"/>
                <a:alphaOff val="0"/>
                <a:tint val="50000"/>
                <a:satMod val="300000"/>
              </a:srgbClr>
            </a:gs>
            <a:gs pos="35000">
              <a:srgbClr val="F79646">
                <a:hueOff val="0"/>
                <a:satOff val="0"/>
                <a:lumOff val="0"/>
                <a:alphaOff val="0"/>
                <a:tint val="37000"/>
                <a:satMod val="300000"/>
              </a:srgbClr>
            </a:gs>
            <a:gs pos="100000">
              <a:srgbClr val="F79646">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r>
            <a:rPr lang="ru-RU" sz="1600" b="1">
              <a:solidFill>
                <a:sysClr val="windowText" lastClr="000000"/>
              </a:solidFill>
              <a:latin typeface="Calibri"/>
              <a:ea typeface="+mn-ea"/>
              <a:cs typeface="+mn-cs"/>
            </a:rPr>
            <a:t>По функции</a:t>
          </a:r>
          <a:r>
            <a:rPr lang="ru-RU" sz="1600">
              <a:solidFill>
                <a:sysClr val="windowText" lastClr="000000"/>
              </a:solidFill>
              <a:latin typeface="Calibri"/>
              <a:ea typeface="+mn-ea"/>
              <a:cs typeface="+mn-cs"/>
            </a:rPr>
            <a:t>:  личностная,  интеллектуальная,  коммуникативная</a:t>
          </a:r>
        </a:p>
      </dgm:t>
    </dgm:pt>
    <dgm:pt modelId="{BBE034CE-7DEF-4CB6-9648-8EFEF2FBFB56}" type="parTrans" cxnId="{32D0B638-B879-4866-8ECF-DBCB96D8B087}">
      <dgm:prSet/>
      <dgm:spPr>
        <a:xfrm rot="19236591">
          <a:off x="4355177" y="1864997"/>
          <a:ext cx="2100257" cy="558255"/>
        </a:xfrm>
        <a:prstGeom prst="leftArrow">
          <a:avLst>
            <a:gd name="adj1" fmla="val 60000"/>
            <a:gd name="adj2" fmla="val 50000"/>
          </a:avLst>
        </a:prstGeom>
        <a:gradFill rotWithShape="0">
          <a:gsLst>
            <a:gs pos="0">
              <a:srgbClr val="F79646">
                <a:hueOff val="0"/>
                <a:satOff val="0"/>
                <a:lumOff val="0"/>
                <a:alphaOff val="0"/>
                <a:tint val="50000"/>
                <a:satMod val="300000"/>
              </a:srgbClr>
            </a:gs>
            <a:gs pos="35000">
              <a:srgbClr val="F79646">
                <a:hueOff val="0"/>
                <a:satOff val="0"/>
                <a:lumOff val="0"/>
                <a:alphaOff val="0"/>
                <a:tint val="37000"/>
                <a:satMod val="300000"/>
              </a:srgbClr>
            </a:gs>
            <a:gs pos="100000">
              <a:srgbClr val="F79646">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dgm:spPr>
      <dgm:t>
        <a:bodyPr/>
        <a:lstStyle/>
        <a:p>
          <a:endParaRPr lang="ru-RU"/>
        </a:p>
      </dgm:t>
    </dgm:pt>
    <dgm:pt modelId="{719E9673-B63F-453D-ACC4-3885E8826760}" type="sibTrans" cxnId="{32D0B638-B879-4866-8ECF-DBCB96D8B087}">
      <dgm:prSet/>
      <dgm:spPr/>
      <dgm:t>
        <a:bodyPr/>
        <a:lstStyle/>
        <a:p>
          <a:endParaRPr lang="ru-RU"/>
        </a:p>
      </dgm:t>
    </dgm:pt>
    <dgm:pt modelId="{DCE88A4B-63C9-406F-892F-F1A06A68B288}">
      <dgm:prSet custT="1"/>
      <dgm:spPr>
        <a:xfrm>
          <a:off x="5678215" y="2757417"/>
          <a:ext cx="1646741" cy="1595507"/>
        </a:xfrm>
        <a:prstGeom prst="roundRect">
          <a:avLst>
            <a:gd name="adj" fmla="val 10000"/>
          </a:avLst>
        </a:prstGeom>
        <a:gradFill rotWithShape="0">
          <a:gsLst>
            <a:gs pos="0">
              <a:srgbClr val="C0504D">
                <a:hueOff val="0"/>
                <a:satOff val="0"/>
                <a:lumOff val="0"/>
                <a:alphaOff val="0"/>
                <a:tint val="50000"/>
                <a:satMod val="300000"/>
              </a:srgbClr>
            </a:gs>
            <a:gs pos="35000">
              <a:srgbClr val="C0504D">
                <a:hueOff val="0"/>
                <a:satOff val="0"/>
                <a:lumOff val="0"/>
                <a:alphaOff val="0"/>
                <a:tint val="37000"/>
                <a:satMod val="300000"/>
              </a:srgbClr>
            </a:gs>
            <a:gs pos="100000">
              <a:srgbClr val="C0504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r>
            <a:rPr lang="ru-RU" sz="1600" b="1">
              <a:solidFill>
                <a:sysClr val="windowText" lastClr="000000"/>
              </a:solidFill>
              <a:latin typeface="Calibri"/>
              <a:ea typeface="+mn-ea"/>
              <a:cs typeface="+mn-cs"/>
            </a:rPr>
            <a:t>По способам проведения</a:t>
          </a:r>
          <a:r>
            <a:rPr lang="ru-RU" sz="1600">
              <a:solidFill>
                <a:sysClr val="windowText" lastClr="000000"/>
              </a:solidFill>
              <a:latin typeface="Calibri"/>
              <a:ea typeface="+mn-ea"/>
              <a:cs typeface="+mn-cs"/>
            </a:rPr>
            <a:t>:  анкета, вопрос,символ, таблица,ситуация, рисунок</a:t>
          </a:r>
        </a:p>
      </dgm:t>
    </dgm:pt>
    <dgm:pt modelId="{4CF0851D-FD02-48EA-8AF8-2BBF9C62F592}" type="parTrans" cxnId="{6201F368-B376-4333-91DE-7235284FC800}">
      <dgm:prSet/>
      <dgm:spPr>
        <a:xfrm rot="193837">
          <a:off x="4854131" y="3229585"/>
          <a:ext cx="1648765" cy="558255"/>
        </a:xfrm>
        <a:prstGeom prst="leftArrow">
          <a:avLst>
            <a:gd name="adj1" fmla="val 60000"/>
            <a:gd name="adj2" fmla="val 50000"/>
          </a:avLst>
        </a:prstGeom>
        <a:gradFill rotWithShape="0">
          <a:gsLst>
            <a:gs pos="0">
              <a:srgbClr val="C0504D">
                <a:hueOff val="0"/>
                <a:satOff val="0"/>
                <a:lumOff val="0"/>
                <a:alphaOff val="0"/>
                <a:tint val="50000"/>
                <a:satMod val="300000"/>
              </a:srgbClr>
            </a:gs>
            <a:gs pos="35000">
              <a:srgbClr val="C0504D">
                <a:hueOff val="0"/>
                <a:satOff val="0"/>
                <a:lumOff val="0"/>
                <a:alphaOff val="0"/>
                <a:tint val="37000"/>
                <a:satMod val="300000"/>
              </a:srgbClr>
            </a:gs>
            <a:gs pos="100000">
              <a:srgbClr val="C0504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dgm:spPr>
      <dgm:t>
        <a:bodyPr/>
        <a:lstStyle/>
        <a:p>
          <a:endParaRPr lang="ru-RU"/>
        </a:p>
      </dgm:t>
    </dgm:pt>
    <dgm:pt modelId="{4E621217-ACFA-44D0-8867-368A1205A11E}" type="sibTrans" cxnId="{6201F368-B376-4333-91DE-7235284FC800}">
      <dgm:prSet/>
      <dgm:spPr/>
      <dgm:t>
        <a:bodyPr/>
        <a:lstStyle/>
        <a:p>
          <a:endParaRPr lang="ru-RU"/>
        </a:p>
      </dgm:t>
    </dgm:pt>
    <dgm:pt modelId="{AEC3F4AF-C799-4395-B250-45978CCE8E12}">
      <dgm:prSet custT="1"/>
      <dgm:spPr>
        <a:xfrm>
          <a:off x="88140" y="709111"/>
          <a:ext cx="1474415" cy="1809944"/>
        </a:xfrm>
        <a:prstGeom prst="roundRect">
          <a:avLst>
            <a:gd name="adj" fmla="val 10000"/>
          </a:avLst>
        </a:prstGeom>
        <a:gradFill rotWithShape="0">
          <a:gsLst>
            <a:gs pos="0">
              <a:srgbClr val="9BBB59">
                <a:hueOff val="0"/>
                <a:satOff val="0"/>
                <a:lumOff val="0"/>
                <a:alphaOff val="0"/>
                <a:tint val="50000"/>
                <a:satMod val="300000"/>
              </a:srgbClr>
            </a:gs>
            <a:gs pos="35000">
              <a:srgbClr val="9BBB59">
                <a:hueOff val="0"/>
                <a:satOff val="0"/>
                <a:lumOff val="0"/>
                <a:alphaOff val="0"/>
                <a:tint val="37000"/>
                <a:satMod val="300000"/>
              </a:srgbClr>
            </a:gs>
            <a:gs pos="100000">
              <a:srgbClr val="9BBB59">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r>
            <a:rPr lang="ru-RU" sz="1400" b="1">
              <a:solidFill>
                <a:sysClr val="windowText" lastClr="000000"/>
              </a:solidFill>
              <a:latin typeface="Calibri"/>
              <a:ea typeface="+mn-ea"/>
              <a:cs typeface="+mn-cs"/>
            </a:rPr>
            <a:t>По форме деятельности</a:t>
          </a:r>
          <a:r>
            <a:rPr lang="ru-RU" sz="1400">
              <a:solidFill>
                <a:sysClr val="windowText" lastClr="000000"/>
              </a:solidFill>
              <a:latin typeface="Calibri"/>
              <a:ea typeface="+mn-ea"/>
              <a:cs typeface="+mn-cs"/>
            </a:rPr>
            <a:t>:  фронтальная, индивидуальная,  групповая, коллективная</a:t>
          </a:r>
        </a:p>
      </dgm:t>
    </dgm:pt>
    <dgm:pt modelId="{1F4D2F50-A3D5-4C9B-9C7E-A1D8621B42A1}" type="parTrans" cxnId="{3667AB86-78A8-47F0-85E1-3E0B648E004C}">
      <dgm:prSet/>
      <dgm:spPr>
        <a:xfrm rot="12669516">
          <a:off x="838796" y="1906905"/>
          <a:ext cx="2339303" cy="558255"/>
        </a:xfrm>
        <a:prstGeom prst="leftArrow">
          <a:avLst>
            <a:gd name="adj1" fmla="val 60000"/>
            <a:gd name="adj2" fmla="val 50000"/>
          </a:avLst>
        </a:prstGeom>
        <a:gradFill rotWithShape="0">
          <a:gsLst>
            <a:gs pos="0">
              <a:srgbClr val="9BBB59">
                <a:hueOff val="0"/>
                <a:satOff val="0"/>
                <a:lumOff val="0"/>
                <a:alphaOff val="0"/>
                <a:tint val="50000"/>
                <a:satMod val="300000"/>
              </a:srgbClr>
            </a:gs>
            <a:gs pos="35000">
              <a:srgbClr val="9BBB59">
                <a:hueOff val="0"/>
                <a:satOff val="0"/>
                <a:lumOff val="0"/>
                <a:alphaOff val="0"/>
                <a:tint val="37000"/>
                <a:satMod val="300000"/>
              </a:srgbClr>
            </a:gs>
            <a:gs pos="100000">
              <a:srgbClr val="9BBB59">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dgm:spPr>
      <dgm:t>
        <a:bodyPr/>
        <a:lstStyle/>
        <a:p>
          <a:endParaRPr lang="ru-RU"/>
        </a:p>
      </dgm:t>
    </dgm:pt>
    <dgm:pt modelId="{FBE2C0FC-1D18-4F3D-BA5F-CDD5191F5607}" type="sibTrans" cxnId="{3667AB86-78A8-47F0-85E1-3E0B648E004C}">
      <dgm:prSet/>
      <dgm:spPr/>
      <dgm:t>
        <a:bodyPr/>
        <a:lstStyle/>
        <a:p>
          <a:endParaRPr lang="ru-RU"/>
        </a:p>
      </dgm:t>
    </dgm:pt>
    <dgm:pt modelId="{97FB921C-351C-44BA-9681-3F2BD291A74E}">
      <dgm:prSet custT="1"/>
      <dgm:spPr>
        <a:xfrm>
          <a:off x="3811397" y="587383"/>
          <a:ext cx="1484164" cy="1107596"/>
        </a:xfrm>
        <a:prstGeom prst="roundRect">
          <a:avLst>
            <a:gd name="adj" fmla="val 10000"/>
          </a:avLst>
        </a:prstGeom>
        <a:gradFill rotWithShape="0">
          <a:gsLst>
            <a:gs pos="0">
              <a:srgbClr val="4BACC6">
                <a:hueOff val="0"/>
                <a:satOff val="0"/>
                <a:lumOff val="0"/>
                <a:alphaOff val="0"/>
                <a:tint val="50000"/>
                <a:satMod val="300000"/>
              </a:srgbClr>
            </a:gs>
            <a:gs pos="35000">
              <a:srgbClr val="4BACC6">
                <a:hueOff val="0"/>
                <a:satOff val="0"/>
                <a:lumOff val="0"/>
                <a:alphaOff val="0"/>
                <a:tint val="37000"/>
                <a:satMod val="300000"/>
              </a:srgbClr>
            </a:gs>
            <a:gs pos="100000">
              <a:srgbClr val="4BACC6">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r>
            <a:rPr lang="ru-RU" sz="1400" b="1">
              <a:solidFill>
                <a:sysClr val="windowText" lastClr="000000"/>
              </a:solidFill>
              <a:latin typeface="Calibri"/>
              <a:ea typeface="+mn-ea"/>
              <a:cs typeface="+mn-cs"/>
            </a:rPr>
            <a:t>По содержанию</a:t>
          </a:r>
          <a:r>
            <a:rPr lang="ru-RU" sz="1400">
              <a:solidFill>
                <a:sysClr val="windowText" lastClr="000000"/>
              </a:solidFill>
              <a:latin typeface="Calibri"/>
              <a:ea typeface="+mn-ea"/>
              <a:cs typeface="+mn-cs"/>
            </a:rPr>
            <a:t>:  устная, письменная</a:t>
          </a:r>
        </a:p>
      </dgm:t>
    </dgm:pt>
    <dgm:pt modelId="{AA542499-BF35-451A-AD7A-7C4B4F67F130}" type="parTrans" cxnId="{8CAF9723-F23C-49F1-85DB-2F8A2B51459F}">
      <dgm:prSet/>
      <dgm:spPr>
        <a:xfrm rot="19154645">
          <a:off x="3733751" y="1717881"/>
          <a:ext cx="1331662" cy="558255"/>
        </a:xfrm>
        <a:prstGeom prst="leftArrow">
          <a:avLst>
            <a:gd name="adj1" fmla="val 60000"/>
            <a:gd name="adj2" fmla="val 50000"/>
          </a:avLst>
        </a:prstGeom>
        <a:gradFill rotWithShape="0">
          <a:gsLst>
            <a:gs pos="0">
              <a:srgbClr val="4BACC6">
                <a:hueOff val="0"/>
                <a:satOff val="0"/>
                <a:lumOff val="0"/>
                <a:alphaOff val="0"/>
                <a:tint val="50000"/>
                <a:satMod val="300000"/>
              </a:srgbClr>
            </a:gs>
            <a:gs pos="35000">
              <a:srgbClr val="4BACC6">
                <a:hueOff val="0"/>
                <a:satOff val="0"/>
                <a:lumOff val="0"/>
                <a:alphaOff val="0"/>
                <a:tint val="37000"/>
                <a:satMod val="300000"/>
              </a:srgbClr>
            </a:gs>
            <a:gs pos="100000">
              <a:srgbClr val="4BACC6">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dgm:spPr>
      <dgm:t>
        <a:bodyPr/>
        <a:lstStyle/>
        <a:p>
          <a:endParaRPr lang="ru-RU"/>
        </a:p>
      </dgm:t>
    </dgm:pt>
    <dgm:pt modelId="{BE7717DC-9033-4B8D-82CE-1C5E738FA84D}" type="sibTrans" cxnId="{8CAF9723-F23C-49F1-85DB-2F8A2B51459F}">
      <dgm:prSet/>
      <dgm:spPr/>
      <dgm:t>
        <a:bodyPr/>
        <a:lstStyle/>
        <a:p>
          <a:endParaRPr lang="ru-RU"/>
        </a:p>
      </dgm:t>
    </dgm:pt>
    <dgm:pt modelId="{52E683C9-4AE7-4C77-B06F-D9208AA5AD35}" type="pres">
      <dgm:prSet presAssocID="{D44A8213-BEA9-4233-B7A5-710919060C62}" presName="cycle" presStyleCnt="0">
        <dgm:presLayoutVars>
          <dgm:chMax val="1"/>
          <dgm:dir/>
          <dgm:animLvl val="ctr"/>
          <dgm:resizeHandles val="exact"/>
        </dgm:presLayoutVars>
      </dgm:prSet>
      <dgm:spPr/>
      <dgm:t>
        <a:bodyPr/>
        <a:lstStyle/>
        <a:p>
          <a:endParaRPr lang="ru-RU"/>
        </a:p>
      </dgm:t>
    </dgm:pt>
    <dgm:pt modelId="{30A10A90-15E5-499A-99F2-7CF893EF1AAC}" type="pres">
      <dgm:prSet presAssocID="{2AAFC1C5-5B2C-44D9-AD4A-2D67108870BA}" presName="centerShape" presStyleLbl="node0" presStyleIdx="0" presStyleCnt="1"/>
      <dgm:spPr/>
      <dgm:t>
        <a:bodyPr/>
        <a:lstStyle/>
        <a:p>
          <a:endParaRPr lang="ru-RU"/>
        </a:p>
      </dgm:t>
    </dgm:pt>
    <dgm:pt modelId="{A5B12D19-7980-461C-BFFB-75509B00EE79}" type="pres">
      <dgm:prSet presAssocID="{1413FE7F-B8FC-4B17-B389-1A3932F8AD8B}" presName="parTrans" presStyleLbl="bgSibTrans2D1" presStyleIdx="0" presStyleCnt="6"/>
      <dgm:spPr/>
      <dgm:t>
        <a:bodyPr/>
        <a:lstStyle/>
        <a:p>
          <a:endParaRPr lang="ru-RU"/>
        </a:p>
      </dgm:t>
    </dgm:pt>
    <dgm:pt modelId="{6D5C461D-E8F8-4581-917B-006A318BF82C}" type="pres">
      <dgm:prSet presAssocID="{A99A4657-C27E-4F33-8059-63A7870341D4}" presName="node" presStyleLbl="node1" presStyleIdx="0" presStyleCnt="6" custScaleX="116502" custScaleY="154023" custRadScaleRad="86925" custRadScaleInc="-4653">
        <dgm:presLayoutVars>
          <dgm:bulletEnabled val="1"/>
        </dgm:presLayoutVars>
      </dgm:prSet>
      <dgm:spPr/>
      <dgm:t>
        <a:bodyPr/>
        <a:lstStyle/>
        <a:p>
          <a:endParaRPr lang="ru-RU"/>
        </a:p>
      </dgm:t>
    </dgm:pt>
    <dgm:pt modelId="{79BAC22F-76E6-4A6D-8B87-E0621E6713EA}" type="pres">
      <dgm:prSet presAssocID="{1F4D2F50-A3D5-4C9B-9C7E-A1D8621B42A1}" presName="parTrans" presStyleLbl="bgSibTrans2D1" presStyleIdx="1" presStyleCnt="6" custLinFactNeighborX="7788" custLinFactNeighborY="-5954"/>
      <dgm:spPr/>
      <dgm:t>
        <a:bodyPr/>
        <a:lstStyle/>
        <a:p>
          <a:endParaRPr lang="ru-RU"/>
        </a:p>
      </dgm:t>
    </dgm:pt>
    <dgm:pt modelId="{28A0F3F3-3E74-4359-930C-C92297C7BA60}" type="pres">
      <dgm:prSet presAssocID="{AEC3F4AF-C799-4395-B250-45978CCE8E12}" presName="node" presStyleLbl="node1" presStyleIdx="1" presStyleCnt="6" custScaleX="107531" custScaleY="165002" custRadScaleRad="116364" custRadScaleInc="-16138">
        <dgm:presLayoutVars>
          <dgm:bulletEnabled val="1"/>
        </dgm:presLayoutVars>
      </dgm:prSet>
      <dgm:spPr/>
      <dgm:t>
        <a:bodyPr/>
        <a:lstStyle/>
        <a:p>
          <a:endParaRPr lang="ru-RU"/>
        </a:p>
      </dgm:t>
    </dgm:pt>
    <dgm:pt modelId="{996A728E-9AF6-41C8-884E-59A680BFA738}" type="pres">
      <dgm:prSet presAssocID="{B61D94CC-FB28-4E0C-9778-88DC355CFEFD}" presName="parTrans" presStyleLbl="bgSibTrans2D1" presStyleIdx="2" presStyleCnt="6" custAng="20141110" custLinFactNeighborX="6038" custLinFactNeighborY="28278"/>
      <dgm:spPr/>
      <dgm:t>
        <a:bodyPr/>
        <a:lstStyle/>
        <a:p>
          <a:endParaRPr lang="ru-RU"/>
        </a:p>
      </dgm:t>
    </dgm:pt>
    <dgm:pt modelId="{74084BDA-5976-4778-8CD3-6639ECAFEFA3}" type="pres">
      <dgm:prSet presAssocID="{6F7B20C6-EE04-4104-9ABD-123145240A72}" presName="node" presStyleLbl="node1" presStyleIdx="2" presStyleCnt="6" custScaleX="98685" custScaleY="110507" custRadScaleRad="82935" custRadScaleInc="-25566">
        <dgm:presLayoutVars>
          <dgm:bulletEnabled val="1"/>
        </dgm:presLayoutVars>
      </dgm:prSet>
      <dgm:spPr/>
      <dgm:t>
        <a:bodyPr/>
        <a:lstStyle/>
        <a:p>
          <a:endParaRPr lang="ru-RU"/>
        </a:p>
      </dgm:t>
    </dgm:pt>
    <dgm:pt modelId="{41A1DDAC-2C4F-404C-A134-B1175CF9546A}" type="pres">
      <dgm:prSet presAssocID="{AA542499-BF35-451A-AD7A-7C4B4F67F130}" presName="parTrans" presStyleLbl="bgSibTrans2D1" presStyleIdx="3" presStyleCnt="6" custAng="1823705" custLinFactNeighborX="4597" custLinFactNeighborY="40430"/>
      <dgm:spPr/>
      <dgm:t>
        <a:bodyPr/>
        <a:lstStyle/>
        <a:p>
          <a:endParaRPr lang="ru-RU"/>
        </a:p>
      </dgm:t>
    </dgm:pt>
    <dgm:pt modelId="{D74FF9D3-7A3C-48F9-9430-A956763CAE9B}" type="pres">
      <dgm:prSet presAssocID="{97FB921C-351C-44BA-9681-3F2BD291A74E}" presName="node" presStyleLbl="node1" presStyleIdx="3" presStyleCnt="6" custScaleX="108242" custScaleY="100973" custRadScaleRad="80450" custRadScaleInc="2830">
        <dgm:presLayoutVars>
          <dgm:bulletEnabled val="1"/>
        </dgm:presLayoutVars>
      </dgm:prSet>
      <dgm:spPr/>
      <dgm:t>
        <a:bodyPr/>
        <a:lstStyle/>
        <a:p>
          <a:endParaRPr lang="ru-RU"/>
        </a:p>
      </dgm:t>
    </dgm:pt>
    <dgm:pt modelId="{4A7933A8-82A3-4F49-AE67-FB17B895E594}" type="pres">
      <dgm:prSet presAssocID="{BBE034CE-7DEF-4CB6-9648-8EFEF2FBFB56}" presName="parTrans" presStyleLbl="bgSibTrans2D1" presStyleIdx="4" presStyleCnt="6" custAng="21096081" custLinFactNeighborX="-10526" custLinFactNeighborY="-26791"/>
      <dgm:spPr/>
      <dgm:t>
        <a:bodyPr/>
        <a:lstStyle/>
        <a:p>
          <a:endParaRPr lang="ru-RU"/>
        </a:p>
      </dgm:t>
    </dgm:pt>
    <dgm:pt modelId="{CCE8F1E7-3CAB-4239-82C8-F54C9649F306}" type="pres">
      <dgm:prSet presAssocID="{A2165797-8B42-4E5F-B796-A35B408CCAAB}" presName="node" presStyleLbl="node1" presStyleIdx="4" presStyleCnt="6" custScaleX="123794" custScaleY="171062" custRadScaleRad="107844" custRadScaleInc="16695">
        <dgm:presLayoutVars>
          <dgm:bulletEnabled val="1"/>
        </dgm:presLayoutVars>
      </dgm:prSet>
      <dgm:spPr/>
      <dgm:t>
        <a:bodyPr/>
        <a:lstStyle/>
        <a:p>
          <a:endParaRPr lang="ru-RU"/>
        </a:p>
      </dgm:t>
    </dgm:pt>
    <dgm:pt modelId="{1795AC60-4BBE-49FC-9811-8A190C19DE95}" type="pres">
      <dgm:prSet presAssocID="{4CF0851D-FD02-48EA-8AF8-2BBF9C62F592}" presName="parTrans" presStyleLbl="bgSibTrans2D1" presStyleIdx="5" presStyleCnt="6"/>
      <dgm:spPr/>
      <dgm:t>
        <a:bodyPr/>
        <a:lstStyle/>
        <a:p>
          <a:endParaRPr lang="ru-RU"/>
        </a:p>
      </dgm:t>
    </dgm:pt>
    <dgm:pt modelId="{90BD7539-C893-417F-A6A1-F9B5A0391BF5}" type="pres">
      <dgm:prSet presAssocID="{DCE88A4B-63C9-406F-892F-F1A06A68B288}" presName="node" presStyleLbl="node1" presStyleIdx="5" presStyleCnt="6" custScaleX="120099" custScaleY="145453" custRadScaleRad="93340" custRadScaleInc="36868">
        <dgm:presLayoutVars>
          <dgm:bulletEnabled val="1"/>
        </dgm:presLayoutVars>
      </dgm:prSet>
      <dgm:spPr/>
      <dgm:t>
        <a:bodyPr/>
        <a:lstStyle/>
        <a:p>
          <a:endParaRPr lang="ru-RU"/>
        </a:p>
      </dgm:t>
    </dgm:pt>
  </dgm:ptLst>
  <dgm:cxnLst>
    <dgm:cxn modelId="{70C4DBFA-F334-4019-A780-72D6879C9ED4}" type="presOf" srcId="{6F7B20C6-EE04-4104-9ABD-123145240A72}" destId="{74084BDA-5976-4778-8CD3-6639ECAFEFA3}" srcOrd="0" destOrd="0" presId="urn:microsoft.com/office/officeart/2005/8/layout/radial4"/>
    <dgm:cxn modelId="{8CAF9723-F23C-49F1-85DB-2F8A2B51459F}" srcId="{2AAFC1C5-5B2C-44D9-AD4A-2D67108870BA}" destId="{97FB921C-351C-44BA-9681-3F2BD291A74E}" srcOrd="3" destOrd="0" parTransId="{AA542499-BF35-451A-AD7A-7C4B4F67F130}" sibTransId="{BE7717DC-9033-4B8D-82CE-1C5E738FA84D}"/>
    <dgm:cxn modelId="{1C2ED654-AEC1-4DA8-AA98-0AA4BFBE49C3}" srcId="{2AAFC1C5-5B2C-44D9-AD4A-2D67108870BA}" destId="{A99A4657-C27E-4F33-8059-63A7870341D4}" srcOrd="0" destOrd="0" parTransId="{1413FE7F-B8FC-4B17-B389-1A3932F8AD8B}" sibTransId="{A4599A79-15F6-4AAC-904F-BC3BE7FCEC7D}"/>
    <dgm:cxn modelId="{780F5F6B-8496-449C-9ED5-C486A770E878}" type="presOf" srcId="{BBE034CE-7DEF-4CB6-9648-8EFEF2FBFB56}" destId="{4A7933A8-82A3-4F49-AE67-FB17B895E594}" srcOrd="0" destOrd="0" presId="urn:microsoft.com/office/officeart/2005/8/layout/radial4"/>
    <dgm:cxn modelId="{85CCA56F-D1BD-48DB-BE95-C03932A49E56}" type="presOf" srcId="{2AAFC1C5-5B2C-44D9-AD4A-2D67108870BA}" destId="{30A10A90-15E5-499A-99F2-7CF893EF1AAC}" srcOrd="0" destOrd="0" presId="urn:microsoft.com/office/officeart/2005/8/layout/radial4"/>
    <dgm:cxn modelId="{3FC5291C-0D84-4F4F-8CBA-4A55E3CCA5C6}" srcId="{D44A8213-BEA9-4233-B7A5-710919060C62}" destId="{2AAFC1C5-5B2C-44D9-AD4A-2D67108870BA}" srcOrd="0" destOrd="0" parTransId="{36E94358-8FF9-4AEE-96EE-8E57FC6BC5EF}" sibTransId="{A54E0000-7DE2-45F8-92C5-AB77DDE54B79}"/>
    <dgm:cxn modelId="{434448D1-957D-4852-83D7-9A7C92DFE8D6}" type="presOf" srcId="{1F4D2F50-A3D5-4C9B-9C7E-A1D8621B42A1}" destId="{79BAC22F-76E6-4A6D-8B87-E0621E6713EA}" srcOrd="0" destOrd="0" presId="urn:microsoft.com/office/officeart/2005/8/layout/radial4"/>
    <dgm:cxn modelId="{9499F306-1792-4A7A-838F-E91DE80B4D39}" type="presOf" srcId="{D44A8213-BEA9-4233-B7A5-710919060C62}" destId="{52E683C9-4AE7-4C77-B06F-D9208AA5AD35}" srcOrd="0" destOrd="0" presId="urn:microsoft.com/office/officeart/2005/8/layout/radial4"/>
    <dgm:cxn modelId="{68ED760F-289C-44DD-B90F-861DA27C4FBE}" type="presOf" srcId="{97FB921C-351C-44BA-9681-3F2BD291A74E}" destId="{D74FF9D3-7A3C-48F9-9430-A956763CAE9B}" srcOrd="0" destOrd="0" presId="urn:microsoft.com/office/officeart/2005/8/layout/radial4"/>
    <dgm:cxn modelId="{4953F44C-2F0A-437C-8167-75190268D850}" srcId="{2AAFC1C5-5B2C-44D9-AD4A-2D67108870BA}" destId="{6F7B20C6-EE04-4104-9ABD-123145240A72}" srcOrd="2" destOrd="0" parTransId="{B61D94CC-FB28-4E0C-9778-88DC355CFEFD}" sibTransId="{C8E180E4-83B6-465F-A3B1-BECD125377AA}"/>
    <dgm:cxn modelId="{3215C78A-54A0-4351-8FFF-4AE6170150DF}" type="presOf" srcId="{4CF0851D-FD02-48EA-8AF8-2BBF9C62F592}" destId="{1795AC60-4BBE-49FC-9811-8A190C19DE95}" srcOrd="0" destOrd="0" presId="urn:microsoft.com/office/officeart/2005/8/layout/radial4"/>
    <dgm:cxn modelId="{CEACB53C-23CE-464C-9D1F-9C8AA95D7475}" type="presOf" srcId="{A99A4657-C27E-4F33-8059-63A7870341D4}" destId="{6D5C461D-E8F8-4581-917B-006A318BF82C}" srcOrd="0" destOrd="0" presId="urn:microsoft.com/office/officeart/2005/8/layout/radial4"/>
    <dgm:cxn modelId="{907F7B10-E85E-45F3-8E6B-9835BD4B102C}" type="presOf" srcId="{1413FE7F-B8FC-4B17-B389-1A3932F8AD8B}" destId="{A5B12D19-7980-461C-BFFB-75509B00EE79}" srcOrd="0" destOrd="0" presId="urn:microsoft.com/office/officeart/2005/8/layout/radial4"/>
    <dgm:cxn modelId="{3667AB86-78A8-47F0-85E1-3E0B648E004C}" srcId="{2AAFC1C5-5B2C-44D9-AD4A-2D67108870BA}" destId="{AEC3F4AF-C799-4395-B250-45978CCE8E12}" srcOrd="1" destOrd="0" parTransId="{1F4D2F50-A3D5-4C9B-9C7E-A1D8621B42A1}" sibTransId="{FBE2C0FC-1D18-4F3D-BA5F-CDD5191F5607}"/>
    <dgm:cxn modelId="{40224298-B6CA-4338-8D40-53FD90982B33}" type="presOf" srcId="{AA542499-BF35-451A-AD7A-7C4B4F67F130}" destId="{41A1DDAC-2C4F-404C-A134-B1175CF9546A}" srcOrd="0" destOrd="0" presId="urn:microsoft.com/office/officeart/2005/8/layout/radial4"/>
    <dgm:cxn modelId="{67C60D5A-9E41-4A43-B8CE-37FF9E05326B}" type="presOf" srcId="{AEC3F4AF-C799-4395-B250-45978CCE8E12}" destId="{28A0F3F3-3E74-4359-930C-C92297C7BA60}" srcOrd="0" destOrd="0" presId="urn:microsoft.com/office/officeart/2005/8/layout/radial4"/>
    <dgm:cxn modelId="{3382AA02-6486-49B3-B5F9-48FEB5DCD108}" type="presOf" srcId="{DCE88A4B-63C9-406F-892F-F1A06A68B288}" destId="{90BD7539-C893-417F-A6A1-F9B5A0391BF5}" srcOrd="0" destOrd="0" presId="urn:microsoft.com/office/officeart/2005/8/layout/radial4"/>
    <dgm:cxn modelId="{41684A1A-0247-4CDB-8B99-F1B7EF66AB1B}" type="presOf" srcId="{A2165797-8B42-4E5F-B796-A35B408CCAAB}" destId="{CCE8F1E7-3CAB-4239-82C8-F54C9649F306}" srcOrd="0" destOrd="0" presId="urn:microsoft.com/office/officeart/2005/8/layout/radial4"/>
    <dgm:cxn modelId="{56DC6ABA-9E35-4D21-BB55-FC1DBEF3BA4C}" type="presOf" srcId="{B61D94CC-FB28-4E0C-9778-88DC355CFEFD}" destId="{996A728E-9AF6-41C8-884E-59A680BFA738}" srcOrd="0" destOrd="0" presId="urn:microsoft.com/office/officeart/2005/8/layout/radial4"/>
    <dgm:cxn modelId="{32D0B638-B879-4866-8ECF-DBCB96D8B087}" srcId="{2AAFC1C5-5B2C-44D9-AD4A-2D67108870BA}" destId="{A2165797-8B42-4E5F-B796-A35B408CCAAB}" srcOrd="4" destOrd="0" parTransId="{BBE034CE-7DEF-4CB6-9648-8EFEF2FBFB56}" sibTransId="{719E9673-B63F-453D-ACC4-3885E8826760}"/>
    <dgm:cxn modelId="{6201F368-B376-4333-91DE-7235284FC800}" srcId="{2AAFC1C5-5B2C-44D9-AD4A-2D67108870BA}" destId="{DCE88A4B-63C9-406F-892F-F1A06A68B288}" srcOrd="5" destOrd="0" parTransId="{4CF0851D-FD02-48EA-8AF8-2BBF9C62F592}" sibTransId="{4E621217-ACFA-44D0-8867-368A1205A11E}"/>
    <dgm:cxn modelId="{F8E2B33A-2CE0-487E-A2BC-F082032E6843}" type="presParOf" srcId="{52E683C9-4AE7-4C77-B06F-D9208AA5AD35}" destId="{30A10A90-15E5-499A-99F2-7CF893EF1AAC}" srcOrd="0" destOrd="0" presId="urn:microsoft.com/office/officeart/2005/8/layout/radial4"/>
    <dgm:cxn modelId="{F11CC7DF-BA0A-4960-9D98-BF9359223E4B}" type="presParOf" srcId="{52E683C9-4AE7-4C77-B06F-D9208AA5AD35}" destId="{A5B12D19-7980-461C-BFFB-75509B00EE79}" srcOrd="1" destOrd="0" presId="urn:microsoft.com/office/officeart/2005/8/layout/radial4"/>
    <dgm:cxn modelId="{5FECC401-9F09-425C-8C6A-E399A5716B2C}" type="presParOf" srcId="{52E683C9-4AE7-4C77-B06F-D9208AA5AD35}" destId="{6D5C461D-E8F8-4581-917B-006A318BF82C}" srcOrd="2" destOrd="0" presId="urn:microsoft.com/office/officeart/2005/8/layout/radial4"/>
    <dgm:cxn modelId="{FBE1FD6F-0E87-4968-AD97-7AEBA81BE3C5}" type="presParOf" srcId="{52E683C9-4AE7-4C77-B06F-D9208AA5AD35}" destId="{79BAC22F-76E6-4A6D-8B87-E0621E6713EA}" srcOrd="3" destOrd="0" presId="urn:microsoft.com/office/officeart/2005/8/layout/radial4"/>
    <dgm:cxn modelId="{E762AB76-8581-4B5A-9FD3-8D25C584663D}" type="presParOf" srcId="{52E683C9-4AE7-4C77-B06F-D9208AA5AD35}" destId="{28A0F3F3-3E74-4359-930C-C92297C7BA60}" srcOrd="4" destOrd="0" presId="urn:microsoft.com/office/officeart/2005/8/layout/radial4"/>
    <dgm:cxn modelId="{71F46A09-A596-4187-B8CC-60089CFB2ACF}" type="presParOf" srcId="{52E683C9-4AE7-4C77-B06F-D9208AA5AD35}" destId="{996A728E-9AF6-41C8-884E-59A680BFA738}" srcOrd="5" destOrd="0" presId="urn:microsoft.com/office/officeart/2005/8/layout/radial4"/>
    <dgm:cxn modelId="{B38B1F5B-6743-4E4B-9268-6C422CC9E3DE}" type="presParOf" srcId="{52E683C9-4AE7-4C77-B06F-D9208AA5AD35}" destId="{74084BDA-5976-4778-8CD3-6639ECAFEFA3}" srcOrd="6" destOrd="0" presId="urn:microsoft.com/office/officeart/2005/8/layout/radial4"/>
    <dgm:cxn modelId="{808B2E77-E47F-44E6-B48D-60A1BA36BE96}" type="presParOf" srcId="{52E683C9-4AE7-4C77-B06F-D9208AA5AD35}" destId="{41A1DDAC-2C4F-404C-A134-B1175CF9546A}" srcOrd="7" destOrd="0" presId="urn:microsoft.com/office/officeart/2005/8/layout/radial4"/>
    <dgm:cxn modelId="{3957C521-7A28-4404-9FFA-9A76E6DA2B32}" type="presParOf" srcId="{52E683C9-4AE7-4C77-B06F-D9208AA5AD35}" destId="{D74FF9D3-7A3C-48F9-9430-A956763CAE9B}" srcOrd="8" destOrd="0" presId="urn:microsoft.com/office/officeart/2005/8/layout/radial4"/>
    <dgm:cxn modelId="{89482107-6520-4BD4-86D6-42C92DF05C03}" type="presParOf" srcId="{52E683C9-4AE7-4C77-B06F-D9208AA5AD35}" destId="{4A7933A8-82A3-4F49-AE67-FB17B895E594}" srcOrd="9" destOrd="0" presId="urn:microsoft.com/office/officeart/2005/8/layout/radial4"/>
    <dgm:cxn modelId="{A568A00B-17CF-404B-B565-13A62EB77FE5}" type="presParOf" srcId="{52E683C9-4AE7-4C77-B06F-D9208AA5AD35}" destId="{CCE8F1E7-3CAB-4239-82C8-F54C9649F306}" srcOrd="10" destOrd="0" presId="urn:microsoft.com/office/officeart/2005/8/layout/radial4"/>
    <dgm:cxn modelId="{3749FDA3-B665-4992-9727-80A55654337A}" type="presParOf" srcId="{52E683C9-4AE7-4C77-B06F-D9208AA5AD35}" destId="{1795AC60-4BBE-49FC-9811-8A190C19DE95}" srcOrd="11" destOrd="0" presId="urn:microsoft.com/office/officeart/2005/8/layout/radial4"/>
    <dgm:cxn modelId="{ED647A03-5CA3-4245-B7B4-CBC59C08FB29}" type="presParOf" srcId="{52E683C9-4AE7-4C77-B06F-D9208AA5AD35}" destId="{90BD7539-C893-417F-A6A1-F9B5A0391BF5}" srcOrd="12"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2EF65A1-9A27-42BB-9CC2-8C35BA251896}" type="doc">
      <dgm:prSet loTypeId="urn:microsoft.com/office/officeart/2005/8/layout/hierarchy1" loCatId="hierarchy" qsTypeId="urn:microsoft.com/office/officeart/2005/8/quickstyle/simple3" qsCatId="simple" csTypeId="urn:microsoft.com/office/officeart/2005/8/colors/colorful5" csCatId="colorful" phldr="1"/>
      <dgm:spPr/>
      <dgm:t>
        <a:bodyPr/>
        <a:lstStyle/>
        <a:p>
          <a:endParaRPr lang="ru-RU"/>
        </a:p>
      </dgm:t>
    </dgm:pt>
    <dgm:pt modelId="{7BD81F40-9839-4E1A-B360-FEE7286E0F6C}">
      <dgm:prSet phldrT="[Текст]" custT="1"/>
      <dgm:spPr>
        <a:xfrm>
          <a:off x="1812243" y="256543"/>
          <a:ext cx="3271356" cy="412321"/>
        </a:xfrm>
        <a:prstGeom prst="roundRect">
          <a:avLst>
            <a:gd name="adj" fmla="val 10000"/>
          </a:avLst>
        </a:prstGeom>
        <a:solidFill>
          <a:sysClr val="window" lastClr="FFFFFF">
            <a:alpha val="90000"/>
            <a:hueOff val="0"/>
            <a:satOff val="0"/>
            <a:lumOff val="0"/>
            <a:alphaOff val="0"/>
          </a:sysClr>
        </a:solidFill>
        <a:ln w="9525" cap="flat" cmpd="sng" algn="ctr">
          <a:solidFill>
            <a:srgbClr val="8064A2">
              <a:hueOff val="0"/>
              <a:satOff val="0"/>
              <a:lumOff val="0"/>
              <a:alphaOff val="0"/>
            </a:srgbClr>
          </a:solidFill>
          <a:prstDash val="solid"/>
        </a:ln>
        <a:effectLst/>
      </dgm:spPr>
      <dgm:t>
        <a:bodyPr/>
        <a:lstStyle/>
        <a:p>
          <a:r>
            <a:rPr lang="ru-RU" sz="1100" b="1">
              <a:solidFill>
                <a:sysClr val="windowText" lastClr="000000">
                  <a:hueOff val="0"/>
                  <a:satOff val="0"/>
                  <a:lumOff val="0"/>
                  <a:alphaOff val="0"/>
                </a:sysClr>
              </a:solidFill>
              <a:latin typeface="Calibri"/>
              <a:ea typeface="+mn-ea"/>
              <a:cs typeface="+mn-cs"/>
            </a:rPr>
            <a:t>Социальный заказ общества - воспитаниее личности, способной к саморазвитию и самосовершенствованию.</a:t>
          </a:r>
        </a:p>
      </dgm:t>
    </dgm:pt>
    <dgm:pt modelId="{E5E83C6D-2F0D-4C8A-B5E7-B0513A4EFC11}" type="parTrans" cxnId="{E8FED85A-9FA0-4B24-AC39-530383DA83A0}">
      <dgm:prSet/>
      <dgm:spPr/>
      <dgm:t>
        <a:bodyPr/>
        <a:lstStyle/>
        <a:p>
          <a:endParaRPr lang="ru-RU"/>
        </a:p>
      </dgm:t>
    </dgm:pt>
    <dgm:pt modelId="{ABBCBA12-6F95-4E1F-A6E9-6DAD89BEC646}" type="sibTrans" cxnId="{E8FED85A-9FA0-4B24-AC39-530383DA83A0}">
      <dgm:prSet/>
      <dgm:spPr/>
      <dgm:t>
        <a:bodyPr/>
        <a:lstStyle/>
        <a:p>
          <a:endParaRPr lang="ru-RU"/>
        </a:p>
      </dgm:t>
    </dgm:pt>
    <dgm:pt modelId="{79B40D80-8F54-467E-AF76-CAF27FB280B5}">
      <dgm:prSet phldrT="[Текст]" custT="1"/>
      <dgm:spPr>
        <a:xfrm>
          <a:off x="2078488" y="927150"/>
          <a:ext cx="2916281" cy="262139"/>
        </a:xfrm>
        <a:prstGeom prst="roundRect">
          <a:avLst>
            <a:gd name="adj" fmla="val 10000"/>
          </a:avLst>
        </a:prstGeom>
        <a:solidFill>
          <a:sysClr val="window" lastClr="FFFFFF">
            <a:alpha val="90000"/>
            <a:hueOff val="0"/>
            <a:satOff val="0"/>
            <a:lumOff val="0"/>
            <a:alphaOff val="0"/>
          </a:sysClr>
        </a:solidFill>
        <a:ln w="9525" cap="flat" cmpd="sng" algn="ctr">
          <a:solidFill>
            <a:srgbClr val="F79646">
              <a:hueOff val="0"/>
              <a:satOff val="0"/>
              <a:lumOff val="0"/>
              <a:alphaOff val="0"/>
            </a:srgbClr>
          </a:solidFill>
          <a:prstDash val="solid"/>
        </a:ln>
        <a:effectLst/>
      </dgm:spPr>
      <dgm:t>
        <a:bodyPr/>
        <a:lstStyle/>
        <a:p>
          <a:r>
            <a:rPr lang="ru-RU" sz="1800">
              <a:solidFill>
                <a:sysClr val="windowText" lastClr="000000">
                  <a:hueOff val="0"/>
                  <a:satOff val="0"/>
                  <a:lumOff val="0"/>
                  <a:alphaOff val="0"/>
                </a:sysClr>
              </a:solidFill>
              <a:latin typeface="Calibri"/>
              <a:ea typeface="+mn-ea"/>
              <a:cs typeface="+mn-cs"/>
            </a:rPr>
            <a:t>Цель – формирование рефлексии у младшего школьника</a:t>
          </a:r>
        </a:p>
      </dgm:t>
    </dgm:pt>
    <dgm:pt modelId="{08E21BA2-D232-4B26-ADB4-E1862C91D119}" type="parTrans" cxnId="{F349E068-D6D4-4239-9E85-7511FE71BA6F}">
      <dgm:prSet/>
      <dgm:spPr>
        <a:xfrm>
          <a:off x="3240675" y="515415"/>
          <a:ext cx="91440" cy="258285"/>
        </a:xfrm>
        <a:custGeom>
          <a:avLst/>
          <a:gdLst/>
          <a:ahLst/>
          <a:cxnLst/>
          <a:rect l="0" t="0" r="0" b="0"/>
          <a:pathLst>
            <a:path>
              <a:moveTo>
                <a:pt x="45720" y="0"/>
              </a:moveTo>
              <a:lnTo>
                <a:pt x="45720" y="123612"/>
              </a:lnTo>
              <a:lnTo>
                <a:pt x="134426" y="123612"/>
              </a:lnTo>
              <a:lnTo>
                <a:pt x="134426" y="258285"/>
              </a:lnTo>
            </a:path>
          </a:pathLst>
        </a:custGeom>
        <a:noFill/>
        <a:ln w="25400" cap="flat" cmpd="sng" algn="ctr">
          <a:solidFill>
            <a:srgbClr val="F79646">
              <a:hueOff val="0"/>
              <a:satOff val="0"/>
              <a:lumOff val="0"/>
              <a:alphaOff val="0"/>
            </a:srgbClr>
          </a:solidFill>
          <a:prstDash val="solid"/>
        </a:ln>
        <a:effectLst/>
      </dgm:spPr>
      <dgm:t>
        <a:bodyPr/>
        <a:lstStyle/>
        <a:p>
          <a:endParaRPr lang="ru-RU"/>
        </a:p>
      </dgm:t>
    </dgm:pt>
    <dgm:pt modelId="{AD9BB580-6846-4657-A7F4-BEC7070A4CAF}" type="sibTrans" cxnId="{F349E068-D6D4-4239-9E85-7511FE71BA6F}">
      <dgm:prSet/>
      <dgm:spPr/>
      <dgm:t>
        <a:bodyPr/>
        <a:lstStyle/>
        <a:p>
          <a:endParaRPr lang="ru-RU"/>
        </a:p>
      </dgm:t>
    </dgm:pt>
    <dgm:pt modelId="{25224C22-0DA6-47DE-A9C0-F21BBBF3E92F}">
      <dgm:prSet/>
      <dgm:spPr>
        <a:xfrm>
          <a:off x="2345975" y="1675253"/>
          <a:ext cx="1236344" cy="428301"/>
        </a:xfrm>
        <a:prstGeom prst="roundRect">
          <a:avLst>
            <a:gd name="adj" fmla="val 10000"/>
          </a:avLst>
        </a:prstGeom>
        <a:solidFill>
          <a:sysClr val="window" lastClr="FFFFFF">
            <a:alpha val="90000"/>
            <a:hueOff val="0"/>
            <a:satOff val="0"/>
            <a:lumOff val="0"/>
            <a:alphaOff val="0"/>
          </a:sysClr>
        </a:solidFill>
        <a:ln w="9525" cap="flat" cmpd="sng" algn="ctr">
          <a:solidFill>
            <a:srgbClr val="4F81BD">
              <a:hueOff val="0"/>
              <a:satOff val="0"/>
              <a:lumOff val="0"/>
              <a:alphaOff val="0"/>
            </a:srgbClr>
          </a:solidFill>
          <a:prstDash val="solid"/>
        </a:ln>
        <a:effectLst/>
      </dgm:spPr>
      <dgm:t>
        <a:bodyPr/>
        <a:lstStyle/>
        <a:p>
          <a:r>
            <a:rPr lang="ru-RU">
              <a:solidFill>
                <a:sysClr val="windowText" lastClr="000000">
                  <a:hueOff val="0"/>
                  <a:satOff val="0"/>
                  <a:lumOff val="0"/>
                  <a:alphaOff val="0"/>
                </a:sysClr>
              </a:solidFill>
              <a:latin typeface="Calibri"/>
              <a:ea typeface="+mn-ea"/>
              <a:cs typeface="+mn-cs"/>
            </a:rPr>
            <a:t>Компоненты учебной деятельности</a:t>
          </a:r>
        </a:p>
      </dgm:t>
    </dgm:pt>
    <dgm:pt modelId="{AD723E5F-57C7-4030-8E5A-0D31424A3ED1}" type="parTrans" cxnId="{EF1751B2-28B4-45E5-9AF2-DFE3CA8FC81C}">
      <dgm:prSet/>
      <dgm:spPr>
        <a:xfrm>
          <a:off x="2802621" y="1035839"/>
          <a:ext cx="572481" cy="485964"/>
        </a:xfrm>
        <a:custGeom>
          <a:avLst/>
          <a:gdLst/>
          <a:ahLst/>
          <a:cxnLst/>
          <a:rect l="0" t="0" r="0" b="0"/>
          <a:pathLst>
            <a:path>
              <a:moveTo>
                <a:pt x="572481" y="0"/>
              </a:moveTo>
              <a:lnTo>
                <a:pt x="572481" y="351291"/>
              </a:lnTo>
              <a:lnTo>
                <a:pt x="0" y="351291"/>
              </a:lnTo>
              <a:lnTo>
                <a:pt x="0" y="485964"/>
              </a:lnTo>
            </a:path>
          </a:pathLst>
        </a:custGeom>
        <a:noFill/>
        <a:ln w="25400" cap="flat" cmpd="sng" algn="ctr">
          <a:solidFill>
            <a:srgbClr val="4F81BD">
              <a:hueOff val="0"/>
              <a:satOff val="0"/>
              <a:lumOff val="0"/>
              <a:alphaOff val="0"/>
            </a:srgbClr>
          </a:solidFill>
          <a:prstDash val="solid"/>
        </a:ln>
        <a:effectLst/>
      </dgm:spPr>
      <dgm:t>
        <a:bodyPr/>
        <a:lstStyle/>
        <a:p>
          <a:endParaRPr lang="ru-RU"/>
        </a:p>
      </dgm:t>
    </dgm:pt>
    <dgm:pt modelId="{A310FD99-CEA8-4EB8-88FB-9C2B17E431C1}" type="sibTrans" cxnId="{EF1751B2-28B4-45E5-9AF2-DFE3CA8FC81C}">
      <dgm:prSet/>
      <dgm:spPr/>
      <dgm:t>
        <a:bodyPr/>
        <a:lstStyle/>
        <a:p>
          <a:endParaRPr lang="ru-RU"/>
        </a:p>
      </dgm:t>
    </dgm:pt>
    <dgm:pt modelId="{C8FAD017-9D94-4B67-B81E-940448DE34EA}">
      <dgm:prSet/>
      <dgm:spPr>
        <a:xfrm>
          <a:off x="4028918" y="1651824"/>
          <a:ext cx="1184344" cy="459364"/>
        </a:xfrm>
        <a:prstGeom prst="roundRect">
          <a:avLst>
            <a:gd name="adj" fmla="val 10000"/>
          </a:avLst>
        </a:prstGeom>
        <a:solidFill>
          <a:sysClr val="window" lastClr="FFFFFF">
            <a:alpha val="90000"/>
            <a:hueOff val="0"/>
            <a:satOff val="0"/>
            <a:lumOff val="0"/>
            <a:alphaOff val="0"/>
          </a:sysClr>
        </a:solidFill>
        <a:ln w="9525" cap="flat" cmpd="sng" algn="ctr">
          <a:solidFill>
            <a:srgbClr val="8064A2">
              <a:hueOff val="0"/>
              <a:satOff val="0"/>
              <a:lumOff val="0"/>
              <a:alphaOff val="0"/>
            </a:srgbClr>
          </a:solidFill>
          <a:prstDash val="solid"/>
        </a:ln>
        <a:effectLst/>
      </dgm:spPr>
      <dgm:t>
        <a:bodyPr/>
        <a:lstStyle/>
        <a:p>
          <a:r>
            <a:rPr lang="ru-RU">
              <a:solidFill>
                <a:sysClr val="windowText" lastClr="000000">
                  <a:hueOff val="0"/>
                  <a:satOff val="0"/>
                  <a:lumOff val="0"/>
                  <a:alphaOff val="0"/>
                </a:sysClr>
              </a:solidFill>
              <a:latin typeface="Calibri"/>
              <a:ea typeface="+mn-ea"/>
              <a:cs typeface="+mn-cs"/>
            </a:rPr>
            <a:t>Этапы формирования рефлексии</a:t>
          </a:r>
        </a:p>
      </dgm:t>
    </dgm:pt>
    <dgm:pt modelId="{B8E2AA18-D0E0-4FBA-B9E6-148797EC4342}" type="parTrans" cxnId="{E1A583D8-473F-4610-A6CE-E717064A8EA7}">
      <dgm:prSet/>
      <dgm:spPr/>
      <dgm:t>
        <a:bodyPr/>
        <a:lstStyle/>
        <a:p>
          <a:endParaRPr lang="ru-RU"/>
        </a:p>
      </dgm:t>
    </dgm:pt>
    <dgm:pt modelId="{A3BBA239-B072-49B5-86B4-400B8F9A2C8D}" type="sibTrans" cxnId="{E1A583D8-473F-4610-A6CE-E717064A8EA7}">
      <dgm:prSet/>
      <dgm:spPr/>
      <dgm:t>
        <a:bodyPr/>
        <a:lstStyle/>
        <a:p>
          <a:endParaRPr lang="ru-RU"/>
        </a:p>
      </dgm:t>
    </dgm:pt>
    <dgm:pt modelId="{BC3F42C0-9D8C-48BB-8F59-B38DBBE1A12E}">
      <dgm:prSet/>
      <dgm:spPr>
        <a:xfrm>
          <a:off x="2170030" y="2446370"/>
          <a:ext cx="1453735" cy="923122"/>
        </a:xfrm>
        <a:prstGeom prst="roundRect">
          <a:avLst>
            <a:gd name="adj" fmla="val 10000"/>
          </a:avLst>
        </a:prstGeom>
        <a:solidFill>
          <a:sysClr val="window" lastClr="FFFFFF">
            <a:alpha val="90000"/>
            <a:hueOff val="0"/>
            <a:satOff val="0"/>
            <a:lumOff val="0"/>
            <a:alphaOff val="0"/>
          </a:sysClr>
        </a:solidFill>
        <a:ln w="9525" cap="flat" cmpd="sng" algn="ctr">
          <a:solidFill>
            <a:srgbClr val="C0504D">
              <a:hueOff val="0"/>
              <a:satOff val="0"/>
              <a:lumOff val="0"/>
              <a:alphaOff val="0"/>
            </a:srgbClr>
          </a:solidFill>
          <a:prstDash val="solid"/>
        </a:ln>
        <a:effectLst/>
      </dgm:spPr>
      <dgm:t>
        <a:bodyPr/>
        <a:lstStyle/>
        <a:p>
          <a:r>
            <a:rPr lang="ru-RU">
              <a:solidFill>
                <a:sysClr val="windowText" lastClr="000000">
                  <a:hueOff val="0"/>
                  <a:satOff val="0"/>
                  <a:lumOff val="0"/>
                  <a:alphaOff val="0"/>
                </a:sysClr>
              </a:solidFill>
              <a:latin typeface="Calibri"/>
              <a:ea typeface="+mn-ea"/>
              <a:cs typeface="+mn-cs"/>
            </a:rPr>
            <a:t>Мотивация </a:t>
          </a:r>
        </a:p>
        <a:p>
          <a:r>
            <a:rPr lang="ru-RU">
              <a:solidFill>
                <a:sysClr val="windowText" lastClr="000000">
                  <a:hueOff val="0"/>
                  <a:satOff val="0"/>
                  <a:lumOff val="0"/>
                  <a:alphaOff val="0"/>
                </a:sysClr>
              </a:solidFill>
              <a:latin typeface="Calibri"/>
              <a:ea typeface="+mn-ea"/>
              <a:cs typeface="+mn-cs"/>
            </a:rPr>
            <a:t>Целеполагание </a:t>
          </a:r>
        </a:p>
        <a:p>
          <a:r>
            <a:rPr lang="ru-RU">
              <a:solidFill>
                <a:sysClr val="windowText" lastClr="000000">
                  <a:hueOff val="0"/>
                  <a:satOff val="0"/>
                  <a:lumOff val="0"/>
                  <a:alphaOff val="0"/>
                </a:sysClr>
              </a:solidFill>
              <a:latin typeface="Calibri"/>
              <a:ea typeface="+mn-ea"/>
              <a:cs typeface="+mn-cs"/>
            </a:rPr>
            <a:t>Учебные действия</a:t>
          </a:r>
        </a:p>
        <a:p>
          <a:r>
            <a:rPr lang="ru-RU">
              <a:solidFill>
                <a:sysClr val="windowText" lastClr="000000">
                  <a:hueOff val="0"/>
                  <a:satOff val="0"/>
                  <a:lumOff val="0"/>
                  <a:alphaOff val="0"/>
                </a:sysClr>
              </a:solidFill>
              <a:latin typeface="Calibri"/>
              <a:ea typeface="+mn-ea"/>
              <a:cs typeface="+mn-cs"/>
            </a:rPr>
            <a:t> Действие контроля </a:t>
          </a:r>
        </a:p>
        <a:p>
          <a:r>
            <a:rPr lang="ru-RU">
              <a:solidFill>
                <a:sysClr val="windowText" lastClr="000000">
                  <a:hueOff val="0"/>
                  <a:satOff val="0"/>
                  <a:lumOff val="0"/>
                  <a:alphaOff val="0"/>
                </a:sysClr>
              </a:solidFill>
              <a:latin typeface="Calibri"/>
              <a:ea typeface="+mn-ea"/>
              <a:cs typeface="+mn-cs"/>
            </a:rPr>
            <a:t>Действие оценки</a:t>
          </a:r>
        </a:p>
      </dgm:t>
    </dgm:pt>
    <dgm:pt modelId="{C31F18C5-3C29-4E49-84D1-6FD10FEB413A}" type="sibTrans" cxnId="{34CD6694-0A0F-4D12-9927-1B6A9ADB7107}">
      <dgm:prSet/>
      <dgm:spPr/>
      <dgm:t>
        <a:bodyPr/>
        <a:lstStyle/>
        <a:p>
          <a:endParaRPr lang="ru-RU"/>
        </a:p>
      </dgm:t>
    </dgm:pt>
    <dgm:pt modelId="{ECFD0A36-2392-430E-8A36-FE14AA98B14B}" type="parTrans" cxnId="{34CD6694-0A0F-4D12-9927-1B6A9ADB7107}">
      <dgm:prSet/>
      <dgm:spPr>
        <a:xfrm>
          <a:off x="2689651" y="1950104"/>
          <a:ext cx="91440" cy="342815"/>
        </a:xfrm>
        <a:custGeom>
          <a:avLst/>
          <a:gdLst/>
          <a:ahLst/>
          <a:cxnLst/>
          <a:rect l="0" t="0" r="0" b="0"/>
          <a:pathLst>
            <a:path>
              <a:moveTo>
                <a:pt x="112969" y="0"/>
              </a:moveTo>
              <a:lnTo>
                <a:pt x="112969" y="208143"/>
              </a:lnTo>
              <a:lnTo>
                <a:pt x="45720" y="208143"/>
              </a:lnTo>
              <a:lnTo>
                <a:pt x="45720" y="342815"/>
              </a:lnTo>
            </a:path>
          </a:pathLst>
        </a:custGeom>
        <a:noFill/>
        <a:ln w="25400" cap="flat" cmpd="sng" algn="ctr">
          <a:solidFill>
            <a:srgbClr val="C0504D">
              <a:hueOff val="0"/>
              <a:satOff val="0"/>
              <a:lumOff val="0"/>
              <a:alphaOff val="0"/>
            </a:srgbClr>
          </a:solidFill>
          <a:prstDash val="solid"/>
        </a:ln>
        <a:effectLst/>
      </dgm:spPr>
      <dgm:t>
        <a:bodyPr/>
        <a:lstStyle/>
        <a:p>
          <a:endParaRPr lang="ru-RU"/>
        </a:p>
      </dgm:t>
    </dgm:pt>
    <dgm:pt modelId="{14E63634-4342-43C6-BA59-0FE2D68CE3B7}">
      <dgm:prSet/>
      <dgm:spPr>
        <a:xfrm>
          <a:off x="4024506" y="2443711"/>
          <a:ext cx="1453735" cy="923122"/>
        </a:xfrm>
        <a:prstGeom prst="roundRect">
          <a:avLst>
            <a:gd name="adj" fmla="val 10000"/>
          </a:avLst>
        </a:prstGeom>
        <a:solidFill>
          <a:sysClr val="window" lastClr="FFFFFF">
            <a:alpha val="90000"/>
            <a:hueOff val="0"/>
            <a:satOff val="0"/>
            <a:lumOff val="0"/>
            <a:alphaOff val="0"/>
          </a:sysClr>
        </a:solidFill>
        <a:ln w="9525" cap="flat" cmpd="sng" algn="ctr">
          <a:solidFill>
            <a:srgbClr val="F79646">
              <a:hueOff val="0"/>
              <a:satOff val="0"/>
              <a:lumOff val="0"/>
              <a:alphaOff val="0"/>
            </a:srgbClr>
          </a:solidFill>
          <a:prstDash val="solid"/>
        </a:ln>
        <a:effectLst/>
      </dgm:spPr>
      <dgm:t>
        <a:bodyPr/>
        <a:lstStyle/>
        <a:p>
          <a:r>
            <a:rPr lang="ru-RU">
              <a:solidFill>
                <a:sysClr val="windowText" lastClr="000000">
                  <a:hueOff val="0"/>
                  <a:satOff val="0"/>
                  <a:lumOff val="0"/>
                  <a:alphaOff val="0"/>
                </a:sysClr>
              </a:solidFill>
              <a:latin typeface="Calibri"/>
              <a:ea typeface="+mn-ea"/>
              <a:cs typeface="+mn-cs"/>
            </a:rPr>
            <a:t>Этап формирования коллективной рефлексии</a:t>
          </a:r>
        </a:p>
        <a:p>
          <a:r>
            <a:rPr lang="ru-RU">
              <a:solidFill>
                <a:sysClr val="windowText" lastClr="000000">
                  <a:hueOff val="0"/>
                  <a:satOff val="0"/>
                  <a:lumOff val="0"/>
                  <a:alphaOff val="0"/>
                </a:sysClr>
              </a:solidFill>
              <a:latin typeface="Calibri"/>
              <a:ea typeface="+mn-ea"/>
              <a:cs typeface="+mn-cs"/>
            </a:rPr>
            <a:t>Этап формирования групповой рефлексии </a:t>
          </a:r>
        </a:p>
        <a:p>
          <a:r>
            <a:rPr lang="ru-RU">
              <a:solidFill>
                <a:sysClr val="windowText" lastClr="000000">
                  <a:hueOff val="0"/>
                  <a:satOff val="0"/>
                  <a:lumOff val="0"/>
                  <a:alphaOff val="0"/>
                </a:sysClr>
              </a:solidFill>
              <a:latin typeface="Calibri"/>
              <a:ea typeface="+mn-ea"/>
              <a:cs typeface="+mn-cs"/>
            </a:rPr>
            <a:t>Этап формирования индивидуальной рефлексии</a:t>
          </a:r>
        </a:p>
      </dgm:t>
    </dgm:pt>
    <dgm:pt modelId="{47020933-B798-407E-81AC-DBC358CD5A4B}" type="parTrans" cxnId="{3D99AD92-C15A-4207-878A-61CB6AA51608}">
      <dgm:prSet/>
      <dgm:spPr>
        <a:xfrm>
          <a:off x="4459564" y="1957738"/>
          <a:ext cx="130283" cy="332522"/>
        </a:xfrm>
        <a:custGeom>
          <a:avLst/>
          <a:gdLst/>
          <a:ahLst/>
          <a:cxnLst/>
          <a:rect l="0" t="0" r="0" b="0"/>
          <a:pathLst>
            <a:path>
              <a:moveTo>
                <a:pt x="0" y="0"/>
              </a:moveTo>
              <a:lnTo>
                <a:pt x="0" y="197850"/>
              </a:lnTo>
              <a:lnTo>
                <a:pt x="130283" y="197850"/>
              </a:lnTo>
              <a:lnTo>
                <a:pt x="130283" y="332522"/>
              </a:lnTo>
            </a:path>
          </a:pathLst>
        </a:custGeom>
        <a:noFill/>
        <a:ln w="25400" cap="flat" cmpd="sng" algn="ctr">
          <a:solidFill>
            <a:srgbClr val="F79646">
              <a:hueOff val="0"/>
              <a:satOff val="0"/>
              <a:lumOff val="0"/>
              <a:alphaOff val="0"/>
            </a:srgbClr>
          </a:solidFill>
          <a:prstDash val="solid"/>
        </a:ln>
        <a:effectLst/>
      </dgm:spPr>
      <dgm:t>
        <a:bodyPr/>
        <a:lstStyle/>
        <a:p>
          <a:endParaRPr lang="ru-RU"/>
        </a:p>
      </dgm:t>
    </dgm:pt>
    <dgm:pt modelId="{308F5FBE-12A2-493C-A2D8-9F22246F5F47}" type="sibTrans" cxnId="{3D99AD92-C15A-4207-878A-61CB6AA51608}">
      <dgm:prSet/>
      <dgm:spPr/>
      <dgm:t>
        <a:bodyPr/>
        <a:lstStyle/>
        <a:p>
          <a:endParaRPr lang="ru-RU"/>
        </a:p>
      </dgm:t>
    </dgm:pt>
    <dgm:pt modelId="{31E98733-27F0-4D7E-8A4E-49A4F0A12C41}" type="pres">
      <dgm:prSet presAssocID="{F2EF65A1-9A27-42BB-9CC2-8C35BA251896}" presName="hierChild1" presStyleCnt="0">
        <dgm:presLayoutVars>
          <dgm:chPref val="1"/>
          <dgm:dir/>
          <dgm:animOne val="branch"/>
          <dgm:animLvl val="lvl"/>
          <dgm:resizeHandles/>
        </dgm:presLayoutVars>
      </dgm:prSet>
      <dgm:spPr/>
      <dgm:t>
        <a:bodyPr/>
        <a:lstStyle/>
        <a:p>
          <a:endParaRPr lang="ru-RU"/>
        </a:p>
      </dgm:t>
    </dgm:pt>
    <dgm:pt modelId="{1CCBE1FF-8910-4CE0-9144-E1937EE7D145}" type="pres">
      <dgm:prSet presAssocID="{7BD81F40-9839-4E1A-B360-FEE7286E0F6C}" presName="hierRoot1" presStyleCnt="0"/>
      <dgm:spPr/>
      <dgm:t>
        <a:bodyPr/>
        <a:lstStyle/>
        <a:p>
          <a:endParaRPr lang="ru-RU"/>
        </a:p>
      </dgm:t>
    </dgm:pt>
    <dgm:pt modelId="{6B35B550-FB94-4F04-84A4-AAF06B62B864}" type="pres">
      <dgm:prSet presAssocID="{7BD81F40-9839-4E1A-B360-FEE7286E0F6C}" presName="composite" presStyleCnt="0"/>
      <dgm:spPr/>
      <dgm:t>
        <a:bodyPr/>
        <a:lstStyle/>
        <a:p>
          <a:endParaRPr lang="ru-RU"/>
        </a:p>
      </dgm:t>
    </dgm:pt>
    <dgm:pt modelId="{17048607-5992-4B68-9D65-77FA46EE03E1}" type="pres">
      <dgm:prSet presAssocID="{7BD81F40-9839-4E1A-B360-FEE7286E0F6C}" presName="background" presStyleLbl="node0" presStyleIdx="0" presStyleCnt="2"/>
      <dgm:spPr>
        <a:xfrm>
          <a:off x="1650717" y="103093"/>
          <a:ext cx="3271356" cy="412321"/>
        </a:xfrm>
        <a:prstGeom prst="roundRect">
          <a:avLst>
            <a:gd name="adj" fmla="val 10000"/>
          </a:avLst>
        </a:prstGeom>
        <a:gradFill rotWithShape="0">
          <a:gsLst>
            <a:gs pos="0">
              <a:srgbClr val="8064A2">
                <a:hueOff val="0"/>
                <a:satOff val="0"/>
                <a:lumOff val="0"/>
                <a:alphaOff val="0"/>
                <a:tint val="50000"/>
                <a:satMod val="300000"/>
              </a:srgbClr>
            </a:gs>
            <a:gs pos="35000">
              <a:srgbClr val="8064A2">
                <a:hueOff val="0"/>
                <a:satOff val="0"/>
                <a:lumOff val="0"/>
                <a:alphaOff val="0"/>
                <a:tint val="37000"/>
                <a:satMod val="300000"/>
              </a:srgbClr>
            </a:gs>
            <a:gs pos="100000">
              <a:srgbClr val="8064A2">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endParaRPr lang="ru-RU"/>
        </a:p>
      </dgm:t>
    </dgm:pt>
    <dgm:pt modelId="{D54ED677-C6BA-4672-9920-E8F415788E39}" type="pres">
      <dgm:prSet presAssocID="{7BD81F40-9839-4E1A-B360-FEE7286E0F6C}" presName="text" presStyleLbl="fgAcc0" presStyleIdx="0" presStyleCnt="2" custScaleX="225031" custScaleY="44666" custLinFactNeighborX="33278" custLinFactNeighborY="10978">
        <dgm:presLayoutVars>
          <dgm:chPref val="3"/>
        </dgm:presLayoutVars>
      </dgm:prSet>
      <dgm:spPr/>
      <dgm:t>
        <a:bodyPr/>
        <a:lstStyle/>
        <a:p>
          <a:endParaRPr lang="ru-RU"/>
        </a:p>
      </dgm:t>
    </dgm:pt>
    <dgm:pt modelId="{1774A6F7-0D81-4B25-83AD-511F173D2387}" type="pres">
      <dgm:prSet presAssocID="{7BD81F40-9839-4E1A-B360-FEE7286E0F6C}" presName="hierChild2" presStyleCnt="0"/>
      <dgm:spPr/>
      <dgm:t>
        <a:bodyPr/>
        <a:lstStyle/>
        <a:p>
          <a:endParaRPr lang="ru-RU"/>
        </a:p>
      </dgm:t>
    </dgm:pt>
    <dgm:pt modelId="{7ADCFCDB-095E-41ED-86AE-6AF79E96AE1E}" type="pres">
      <dgm:prSet presAssocID="{08E21BA2-D232-4B26-ADB4-E1862C91D119}" presName="Name10" presStyleLbl="parChTrans1D2" presStyleIdx="0" presStyleCnt="2"/>
      <dgm:spPr/>
      <dgm:t>
        <a:bodyPr/>
        <a:lstStyle/>
        <a:p>
          <a:endParaRPr lang="ru-RU"/>
        </a:p>
      </dgm:t>
    </dgm:pt>
    <dgm:pt modelId="{49AC76AD-CA66-4E6D-90DB-20F00419151B}" type="pres">
      <dgm:prSet presAssocID="{79B40D80-8F54-467E-AF76-CAF27FB280B5}" presName="hierRoot2" presStyleCnt="0"/>
      <dgm:spPr/>
      <dgm:t>
        <a:bodyPr/>
        <a:lstStyle/>
        <a:p>
          <a:endParaRPr lang="ru-RU"/>
        </a:p>
      </dgm:t>
    </dgm:pt>
    <dgm:pt modelId="{86957A63-21EF-47DA-9354-1A1C2B8829F3}" type="pres">
      <dgm:prSet presAssocID="{79B40D80-8F54-467E-AF76-CAF27FB280B5}" presName="composite2" presStyleCnt="0"/>
      <dgm:spPr/>
      <dgm:t>
        <a:bodyPr/>
        <a:lstStyle/>
        <a:p>
          <a:endParaRPr lang="ru-RU"/>
        </a:p>
      </dgm:t>
    </dgm:pt>
    <dgm:pt modelId="{4D823098-E7C2-4375-9B5F-9432E3622F06}" type="pres">
      <dgm:prSet presAssocID="{79B40D80-8F54-467E-AF76-CAF27FB280B5}" presName="background2" presStyleLbl="node2" presStyleIdx="0" presStyleCnt="2"/>
      <dgm:spPr>
        <a:xfrm>
          <a:off x="1916962" y="773700"/>
          <a:ext cx="2916281" cy="262139"/>
        </a:xfrm>
        <a:prstGeom prst="roundRect">
          <a:avLst>
            <a:gd name="adj" fmla="val 10000"/>
          </a:avLst>
        </a:prstGeom>
        <a:gradFill rotWithShape="0">
          <a:gsLst>
            <a:gs pos="0">
              <a:srgbClr val="F79646">
                <a:hueOff val="0"/>
                <a:satOff val="0"/>
                <a:lumOff val="0"/>
                <a:alphaOff val="0"/>
                <a:tint val="50000"/>
                <a:satMod val="300000"/>
              </a:srgbClr>
            </a:gs>
            <a:gs pos="35000">
              <a:srgbClr val="F79646">
                <a:hueOff val="0"/>
                <a:satOff val="0"/>
                <a:lumOff val="0"/>
                <a:alphaOff val="0"/>
                <a:tint val="37000"/>
                <a:satMod val="300000"/>
              </a:srgbClr>
            </a:gs>
            <a:gs pos="100000">
              <a:srgbClr val="F79646">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endParaRPr lang="ru-RU"/>
        </a:p>
      </dgm:t>
    </dgm:pt>
    <dgm:pt modelId="{EC6E99EB-8ADB-4F73-99B7-2FE007012CD1}" type="pres">
      <dgm:prSet presAssocID="{79B40D80-8F54-467E-AF76-CAF27FB280B5}" presName="text2" presStyleLbl="fgAcc2" presStyleIdx="0" presStyleCnt="2" custAng="0" custScaleX="200606" custScaleY="28397" custLinFactNeighborX="39380" custLinFactNeighborY="-6843">
        <dgm:presLayoutVars>
          <dgm:chPref val="3"/>
        </dgm:presLayoutVars>
      </dgm:prSet>
      <dgm:spPr/>
      <dgm:t>
        <a:bodyPr/>
        <a:lstStyle/>
        <a:p>
          <a:endParaRPr lang="ru-RU"/>
        </a:p>
      </dgm:t>
    </dgm:pt>
    <dgm:pt modelId="{8EDB7DF2-D9D0-4FC9-8960-B200B7EFACEA}" type="pres">
      <dgm:prSet presAssocID="{79B40D80-8F54-467E-AF76-CAF27FB280B5}" presName="hierChild3" presStyleCnt="0"/>
      <dgm:spPr/>
      <dgm:t>
        <a:bodyPr/>
        <a:lstStyle/>
        <a:p>
          <a:endParaRPr lang="ru-RU"/>
        </a:p>
      </dgm:t>
    </dgm:pt>
    <dgm:pt modelId="{8AF35D89-ECED-4C81-A152-4C35E383AD46}" type="pres">
      <dgm:prSet presAssocID="{AD723E5F-57C7-4030-8E5A-0D31424A3ED1}" presName="Name17" presStyleLbl="parChTrans1D3" presStyleIdx="0" presStyleCnt="1"/>
      <dgm:spPr/>
      <dgm:t>
        <a:bodyPr/>
        <a:lstStyle/>
        <a:p>
          <a:endParaRPr lang="ru-RU"/>
        </a:p>
      </dgm:t>
    </dgm:pt>
    <dgm:pt modelId="{EA9AC783-6203-47FE-814A-61A0D71C7748}" type="pres">
      <dgm:prSet presAssocID="{25224C22-0DA6-47DE-A9C0-F21BBBF3E92F}" presName="hierRoot3" presStyleCnt="0"/>
      <dgm:spPr/>
      <dgm:t>
        <a:bodyPr/>
        <a:lstStyle/>
        <a:p>
          <a:endParaRPr lang="ru-RU"/>
        </a:p>
      </dgm:t>
    </dgm:pt>
    <dgm:pt modelId="{33F4BA91-4C62-4BDD-903F-29CF210A727B}" type="pres">
      <dgm:prSet presAssocID="{25224C22-0DA6-47DE-A9C0-F21BBBF3E92F}" presName="composite3" presStyleCnt="0"/>
      <dgm:spPr/>
      <dgm:t>
        <a:bodyPr/>
        <a:lstStyle/>
        <a:p>
          <a:endParaRPr lang="ru-RU"/>
        </a:p>
      </dgm:t>
    </dgm:pt>
    <dgm:pt modelId="{B676667D-96AD-4DEB-BE6F-7D2C4C6BEB40}" type="pres">
      <dgm:prSet presAssocID="{25224C22-0DA6-47DE-A9C0-F21BBBF3E92F}" presName="background3" presStyleLbl="node3" presStyleIdx="0" presStyleCnt="1"/>
      <dgm:spPr>
        <a:xfrm>
          <a:off x="2184449" y="1521803"/>
          <a:ext cx="1236344" cy="428301"/>
        </a:xfrm>
        <a:prstGeom prst="roundRect">
          <a:avLst>
            <a:gd name="adj" fmla="val 10000"/>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endParaRPr lang="ru-RU"/>
        </a:p>
      </dgm:t>
    </dgm:pt>
    <dgm:pt modelId="{485FFE27-DD33-429A-895D-3234243ED4DE}" type="pres">
      <dgm:prSet presAssocID="{25224C22-0DA6-47DE-A9C0-F21BBBF3E92F}" presName="text3" presStyleLbl="fgAcc3" presStyleIdx="0" presStyleCnt="1" custScaleX="85046" custScaleY="46397">
        <dgm:presLayoutVars>
          <dgm:chPref val="3"/>
        </dgm:presLayoutVars>
      </dgm:prSet>
      <dgm:spPr/>
      <dgm:t>
        <a:bodyPr/>
        <a:lstStyle/>
        <a:p>
          <a:endParaRPr lang="ru-RU"/>
        </a:p>
      </dgm:t>
    </dgm:pt>
    <dgm:pt modelId="{2ED95C18-7CC4-4862-99B9-A20DE9318EB6}" type="pres">
      <dgm:prSet presAssocID="{25224C22-0DA6-47DE-A9C0-F21BBBF3E92F}" presName="hierChild4" presStyleCnt="0"/>
      <dgm:spPr/>
      <dgm:t>
        <a:bodyPr/>
        <a:lstStyle/>
        <a:p>
          <a:endParaRPr lang="ru-RU"/>
        </a:p>
      </dgm:t>
    </dgm:pt>
    <dgm:pt modelId="{C209AD5F-9145-41EA-9FD6-153BE75ACBDE}" type="pres">
      <dgm:prSet presAssocID="{ECFD0A36-2392-430E-8A36-FE14AA98B14B}" presName="Name23" presStyleLbl="parChTrans1D4" presStyleIdx="0" presStyleCnt="1"/>
      <dgm:spPr/>
      <dgm:t>
        <a:bodyPr/>
        <a:lstStyle/>
        <a:p>
          <a:endParaRPr lang="ru-RU"/>
        </a:p>
      </dgm:t>
    </dgm:pt>
    <dgm:pt modelId="{FED02431-B8DC-404C-9DA3-6EF5F8176965}" type="pres">
      <dgm:prSet presAssocID="{BC3F42C0-9D8C-48BB-8F59-B38DBBE1A12E}" presName="hierRoot4" presStyleCnt="0"/>
      <dgm:spPr/>
      <dgm:t>
        <a:bodyPr/>
        <a:lstStyle/>
        <a:p>
          <a:endParaRPr lang="ru-RU"/>
        </a:p>
      </dgm:t>
    </dgm:pt>
    <dgm:pt modelId="{7D542BED-71C3-4E8D-8B81-431C90329BE8}" type="pres">
      <dgm:prSet presAssocID="{BC3F42C0-9D8C-48BB-8F59-B38DBBE1A12E}" presName="composite4" presStyleCnt="0"/>
      <dgm:spPr/>
      <dgm:t>
        <a:bodyPr/>
        <a:lstStyle/>
        <a:p>
          <a:endParaRPr lang="ru-RU"/>
        </a:p>
      </dgm:t>
    </dgm:pt>
    <dgm:pt modelId="{392DD4B0-01D8-4272-9578-412036FB57A7}" type="pres">
      <dgm:prSet presAssocID="{BC3F42C0-9D8C-48BB-8F59-B38DBBE1A12E}" presName="background4" presStyleLbl="node4" presStyleIdx="0" presStyleCnt="1"/>
      <dgm:spPr>
        <a:xfrm>
          <a:off x="2008503" y="2292920"/>
          <a:ext cx="1453735" cy="923122"/>
        </a:xfrm>
        <a:prstGeom prst="roundRect">
          <a:avLst>
            <a:gd name="adj" fmla="val 10000"/>
          </a:avLst>
        </a:prstGeom>
        <a:gradFill rotWithShape="0">
          <a:gsLst>
            <a:gs pos="0">
              <a:srgbClr val="C0504D">
                <a:hueOff val="0"/>
                <a:satOff val="0"/>
                <a:lumOff val="0"/>
                <a:alphaOff val="0"/>
                <a:tint val="50000"/>
                <a:satMod val="300000"/>
              </a:srgbClr>
            </a:gs>
            <a:gs pos="35000">
              <a:srgbClr val="C0504D">
                <a:hueOff val="0"/>
                <a:satOff val="0"/>
                <a:lumOff val="0"/>
                <a:alphaOff val="0"/>
                <a:tint val="37000"/>
                <a:satMod val="300000"/>
              </a:srgbClr>
            </a:gs>
            <a:gs pos="100000">
              <a:srgbClr val="C0504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endParaRPr lang="ru-RU"/>
        </a:p>
      </dgm:t>
    </dgm:pt>
    <dgm:pt modelId="{9DCC123D-3B45-4CEA-8679-E10B4B1E7EC3}" type="pres">
      <dgm:prSet presAssocID="{BC3F42C0-9D8C-48BB-8F59-B38DBBE1A12E}" presName="text4" presStyleLbl="fgAcc4" presStyleIdx="0" presStyleCnt="1" custLinFactNeighborX="-4626" custLinFactNeighborY="-8664">
        <dgm:presLayoutVars>
          <dgm:chPref val="3"/>
        </dgm:presLayoutVars>
      </dgm:prSet>
      <dgm:spPr/>
      <dgm:t>
        <a:bodyPr/>
        <a:lstStyle/>
        <a:p>
          <a:endParaRPr lang="ru-RU"/>
        </a:p>
      </dgm:t>
    </dgm:pt>
    <dgm:pt modelId="{118678C3-7711-420D-967D-A1F697014709}" type="pres">
      <dgm:prSet presAssocID="{BC3F42C0-9D8C-48BB-8F59-B38DBBE1A12E}" presName="hierChild5" presStyleCnt="0"/>
      <dgm:spPr/>
      <dgm:t>
        <a:bodyPr/>
        <a:lstStyle/>
        <a:p>
          <a:endParaRPr lang="ru-RU"/>
        </a:p>
      </dgm:t>
    </dgm:pt>
    <dgm:pt modelId="{0A9DE3B5-FEE3-4439-9E90-731CC4EB7161}" type="pres">
      <dgm:prSet presAssocID="{C8FAD017-9D94-4B67-B81E-940448DE34EA}" presName="hierRoot1" presStyleCnt="0"/>
      <dgm:spPr/>
      <dgm:t>
        <a:bodyPr/>
        <a:lstStyle/>
        <a:p>
          <a:endParaRPr lang="ru-RU"/>
        </a:p>
      </dgm:t>
    </dgm:pt>
    <dgm:pt modelId="{F3B6D3B1-44AF-4E60-ADCE-DAAA781678B3}" type="pres">
      <dgm:prSet presAssocID="{C8FAD017-9D94-4B67-B81E-940448DE34EA}" presName="composite" presStyleCnt="0"/>
      <dgm:spPr/>
      <dgm:t>
        <a:bodyPr/>
        <a:lstStyle/>
        <a:p>
          <a:endParaRPr lang="ru-RU"/>
        </a:p>
      </dgm:t>
    </dgm:pt>
    <dgm:pt modelId="{CBE2A5BD-750D-4630-AC12-70A1AF675BF9}" type="pres">
      <dgm:prSet presAssocID="{C8FAD017-9D94-4B67-B81E-940448DE34EA}" presName="background" presStyleLbl="node0" presStyleIdx="1" presStyleCnt="2"/>
      <dgm:spPr>
        <a:xfrm>
          <a:off x="3867391" y="1498374"/>
          <a:ext cx="1184344" cy="459364"/>
        </a:xfrm>
        <a:prstGeom prst="roundRect">
          <a:avLst>
            <a:gd name="adj" fmla="val 10000"/>
          </a:avLst>
        </a:prstGeom>
        <a:gradFill rotWithShape="0">
          <a:gsLst>
            <a:gs pos="0">
              <a:srgbClr val="8064A2">
                <a:hueOff val="0"/>
                <a:satOff val="0"/>
                <a:lumOff val="0"/>
                <a:alphaOff val="0"/>
                <a:tint val="50000"/>
                <a:satMod val="300000"/>
              </a:srgbClr>
            </a:gs>
            <a:gs pos="35000">
              <a:srgbClr val="8064A2">
                <a:hueOff val="0"/>
                <a:satOff val="0"/>
                <a:lumOff val="0"/>
                <a:alphaOff val="0"/>
                <a:tint val="37000"/>
                <a:satMod val="300000"/>
              </a:srgbClr>
            </a:gs>
            <a:gs pos="100000">
              <a:srgbClr val="8064A2">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endParaRPr lang="ru-RU"/>
        </a:p>
      </dgm:t>
    </dgm:pt>
    <dgm:pt modelId="{665A628C-5E95-4713-A230-F114C0731E74}" type="pres">
      <dgm:prSet presAssocID="{C8FAD017-9D94-4B67-B81E-940448DE34EA}" presName="text" presStyleLbl="fgAcc0" presStyleIdx="1" presStyleCnt="2" custScaleX="81469" custScaleY="49762" custLinFactY="62126" custLinFactNeighborX="-61494" custLinFactNeighborY="100000">
        <dgm:presLayoutVars>
          <dgm:chPref val="3"/>
        </dgm:presLayoutVars>
      </dgm:prSet>
      <dgm:spPr/>
      <dgm:t>
        <a:bodyPr/>
        <a:lstStyle/>
        <a:p>
          <a:endParaRPr lang="ru-RU"/>
        </a:p>
      </dgm:t>
    </dgm:pt>
    <dgm:pt modelId="{BE374899-5EB7-4BD5-9F0A-B127C990FCCA}" type="pres">
      <dgm:prSet presAssocID="{C8FAD017-9D94-4B67-B81E-940448DE34EA}" presName="hierChild2" presStyleCnt="0"/>
      <dgm:spPr/>
      <dgm:t>
        <a:bodyPr/>
        <a:lstStyle/>
        <a:p>
          <a:endParaRPr lang="ru-RU"/>
        </a:p>
      </dgm:t>
    </dgm:pt>
    <dgm:pt modelId="{953888BB-75A5-4FC9-9886-47F77AF458E3}" type="pres">
      <dgm:prSet presAssocID="{47020933-B798-407E-81AC-DBC358CD5A4B}" presName="Name10" presStyleLbl="parChTrans1D2" presStyleIdx="1" presStyleCnt="2"/>
      <dgm:spPr/>
      <dgm:t>
        <a:bodyPr/>
        <a:lstStyle/>
        <a:p>
          <a:endParaRPr lang="ru-RU"/>
        </a:p>
      </dgm:t>
    </dgm:pt>
    <dgm:pt modelId="{AB8D9823-8162-4192-944E-0A93104FFCC6}" type="pres">
      <dgm:prSet presAssocID="{14E63634-4342-43C6-BA59-0FE2D68CE3B7}" presName="hierRoot2" presStyleCnt="0"/>
      <dgm:spPr/>
      <dgm:t>
        <a:bodyPr/>
        <a:lstStyle/>
        <a:p>
          <a:endParaRPr lang="ru-RU"/>
        </a:p>
      </dgm:t>
    </dgm:pt>
    <dgm:pt modelId="{AE5BF971-89FC-4A25-8861-EAB6B9E9566B}" type="pres">
      <dgm:prSet presAssocID="{14E63634-4342-43C6-BA59-0FE2D68CE3B7}" presName="composite2" presStyleCnt="0"/>
      <dgm:spPr/>
      <dgm:t>
        <a:bodyPr/>
        <a:lstStyle/>
        <a:p>
          <a:endParaRPr lang="ru-RU"/>
        </a:p>
      </dgm:t>
    </dgm:pt>
    <dgm:pt modelId="{1CE6F299-2419-44FD-B41D-23E9064790D1}" type="pres">
      <dgm:prSet presAssocID="{14E63634-4342-43C6-BA59-0FE2D68CE3B7}" presName="background2" presStyleLbl="node2" presStyleIdx="1" presStyleCnt="2"/>
      <dgm:spPr>
        <a:xfrm>
          <a:off x="3862979" y="2290261"/>
          <a:ext cx="1453735" cy="923122"/>
        </a:xfrm>
        <a:prstGeom prst="roundRect">
          <a:avLst>
            <a:gd name="adj" fmla="val 10000"/>
          </a:avLst>
        </a:prstGeom>
        <a:gradFill rotWithShape="0">
          <a:gsLst>
            <a:gs pos="0">
              <a:srgbClr val="F79646">
                <a:hueOff val="0"/>
                <a:satOff val="0"/>
                <a:lumOff val="0"/>
                <a:alphaOff val="0"/>
                <a:tint val="50000"/>
                <a:satMod val="300000"/>
              </a:srgbClr>
            </a:gs>
            <a:gs pos="35000">
              <a:srgbClr val="F79646">
                <a:hueOff val="0"/>
                <a:satOff val="0"/>
                <a:lumOff val="0"/>
                <a:alphaOff val="0"/>
                <a:tint val="37000"/>
                <a:satMod val="300000"/>
              </a:srgbClr>
            </a:gs>
            <a:gs pos="100000">
              <a:srgbClr val="F79646">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endParaRPr lang="ru-RU"/>
        </a:p>
      </dgm:t>
    </dgm:pt>
    <dgm:pt modelId="{BB58D7D8-BC5F-4B2E-A9C5-B188846D7224}" type="pres">
      <dgm:prSet presAssocID="{14E63634-4342-43C6-BA59-0FE2D68CE3B7}" presName="text2" presStyleLbl="fgAcc2" presStyleIdx="1" presStyleCnt="2" custLinFactY="52347" custLinFactNeighborX="-52532" custLinFactNeighborY="100000">
        <dgm:presLayoutVars>
          <dgm:chPref val="3"/>
        </dgm:presLayoutVars>
      </dgm:prSet>
      <dgm:spPr/>
      <dgm:t>
        <a:bodyPr/>
        <a:lstStyle/>
        <a:p>
          <a:endParaRPr lang="ru-RU"/>
        </a:p>
      </dgm:t>
    </dgm:pt>
    <dgm:pt modelId="{43BDD50A-A8B1-465D-BD12-C43A05129984}" type="pres">
      <dgm:prSet presAssocID="{14E63634-4342-43C6-BA59-0FE2D68CE3B7}" presName="hierChild3" presStyleCnt="0"/>
      <dgm:spPr/>
      <dgm:t>
        <a:bodyPr/>
        <a:lstStyle/>
        <a:p>
          <a:endParaRPr lang="ru-RU"/>
        </a:p>
      </dgm:t>
    </dgm:pt>
  </dgm:ptLst>
  <dgm:cxnLst>
    <dgm:cxn modelId="{34CD6694-0A0F-4D12-9927-1B6A9ADB7107}" srcId="{25224C22-0DA6-47DE-A9C0-F21BBBF3E92F}" destId="{BC3F42C0-9D8C-48BB-8F59-B38DBBE1A12E}" srcOrd="0" destOrd="0" parTransId="{ECFD0A36-2392-430E-8A36-FE14AA98B14B}" sibTransId="{C31F18C5-3C29-4E49-84D1-6FD10FEB413A}"/>
    <dgm:cxn modelId="{3D99AD92-C15A-4207-878A-61CB6AA51608}" srcId="{C8FAD017-9D94-4B67-B81E-940448DE34EA}" destId="{14E63634-4342-43C6-BA59-0FE2D68CE3B7}" srcOrd="0" destOrd="0" parTransId="{47020933-B798-407E-81AC-DBC358CD5A4B}" sibTransId="{308F5FBE-12A2-493C-A2D8-9F22246F5F47}"/>
    <dgm:cxn modelId="{E1A583D8-473F-4610-A6CE-E717064A8EA7}" srcId="{F2EF65A1-9A27-42BB-9CC2-8C35BA251896}" destId="{C8FAD017-9D94-4B67-B81E-940448DE34EA}" srcOrd="1" destOrd="0" parTransId="{B8E2AA18-D0E0-4FBA-B9E6-148797EC4342}" sibTransId="{A3BBA239-B072-49B5-86B4-400B8F9A2C8D}"/>
    <dgm:cxn modelId="{26438774-9003-486F-9DE9-2307AD878026}" type="presOf" srcId="{7BD81F40-9839-4E1A-B360-FEE7286E0F6C}" destId="{D54ED677-C6BA-4672-9920-E8F415788E39}" srcOrd="0" destOrd="0" presId="urn:microsoft.com/office/officeart/2005/8/layout/hierarchy1"/>
    <dgm:cxn modelId="{E8FED85A-9FA0-4B24-AC39-530383DA83A0}" srcId="{F2EF65A1-9A27-42BB-9CC2-8C35BA251896}" destId="{7BD81F40-9839-4E1A-B360-FEE7286E0F6C}" srcOrd="0" destOrd="0" parTransId="{E5E83C6D-2F0D-4C8A-B5E7-B0513A4EFC11}" sibTransId="{ABBCBA12-6F95-4E1F-A6E9-6DAD89BEC646}"/>
    <dgm:cxn modelId="{71D53EB8-EF34-4B92-9DA8-A0D23A46A877}" type="presOf" srcId="{AD723E5F-57C7-4030-8E5A-0D31424A3ED1}" destId="{8AF35D89-ECED-4C81-A152-4C35E383AD46}" srcOrd="0" destOrd="0" presId="urn:microsoft.com/office/officeart/2005/8/layout/hierarchy1"/>
    <dgm:cxn modelId="{B8D2A6C5-024D-43F5-A5C6-E99454E1F859}" type="presOf" srcId="{ECFD0A36-2392-430E-8A36-FE14AA98B14B}" destId="{C209AD5F-9145-41EA-9FD6-153BE75ACBDE}" srcOrd="0" destOrd="0" presId="urn:microsoft.com/office/officeart/2005/8/layout/hierarchy1"/>
    <dgm:cxn modelId="{F9EA751A-0499-451C-9951-F7F6FD27C71C}" type="presOf" srcId="{79B40D80-8F54-467E-AF76-CAF27FB280B5}" destId="{EC6E99EB-8ADB-4F73-99B7-2FE007012CD1}" srcOrd="0" destOrd="0" presId="urn:microsoft.com/office/officeart/2005/8/layout/hierarchy1"/>
    <dgm:cxn modelId="{63E50D95-F026-4BC5-934C-F7BD38AD20D2}" type="presOf" srcId="{C8FAD017-9D94-4B67-B81E-940448DE34EA}" destId="{665A628C-5E95-4713-A230-F114C0731E74}" srcOrd="0" destOrd="0" presId="urn:microsoft.com/office/officeart/2005/8/layout/hierarchy1"/>
    <dgm:cxn modelId="{025971C0-D044-4D36-B8A1-F7F3A9B8D819}" type="presOf" srcId="{47020933-B798-407E-81AC-DBC358CD5A4B}" destId="{953888BB-75A5-4FC9-9886-47F77AF458E3}" srcOrd="0" destOrd="0" presId="urn:microsoft.com/office/officeart/2005/8/layout/hierarchy1"/>
    <dgm:cxn modelId="{88F85187-33C9-4F4E-9035-1292B6426E5B}" type="presOf" srcId="{BC3F42C0-9D8C-48BB-8F59-B38DBBE1A12E}" destId="{9DCC123D-3B45-4CEA-8679-E10B4B1E7EC3}" srcOrd="0" destOrd="0" presId="urn:microsoft.com/office/officeart/2005/8/layout/hierarchy1"/>
    <dgm:cxn modelId="{F5B4824D-7943-4A5D-860A-D66D8AE4126E}" type="presOf" srcId="{25224C22-0DA6-47DE-A9C0-F21BBBF3E92F}" destId="{485FFE27-DD33-429A-895D-3234243ED4DE}" srcOrd="0" destOrd="0" presId="urn:microsoft.com/office/officeart/2005/8/layout/hierarchy1"/>
    <dgm:cxn modelId="{2626FA76-A48A-461B-9DD8-213D65DAC817}" type="presOf" srcId="{08E21BA2-D232-4B26-ADB4-E1862C91D119}" destId="{7ADCFCDB-095E-41ED-86AE-6AF79E96AE1E}" srcOrd="0" destOrd="0" presId="urn:microsoft.com/office/officeart/2005/8/layout/hierarchy1"/>
    <dgm:cxn modelId="{F349E068-D6D4-4239-9E85-7511FE71BA6F}" srcId="{7BD81F40-9839-4E1A-B360-FEE7286E0F6C}" destId="{79B40D80-8F54-467E-AF76-CAF27FB280B5}" srcOrd="0" destOrd="0" parTransId="{08E21BA2-D232-4B26-ADB4-E1862C91D119}" sibTransId="{AD9BB580-6846-4657-A7F4-BEC7070A4CAF}"/>
    <dgm:cxn modelId="{EF1751B2-28B4-45E5-9AF2-DFE3CA8FC81C}" srcId="{79B40D80-8F54-467E-AF76-CAF27FB280B5}" destId="{25224C22-0DA6-47DE-A9C0-F21BBBF3E92F}" srcOrd="0" destOrd="0" parTransId="{AD723E5F-57C7-4030-8E5A-0D31424A3ED1}" sibTransId="{A310FD99-CEA8-4EB8-88FB-9C2B17E431C1}"/>
    <dgm:cxn modelId="{F4713FBD-B4D9-4A8A-BC7A-B0A87E62F3EA}" type="presOf" srcId="{14E63634-4342-43C6-BA59-0FE2D68CE3B7}" destId="{BB58D7D8-BC5F-4B2E-A9C5-B188846D7224}" srcOrd="0" destOrd="0" presId="urn:microsoft.com/office/officeart/2005/8/layout/hierarchy1"/>
    <dgm:cxn modelId="{B1DD6BA0-0982-4D88-96BC-83371A5D037F}" type="presOf" srcId="{F2EF65A1-9A27-42BB-9CC2-8C35BA251896}" destId="{31E98733-27F0-4D7E-8A4E-49A4F0A12C41}" srcOrd="0" destOrd="0" presId="urn:microsoft.com/office/officeart/2005/8/layout/hierarchy1"/>
    <dgm:cxn modelId="{C4BEEA68-5EC9-43FD-B965-B66F75F46E48}" type="presParOf" srcId="{31E98733-27F0-4D7E-8A4E-49A4F0A12C41}" destId="{1CCBE1FF-8910-4CE0-9144-E1937EE7D145}" srcOrd="0" destOrd="0" presId="urn:microsoft.com/office/officeart/2005/8/layout/hierarchy1"/>
    <dgm:cxn modelId="{A17E8322-B0B3-41CE-A081-D4BF1BB13A96}" type="presParOf" srcId="{1CCBE1FF-8910-4CE0-9144-E1937EE7D145}" destId="{6B35B550-FB94-4F04-84A4-AAF06B62B864}" srcOrd="0" destOrd="0" presId="urn:microsoft.com/office/officeart/2005/8/layout/hierarchy1"/>
    <dgm:cxn modelId="{CC5D02EA-A924-403E-A9FD-F3BC3C086A26}" type="presParOf" srcId="{6B35B550-FB94-4F04-84A4-AAF06B62B864}" destId="{17048607-5992-4B68-9D65-77FA46EE03E1}" srcOrd="0" destOrd="0" presId="urn:microsoft.com/office/officeart/2005/8/layout/hierarchy1"/>
    <dgm:cxn modelId="{EBA259AC-F2F8-441D-9656-F2463C34F53F}" type="presParOf" srcId="{6B35B550-FB94-4F04-84A4-AAF06B62B864}" destId="{D54ED677-C6BA-4672-9920-E8F415788E39}" srcOrd="1" destOrd="0" presId="urn:microsoft.com/office/officeart/2005/8/layout/hierarchy1"/>
    <dgm:cxn modelId="{734C780D-3FC6-4794-BDC2-D5A6D5186FE0}" type="presParOf" srcId="{1CCBE1FF-8910-4CE0-9144-E1937EE7D145}" destId="{1774A6F7-0D81-4B25-83AD-511F173D2387}" srcOrd="1" destOrd="0" presId="urn:microsoft.com/office/officeart/2005/8/layout/hierarchy1"/>
    <dgm:cxn modelId="{24673831-17B8-479B-A6C0-E5C889AD83D5}" type="presParOf" srcId="{1774A6F7-0D81-4B25-83AD-511F173D2387}" destId="{7ADCFCDB-095E-41ED-86AE-6AF79E96AE1E}" srcOrd="0" destOrd="0" presId="urn:microsoft.com/office/officeart/2005/8/layout/hierarchy1"/>
    <dgm:cxn modelId="{B95D400F-510C-4C18-BBD1-EF0A1734F8E9}" type="presParOf" srcId="{1774A6F7-0D81-4B25-83AD-511F173D2387}" destId="{49AC76AD-CA66-4E6D-90DB-20F00419151B}" srcOrd="1" destOrd="0" presId="urn:microsoft.com/office/officeart/2005/8/layout/hierarchy1"/>
    <dgm:cxn modelId="{C29003C8-1B3F-42F4-87D2-F1EB0140A351}" type="presParOf" srcId="{49AC76AD-CA66-4E6D-90DB-20F00419151B}" destId="{86957A63-21EF-47DA-9354-1A1C2B8829F3}" srcOrd="0" destOrd="0" presId="urn:microsoft.com/office/officeart/2005/8/layout/hierarchy1"/>
    <dgm:cxn modelId="{ACCF73FC-D18C-4DD3-A35D-9DE21CB23CCF}" type="presParOf" srcId="{86957A63-21EF-47DA-9354-1A1C2B8829F3}" destId="{4D823098-E7C2-4375-9B5F-9432E3622F06}" srcOrd="0" destOrd="0" presId="urn:microsoft.com/office/officeart/2005/8/layout/hierarchy1"/>
    <dgm:cxn modelId="{37AB179D-BF4D-417C-ABB4-EF3AF4C7A7E4}" type="presParOf" srcId="{86957A63-21EF-47DA-9354-1A1C2B8829F3}" destId="{EC6E99EB-8ADB-4F73-99B7-2FE007012CD1}" srcOrd="1" destOrd="0" presId="urn:microsoft.com/office/officeart/2005/8/layout/hierarchy1"/>
    <dgm:cxn modelId="{A5E46AC0-C40B-45EB-8563-4C36D16CFCE6}" type="presParOf" srcId="{49AC76AD-CA66-4E6D-90DB-20F00419151B}" destId="{8EDB7DF2-D9D0-4FC9-8960-B200B7EFACEA}" srcOrd="1" destOrd="0" presId="urn:microsoft.com/office/officeart/2005/8/layout/hierarchy1"/>
    <dgm:cxn modelId="{EE045A1E-A973-4829-ADA3-38B07A23598B}" type="presParOf" srcId="{8EDB7DF2-D9D0-4FC9-8960-B200B7EFACEA}" destId="{8AF35D89-ECED-4C81-A152-4C35E383AD46}" srcOrd="0" destOrd="0" presId="urn:microsoft.com/office/officeart/2005/8/layout/hierarchy1"/>
    <dgm:cxn modelId="{A68E023E-EAD9-4853-B621-F96C455F971F}" type="presParOf" srcId="{8EDB7DF2-D9D0-4FC9-8960-B200B7EFACEA}" destId="{EA9AC783-6203-47FE-814A-61A0D71C7748}" srcOrd="1" destOrd="0" presId="urn:microsoft.com/office/officeart/2005/8/layout/hierarchy1"/>
    <dgm:cxn modelId="{5A12B679-DE29-4E46-974F-87FC451CE074}" type="presParOf" srcId="{EA9AC783-6203-47FE-814A-61A0D71C7748}" destId="{33F4BA91-4C62-4BDD-903F-29CF210A727B}" srcOrd="0" destOrd="0" presId="urn:microsoft.com/office/officeart/2005/8/layout/hierarchy1"/>
    <dgm:cxn modelId="{88A89054-16BB-40D2-ACD5-EF3C691276D0}" type="presParOf" srcId="{33F4BA91-4C62-4BDD-903F-29CF210A727B}" destId="{B676667D-96AD-4DEB-BE6F-7D2C4C6BEB40}" srcOrd="0" destOrd="0" presId="urn:microsoft.com/office/officeart/2005/8/layout/hierarchy1"/>
    <dgm:cxn modelId="{4B9D79F9-CD2A-4EE0-BC10-C956B19FFD1C}" type="presParOf" srcId="{33F4BA91-4C62-4BDD-903F-29CF210A727B}" destId="{485FFE27-DD33-429A-895D-3234243ED4DE}" srcOrd="1" destOrd="0" presId="urn:microsoft.com/office/officeart/2005/8/layout/hierarchy1"/>
    <dgm:cxn modelId="{C9F32048-A1A0-4154-A187-EB960FFAA3B0}" type="presParOf" srcId="{EA9AC783-6203-47FE-814A-61A0D71C7748}" destId="{2ED95C18-7CC4-4862-99B9-A20DE9318EB6}" srcOrd="1" destOrd="0" presId="urn:microsoft.com/office/officeart/2005/8/layout/hierarchy1"/>
    <dgm:cxn modelId="{0B0D45C2-B5F1-4668-A131-B69F26D94644}" type="presParOf" srcId="{2ED95C18-7CC4-4862-99B9-A20DE9318EB6}" destId="{C209AD5F-9145-41EA-9FD6-153BE75ACBDE}" srcOrd="0" destOrd="0" presId="urn:microsoft.com/office/officeart/2005/8/layout/hierarchy1"/>
    <dgm:cxn modelId="{FEA82E95-F228-44A4-8528-9F4420FC844A}" type="presParOf" srcId="{2ED95C18-7CC4-4862-99B9-A20DE9318EB6}" destId="{FED02431-B8DC-404C-9DA3-6EF5F8176965}" srcOrd="1" destOrd="0" presId="urn:microsoft.com/office/officeart/2005/8/layout/hierarchy1"/>
    <dgm:cxn modelId="{8E917CCF-0D2E-4BD0-8329-52A709F0197B}" type="presParOf" srcId="{FED02431-B8DC-404C-9DA3-6EF5F8176965}" destId="{7D542BED-71C3-4E8D-8B81-431C90329BE8}" srcOrd="0" destOrd="0" presId="urn:microsoft.com/office/officeart/2005/8/layout/hierarchy1"/>
    <dgm:cxn modelId="{22E0DA7E-DBB3-44F7-8183-7DC371236753}" type="presParOf" srcId="{7D542BED-71C3-4E8D-8B81-431C90329BE8}" destId="{392DD4B0-01D8-4272-9578-412036FB57A7}" srcOrd="0" destOrd="0" presId="urn:microsoft.com/office/officeart/2005/8/layout/hierarchy1"/>
    <dgm:cxn modelId="{FC96EEA0-7EF0-4D06-B9D0-FCBA568C2C2C}" type="presParOf" srcId="{7D542BED-71C3-4E8D-8B81-431C90329BE8}" destId="{9DCC123D-3B45-4CEA-8679-E10B4B1E7EC3}" srcOrd="1" destOrd="0" presId="urn:microsoft.com/office/officeart/2005/8/layout/hierarchy1"/>
    <dgm:cxn modelId="{DE2CF413-13FF-4EDF-85D8-B8E7878933D1}" type="presParOf" srcId="{FED02431-B8DC-404C-9DA3-6EF5F8176965}" destId="{118678C3-7711-420D-967D-A1F697014709}" srcOrd="1" destOrd="0" presId="urn:microsoft.com/office/officeart/2005/8/layout/hierarchy1"/>
    <dgm:cxn modelId="{D52E01FB-BB79-467F-A2ED-3A7FB337B46D}" type="presParOf" srcId="{31E98733-27F0-4D7E-8A4E-49A4F0A12C41}" destId="{0A9DE3B5-FEE3-4439-9E90-731CC4EB7161}" srcOrd="1" destOrd="0" presId="urn:microsoft.com/office/officeart/2005/8/layout/hierarchy1"/>
    <dgm:cxn modelId="{A86F34B1-C293-4F34-B101-F4E62183179F}" type="presParOf" srcId="{0A9DE3B5-FEE3-4439-9E90-731CC4EB7161}" destId="{F3B6D3B1-44AF-4E60-ADCE-DAAA781678B3}" srcOrd="0" destOrd="0" presId="urn:microsoft.com/office/officeart/2005/8/layout/hierarchy1"/>
    <dgm:cxn modelId="{3FA36291-4AD8-4FDB-985A-22BC56B99F84}" type="presParOf" srcId="{F3B6D3B1-44AF-4E60-ADCE-DAAA781678B3}" destId="{CBE2A5BD-750D-4630-AC12-70A1AF675BF9}" srcOrd="0" destOrd="0" presId="urn:microsoft.com/office/officeart/2005/8/layout/hierarchy1"/>
    <dgm:cxn modelId="{1A9CC94C-E942-49EF-9A7D-FEA08AF3CC92}" type="presParOf" srcId="{F3B6D3B1-44AF-4E60-ADCE-DAAA781678B3}" destId="{665A628C-5E95-4713-A230-F114C0731E74}" srcOrd="1" destOrd="0" presId="urn:microsoft.com/office/officeart/2005/8/layout/hierarchy1"/>
    <dgm:cxn modelId="{C3582ECD-3A75-46CA-AFC4-F7ABDD2344DF}" type="presParOf" srcId="{0A9DE3B5-FEE3-4439-9E90-731CC4EB7161}" destId="{BE374899-5EB7-4BD5-9F0A-B127C990FCCA}" srcOrd="1" destOrd="0" presId="urn:microsoft.com/office/officeart/2005/8/layout/hierarchy1"/>
    <dgm:cxn modelId="{54385814-C7C2-49A9-8FC8-D04DBABAF8AB}" type="presParOf" srcId="{BE374899-5EB7-4BD5-9F0A-B127C990FCCA}" destId="{953888BB-75A5-4FC9-9886-47F77AF458E3}" srcOrd="0" destOrd="0" presId="urn:microsoft.com/office/officeart/2005/8/layout/hierarchy1"/>
    <dgm:cxn modelId="{AD769CE5-9B65-4BDD-8E0D-F1D0D6752917}" type="presParOf" srcId="{BE374899-5EB7-4BD5-9F0A-B127C990FCCA}" destId="{AB8D9823-8162-4192-944E-0A93104FFCC6}" srcOrd="1" destOrd="0" presId="urn:microsoft.com/office/officeart/2005/8/layout/hierarchy1"/>
    <dgm:cxn modelId="{0B835CA3-455F-4CA5-A071-19D6A15EC509}" type="presParOf" srcId="{AB8D9823-8162-4192-944E-0A93104FFCC6}" destId="{AE5BF971-89FC-4A25-8861-EAB6B9E9566B}" srcOrd="0" destOrd="0" presId="urn:microsoft.com/office/officeart/2005/8/layout/hierarchy1"/>
    <dgm:cxn modelId="{F3FF3C8A-1651-4353-B4F9-0C1B7DCAC410}" type="presParOf" srcId="{AE5BF971-89FC-4A25-8861-EAB6B9E9566B}" destId="{1CE6F299-2419-44FD-B41D-23E9064790D1}" srcOrd="0" destOrd="0" presId="urn:microsoft.com/office/officeart/2005/8/layout/hierarchy1"/>
    <dgm:cxn modelId="{43BCE9A5-2E19-41E6-90C8-53D9C191F631}" type="presParOf" srcId="{AE5BF971-89FC-4A25-8861-EAB6B9E9566B}" destId="{BB58D7D8-BC5F-4B2E-A9C5-B188846D7224}" srcOrd="1" destOrd="0" presId="urn:microsoft.com/office/officeart/2005/8/layout/hierarchy1"/>
    <dgm:cxn modelId="{D1BC34B6-E35A-455E-A0E8-B5D4217E79BB}" type="presParOf" srcId="{AB8D9823-8162-4192-944E-0A93104FFCC6}" destId="{43BDD50A-A8B1-465D-BD12-C43A05129984}" srcOrd="1" destOrd="0" presId="urn:microsoft.com/office/officeart/2005/8/layout/hierarchy1"/>
  </dgm:cxnLst>
  <dgm:bg/>
  <dgm:whole>
    <a:ln>
      <a:solidFill>
        <a:schemeClr val="accent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5F1EFD0-B8EC-4DCE-A0ED-D103E9C761FE}"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ru-RU"/>
        </a:p>
      </dgm:t>
    </dgm:pt>
    <dgm:pt modelId="{C9BB257E-2397-4108-9A25-309526C892C2}">
      <dgm:prSet phldrT="[Текст]" custT="1"/>
      <dgm:spPr>
        <a:xfrm>
          <a:off x="571522" y="0"/>
          <a:ext cx="6872417" cy="609014"/>
        </a:xfrm>
        <a:prstGeom prst="rect">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r>
            <a:rPr lang="ru-RU" sz="2400" b="1">
              <a:solidFill>
                <a:sysClr val="windowText" lastClr="000000"/>
              </a:solidFill>
              <a:latin typeface="Calibri"/>
              <a:ea typeface="+mn-ea"/>
              <a:cs typeface="+mn-cs"/>
            </a:rPr>
            <a:t>Критерии сформированности рефлексии</a:t>
          </a:r>
        </a:p>
      </dgm:t>
    </dgm:pt>
    <dgm:pt modelId="{FD09AEF2-81C3-41A0-B46D-B7808C247DBC}" type="parTrans" cxnId="{5915C58A-55BA-4D27-8AA2-E811EA1306F3}">
      <dgm:prSet/>
      <dgm:spPr/>
      <dgm:t>
        <a:bodyPr/>
        <a:lstStyle/>
        <a:p>
          <a:endParaRPr lang="ru-RU"/>
        </a:p>
      </dgm:t>
    </dgm:pt>
    <dgm:pt modelId="{26DB8723-3101-4C79-B515-D8DD92B3CFC4}" type="sibTrans" cxnId="{5915C58A-55BA-4D27-8AA2-E811EA1306F3}">
      <dgm:prSet/>
      <dgm:spPr/>
      <dgm:t>
        <a:bodyPr/>
        <a:lstStyle/>
        <a:p>
          <a:endParaRPr lang="ru-RU"/>
        </a:p>
      </dgm:t>
    </dgm:pt>
    <dgm:pt modelId="{DE57EC7B-ACD7-4D0C-A5CE-E8F4007E43DC}">
      <dgm:prSet custT="1"/>
      <dgm:spPr>
        <a:xfrm>
          <a:off x="2342518" y="902621"/>
          <a:ext cx="1537138" cy="3241494"/>
        </a:xfrm>
        <a:prstGeom prst="rect">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r>
            <a:rPr lang="ru-RU" sz="1800">
              <a:solidFill>
                <a:sysClr val="windowText" lastClr="000000"/>
              </a:solidFill>
              <a:latin typeface="Calibri"/>
              <a:ea typeface="+mn-ea"/>
              <a:cs typeface="+mn-cs"/>
            </a:rPr>
            <a:t>умение обнаруживать знание о своем незнании,  отличать известное от неизвестного</a:t>
          </a:r>
        </a:p>
      </dgm:t>
    </dgm:pt>
    <dgm:pt modelId="{07BDE5A3-B6F6-4408-B88D-10B513137951}" type="parTrans" cxnId="{D00F021C-02C4-4502-A66A-43942C6FC6FD}">
      <dgm:prSet/>
      <dgm:spPr>
        <a:xfrm>
          <a:off x="3111088" y="609014"/>
          <a:ext cx="896643" cy="293607"/>
        </a:xfrm>
        <a:custGeom>
          <a:avLst/>
          <a:gdLst/>
          <a:ahLst/>
          <a:cxnLst/>
          <a:rect l="0" t="0" r="0" b="0"/>
          <a:pathLst>
            <a:path>
              <a:moveTo>
                <a:pt x="896643" y="0"/>
              </a:moveTo>
              <a:lnTo>
                <a:pt x="896643" y="159752"/>
              </a:lnTo>
              <a:lnTo>
                <a:pt x="0" y="159752"/>
              </a:lnTo>
              <a:lnTo>
                <a:pt x="0" y="293607"/>
              </a:lnTo>
            </a:path>
          </a:pathLst>
        </a:custGeom>
        <a:noFill/>
        <a:ln w="25400" cap="flat" cmpd="sng" algn="ctr">
          <a:solidFill>
            <a:srgbClr val="4F81BD">
              <a:shade val="60000"/>
              <a:hueOff val="0"/>
              <a:satOff val="0"/>
              <a:lumOff val="0"/>
              <a:alphaOff val="0"/>
            </a:srgbClr>
          </a:solidFill>
          <a:prstDash val="solid"/>
        </a:ln>
        <a:effectLst/>
      </dgm:spPr>
      <dgm:t>
        <a:bodyPr/>
        <a:lstStyle/>
        <a:p>
          <a:endParaRPr lang="ru-RU"/>
        </a:p>
      </dgm:t>
    </dgm:pt>
    <dgm:pt modelId="{AA9A72F6-C353-4915-BE49-3D811F623327}" type="sibTrans" cxnId="{D00F021C-02C4-4502-A66A-43942C6FC6FD}">
      <dgm:prSet/>
      <dgm:spPr/>
      <dgm:t>
        <a:bodyPr/>
        <a:lstStyle/>
        <a:p>
          <a:endParaRPr lang="ru-RU"/>
        </a:p>
      </dgm:t>
    </dgm:pt>
    <dgm:pt modelId="{03BCD4B4-EE5B-46E7-8CBB-075E4A1A7E5A}">
      <dgm:prSet custT="1"/>
      <dgm:spPr>
        <a:xfrm>
          <a:off x="6669729" y="880726"/>
          <a:ext cx="1665231" cy="3534598"/>
        </a:xfrm>
        <a:prstGeom prst="rect">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endParaRPr lang="ru-RU" sz="1400">
            <a:solidFill>
              <a:sysClr val="windowText" lastClr="000000"/>
            </a:solidFill>
            <a:latin typeface="Calibri"/>
            <a:ea typeface="+mn-ea"/>
            <a:cs typeface="+mn-cs"/>
          </a:endParaRPr>
        </a:p>
        <a:p>
          <a:endParaRPr lang="ru-RU" sz="1400">
            <a:solidFill>
              <a:sysClr val="windowText" lastClr="000000"/>
            </a:solidFill>
            <a:latin typeface="Calibri"/>
            <a:ea typeface="+mn-ea"/>
            <a:cs typeface="+mn-cs"/>
          </a:endParaRPr>
        </a:p>
        <a:p>
          <a:r>
            <a:rPr lang="ru-RU" sz="1800">
              <a:solidFill>
                <a:sysClr val="windowText" lastClr="000000"/>
              </a:solidFill>
              <a:latin typeface="Calibri"/>
              <a:ea typeface="+mn-ea"/>
              <a:cs typeface="+mn-cs"/>
            </a:rPr>
            <a:t>умение  </a:t>
          </a:r>
        </a:p>
        <a:p>
          <a:r>
            <a:rPr lang="ru-RU" sz="1800">
              <a:solidFill>
                <a:sysClr val="windowText" lastClr="000000"/>
              </a:solidFill>
              <a:latin typeface="Calibri"/>
              <a:ea typeface="+mn-ea"/>
              <a:cs typeface="+mn-cs"/>
            </a:rPr>
            <a:t>указать   в  определённой ситуации,  каких знаний и умений       не хватает                для успешного действия</a:t>
          </a:r>
        </a:p>
        <a:p>
          <a:endParaRPr lang="ru-RU" sz="1200">
            <a:solidFill>
              <a:sysClr val="windowText" lastClr="000000"/>
            </a:solidFill>
            <a:latin typeface="Calibri"/>
            <a:ea typeface="+mn-ea"/>
            <a:cs typeface="+mn-cs"/>
          </a:endParaRPr>
        </a:p>
        <a:p>
          <a:endParaRPr lang="ru-RU" sz="1200">
            <a:solidFill>
              <a:sysClr val="windowText" lastClr="000000"/>
            </a:solidFill>
            <a:latin typeface="Calibri"/>
            <a:ea typeface="+mn-ea"/>
            <a:cs typeface="+mn-cs"/>
          </a:endParaRPr>
        </a:p>
        <a:p>
          <a:endParaRPr lang="ru-RU" sz="1200">
            <a:solidFill>
              <a:sysClr val="windowText" lastClr="000000"/>
            </a:solidFill>
            <a:latin typeface="Calibri"/>
            <a:ea typeface="+mn-ea"/>
            <a:cs typeface="+mn-cs"/>
          </a:endParaRPr>
        </a:p>
      </dgm:t>
    </dgm:pt>
    <dgm:pt modelId="{4A63476C-143D-4FC1-AF14-DDA887AAE77D}" type="parTrans" cxnId="{7A759393-A6DD-4834-9262-ECDFB774D695}">
      <dgm:prSet/>
      <dgm:spPr>
        <a:xfrm>
          <a:off x="4007731" y="609014"/>
          <a:ext cx="3494614" cy="271712"/>
        </a:xfrm>
        <a:custGeom>
          <a:avLst/>
          <a:gdLst/>
          <a:ahLst/>
          <a:cxnLst/>
          <a:rect l="0" t="0" r="0" b="0"/>
          <a:pathLst>
            <a:path>
              <a:moveTo>
                <a:pt x="0" y="0"/>
              </a:moveTo>
              <a:lnTo>
                <a:pt x="0" y="137857"/>
              </a:lnTo>
              <a:lnTo>
                <a:pt x="3494614" y="137857"/>
              </a:lnTo>
              <a:lnTo>
                <a:pt x="3494614" y="271712"/>
              </a:lnTo>
            </a:path>
          </a:pathLst>
        </a:custGeom>
        <a:noFill/>
        <a:ln w="25400" cap="flat" cmpd="sng" algn="ctr">
          <a:solidFill>
            <a:srgbClr val="4F81BD">
              <a:shade val="60000"/>
              <a:hueOff val="0"/>
              <a:satOff val="0"/>
              <a:lumOff val="0"/>
              <a:alphaOff val="0"/>
            </a:srgbClr>
          </a:solidFill>
          <a:prstDash val="solid"/>
        </a:ln>
        <a:effectLst/>
      </dgm:spPr>
      <dgm:t>
        <a:bodyPr/>
        <a:lstStyle/>
        <a:p>
          <a:endParaRPr lang="ru-RU"/>
        </a:p>
      </dgm:t>
    </dgm:pt>
    <dgm:pt modelId="{6D7B6EDB-6531-4545-B779-427686031017}" type="sibTrans" cxnId="{7A759393-A6DD-4834-9262-ECDFB774D695}">
      <dgm:prSet/>
      <dgm:spPr/>
      <dgm:t>
        <a:bodyPr/>
        <a:lstStyle/>
        <a:p>
          <a:endParaRPr lang="ru-RU"/>
        </a:p>
      </dgm:t>
    </dgm:pt>
    <dgm:pt modelId="{A7B43AAE-024F-4D75-B1B4-BAF04390A8DB}">
      <dgm:prSet/>
      <dgm:spPr>
        <a:xfrm>
          <a:off x="4429916" y="876978"/>
          <a:ext cx="1502527" cy="3552146"/>
        </a:xfrm>
        <a:prstGeom prst="rect">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r>
            <a:rPr lang="ru-RU">
              <a:solidFill>
                <a:sysClr val="windowText" lastClr="000000"/>
              </a:solidFill>
              <a:latin typeface="Calibri"/>
              <a:ea typeface="+mn-ea"/>
              <a:cs typeface="+mn-cs"/>
            </a:rPr>
            <a:t>умение рассматривать и оценивать собственные мысли и действия «со стороны»,  не считая свою точку зрения единственно возможной</a:t>
          </a:r>
        </a:p>
      </dgm:t>
    </dgm:pt>
    <dgm:pt modelId="{5099C2A5-E922-4E20-886A-AD9D1FDC676B}" type="parTrans" cxnId="{7AFE72B6-5179-4718-8E47-BC2F776377A9}">
      <dgm:prSet/>
      <dgm:spPr>
        <a:xfrm>
          <a:off x="4007731" y="609014"/>
          <a:ext cx="1173448" cy="267964"/>
        </a:xfrm>
        <a:custGeom>
          <a:avLst/>
          <a:gdLst/>
          <a:ahLst/>
          <a:cxnLst/>
          <a:rect l="0" t="0" r="0" b="0"/>
          <a:pathLst>
            <a:path>
              <a:moveTo>
                <a:pt x="0" y="0"/>
              </a:moveTo>
              <a:lnTo>
                <a:pt x="0" y="134109"/>
              </a:lnTo>
              <a:lnTo>
                <a:pt x="1173448" y="134109"/>
              </a:lnTo>
              <a:lnTo>
                <a:pt x="1173448" y="267964"/>
              </a:lnTo>
            </a:path>
          </a:pathLst>
        </a:custGeom>
        <a:noFill/>
        <a:ln w="25400" cap="flat" cmpd="sng" algn="ctr">
          <a:solidFill>
            <a:srgbClr val="4F81BD">
              <a:shade val="60000"/>
              <a:hueOff val="0"/>
              <a:satOff val="0"/>
              <a:lumOff val="0"/>
              <a:alphaOff val="0"/>
            </a:srgbClr>
          </a:solidFill>
          <a:prstDash val="solid"/>
        </a:ln>
        <a:effectLst/>
      </dgm:spPr>
      <dgm:t>
        <a:bodyPr/>
        <a:lstStyle/>
        <a:p>
          <a:endParaRPr lang="ru-RU"/>
        </a:p>
      </dgm:t>
    </dgm:pt>
    <dgm:pt modelId="{72DA42B8-C644-4689-89D7-41263A6631A1}" type="sibTrans" cxnId="{7AFE72B6-5179-4718-8E47-BC2F776377A9}">
      <dgm:prSet/>
      <dgm:spPr/>
      <dgm:t>
        <a:bodyPr/>
        <a:lstStyle/>
        <a:p>
          <a:endParaRPr lang="ru-RU"/>
        </a:p>
      </dgm:t>
    </dgm:pt>
    <dgm:pt modelId="{B356074D-E1DD-4EF7-8E3A-4742DCA4706E}">
      <dgm:prSet custT="1"/>
      <dgm:spPr>
        <a:xfrm>
          <a:off x="0" y="844458"/>
          <a:ext cx="1686903" cy="3284449"/>
        </a:xfrm>
        <a:prstGeom prst="rect">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r>
            <a:rPr lang="ru-RU" sz="1800">
              <a:solidFill>
                <a:sysClr val="windowText" lastClr="000000"/>
              </a:solidFill>
              <a:latin typeface="Calibri"/>
              <a:ea typeface="+mn-ea"/>
              <a:cs typeface="+mn-cs"/>
            </a:rPr>
            <a:t>умение критично, но не категорично анализировать мысли и действия других учащихся,  обращаясь к основаниям их действий</a:t>
          </a:r>
          <a:r>
            <a:rPr lang="ru-RU" sz="800">
              <a:solidFill>
                <a:sysClr val="windowText" lastClr="000000"/>
              </a:solidFill>
              <a:latin typeface="Calibri"/>
              <a:ea typeface="+mn-ea"/>
              <a:cs typeface="+mn-cs"/>
            </a:rPr>
            <a:t>.</a:t>
          </a:r>
        </a:p>
      </dgm:t>
    </dgm:pt>
    <dgm:pt modelId="{BBEF7F13-BADE-44F3-BA55-E5BE9849DEA4}" type="parTrans" cxnId="{3BED3159-787D-4EF4-ACBF-4D1EF3BFF724}">
      <dgm:prSet/>
      <dgm:spPr>
        <a:xfrm>
          <a:off x="843451" y="609014"/>
          <a:ext cx="3164279" cy="235444"/>
        </a:xfrm>
        <a:custGeom>
          <a:avLst/>
          <a:gdLst/>
          <a:ahLst/>
          <a:cxnLst/>
          <a:rect l="0" t="0" r="0" b="0"/>
          <a:pathLst>
            <a:path>
              <a:moveTo>
                <a:pt x="3164279" y="0"/>
              </a:moveTo>
              <a:lnTo>
                <a:pt x="3164279" y="101589"/>
              </a:lnTo>
              <a:lnTo>
                <a:pt x="0" y="101589"/>
              </a:lnTo>
              <a:lnTo>
                <a:pt x="0" y="235444"/>
              </a:lnTo>
            </a:path>
          </a:pathLst>
        </a:custGeom>
        <a:noFill/>
        <a:ln w="25400" cap="flat" cmpd="sng" algn="ctr">
          <a:solidFill>
            <a:srgbClr val="4F81BD">
              <a:shade val="60000"/>
              <a:hueOff val="0"/>
              <a:satOff val="0"/>
              <a:lumOff val="0"/>
              <a:alphaOff val="0"/>
            </a:srgbClr>
          </a:solidFill>
          <a:prstDash val="solid"/>
        </a:ln>
        <a:effectLst/>
      </dgm:spPr>
      <dgm:t>
        <a:bodyPr/>
        <a:lstStyle/>
        <a:p>
          <a:endParaRPr lang="ru-RU"/>
        </a:p>
      </dgm:t>
    </dgm:pt>
    <dgm:pt modelId="{843F4A9E-6D57-4A32-8EE0-276D1DA3CBFA}" type="sibTrans" cxnId="{3BED3159-787D-4EF4-ACBF-4D1EF3BFF724}">
      <dgm:prSet/>
      <dgm:spPr/>
      <dgm:t>
        <a:bodyPr/>
        <a:lstStyle/>
        <a:p>
          <a:endParaRPr lang="ru-RU"/>
        </a:p>
      </dgm:t>
    </dgm:pt>
    <dgm:pt modelId="{88625475-7D58-4B8F-8125-7DBF3ECA525D}" type="pres">
      <dgm:prSet presAssocID="{55F1EFD0-B8EC-4DCE-A0ED-D103E9C761FE}" presName="hierChild1" presStyleCnt="0">
        <dgm:presLayoutVars>
          <dgm:orgChart val="1"/>
          <dgm:chPref val="1"/>
          <dgm:dir/>
          <dgm:animOne val="branch"/>
          <dgm:animLvl val="lvl"/>
          <dgm:resizeHandles/>
        </dgm:presLayoutVars>
      </dgm:prSet>
      <dgm:spPr/>
      <dgm:t>
        <a:bodyPr/>
        <a:lstStyle/>
        <a:p>
          <a:endParaRPr lang="ru-RU"/>
        </a:p>
      </dgm:t>
    </dgm:pt>
    <dgm:pt modelId="{48D28279-A624-4449-BA92-89AAA91B4F1D}" type="pres">
      <dgm:prSet presAssocID="{C9BB257E-2397-4108-9A25-309526C892C2}" presName="hierRoot1" presStyleCnt="0">
        <dgm:presLayoutVars>
          <dgm:hierBranch val="init"/>
        </dgm:presLayoutVars>
      </dgm:prSet>
      <dgm:spPr/>
    </dgm:pt>
    <dgm:pt modelId="{A0BA6AF4-6F0F-42BC-B82C-705D3BFAB3BD}" type="pres">
      <dgm:prSet presAssocID="{C9BB257E-2397-4108-9A25-309526C892C2}" presName="rootComposite1" presStyleCnt="0"/>
      <dgm:spPr/>
    </dgm:pt>
    <dgm:pt modelId="{6A09FABD-D795-45E7-9CBF-9848D708E344}" type="pres">
      <dgm:prSet presAssocID="{C9BB257E-2397-4108-9A25-309526C892C2}" presName="rootText1" presStyleLbl="node0" presStyleIdx="0" presStyleCnt="1" custScaleX="539094" custScaleY="95546" custLinFactY="-200000" custLinFactNeighborX="-13629" custLinFactNeighborY="-257322">
        <dgm:presLayoutVars>
          <dgm:chPref val="3"/>
        </dgm:presLayoutVars>
      </dgm:prSet>
      <dgm:spPr/>
      <dgm:t>
        <a:bodyPr/>
        <a:lstStyle/>
        <a:p>
          <a:endParaRPr lang="ru-RU"/>
        </a:p>
      </dgm:t>
    </dgm:pt>
    <dgm:pt modelId="{2A2A99A2-EB94-49B0-A78B-576BE8876833}" type="pres">
      <dgm:prSet presAssocID="{C9BB257E-2397-4108-9A25-309526C892C2}" presName="rootConnector1" presStyleLbl="node1" presStyleIdx="0" presStyleCnt="0"/>
      <dgm:spPr/>
      <dgm:t>
        <a:bodyPr/>
        <a:lstStyle/>
        <a:p>
          <a:endParaRPr lang="ru-RU"/>
        </a:p>
      </dgm:t>
    </dgm:pt>
    <dgm:pt modelId="{41AF51C0-CF8C-4BB2-8710-06E1EE4891D8}" type="pres">
      <dgm:prSet presAssocID="{C9BB257E-2397-4108-9A25-309526C892C2}" presName="hierChild2" presStyleCnt="0"/>
      <dgm:spPr/>
    </dgm:pt>
    <dgm:pt modelId="{CDB4EB1D-A0B8-4294-9D71-99F9545DB041}" type="pres">
      <dgm:prSet presAssocID="{BBEF7F13-BADE-44F3-BA55-E5BE9849DEA4}" presName="Name37" presStyleLbl="parChTrans1D2" presStyleIdx="0" presStyleCnt="4"/>
      <dgm:spPr/>
      <dgm:t>
        <a:bodyPr/>
        <a:lstStyle/>
        <a:p>
          <a:endParaRPr lang="ru-RU"/>
        </a:p>
      </dgm:t>
    </dgm:pt>
    <dgm:pt modelId="{F1C7F7BE-48E8-47E4-9D0E-B57BE97C6944}" type="pres">
      <dgm:prSet presAssocID="{B356074D-E1DD-4EF7-8E3A-4742DCA4706E}" presName="hierRoot2" presStyleCnt="0">
        <dgm:presLayoutVars>
          <dgm:hierBranch val="init"/>
        </dgm:presLayoutVars>
      </dgm:prSet>
      <dgm:spPr/>
    </dgm:pt>
    <dgm:pt modelId="{B1C9B20A-9E5B-40B9-8AC2-A3DE67A8314F}" type="pres">
      <dgm:prSet presAssocID="{B356074D-E1DD-4EF7-8E3A-4742DCA4706E}" presName="rootComposite" presStyleCnt="0"/>
      <dgm:spPr/>
    </dgm:pt>
    <dgm:pt modelId="{6ACB49F1-8A5E-43DF-BA93-098F1A747997}" type="pres">
      <dgm:prSet presAssocID="{B356074D-E1DD-4EF7-8E3A-4742DCA4706E}" presName="rootText" presStyleLbl="node2" presStyleIdx="0" presStyleCnt="4" custScaleX="132326" custScaleY="515285" custLinFactNeighborX="-49971" custLinFactNeighborY="-5082">
        <dgm:presLayoutVars>
          <dgm:chPref val="3"/>
        </dgm:presLayoutVars>
      </dgm:prSet>
      <dgm:spPr/>
      <dgm:t>
        <a:bodyPr/>
        <a:lstStyle/>
        <a:p>
          <a:endParaRPr lang="ru-RU"/>
        </a:p>
      </dgm:t>
    </dgm:pt>
    <dgm:pt modelId="{631A907A-4E5E-4BD3-B998-9CD5A2007AA0}" type="pres">
      <dgm:prSet presAssocID="{B356074D-E1DD-4EF7-8E3A-4742DCA4706E}" presName="rootConnector" presStyleLbl="node2" presStyleIdx="0" presStyleCnt="4"/>
      <dgm:spPr/>
      <dgm:t>
        <a:bodyPr/>
        <a:lstStyle/>
        <a:p>
          <a:endParaRPr lang="ru-RU"/>
        </a:p>
      </dgm:t>
    </dgm:pt>
    <dgm:pt modelId="{2979F834-FFF3-4A89-B6EA-D0D133BB1FB8}" type="pres">
      <dgm:prSet presAssocID="{B356074D-E1DD-4EF7-8E3A-4742DCA4706E}" presName="hierChild4" presStyleCnt="0"/>
      <dgm:spPr/>
    </dgm:pt>
    <dgm:pt modelId="{2714D26A-1566-4807-9646-3E981B875444}" type="pres">
      <dgm:prSet presAssocID="{B356074D-E1DD-4EF7-8E3A-4742DCA4706E}" presName="hierChild5" presStyleCnt="0"/>
      <dgm:spPr/>
    </dgm:pt>
    <dgm:pt modelId="{03CF1319-9DFC-47EA-B681-2FE736218B14}" type="pres">
      <dgm:prSet presAssocID="{07BDE5A3-B6F6-4408-B88D-10B513137951}" presName="Name37" presStyleLbl="parChTrans1D2" presStyleIdx="1" presStyleCnt="4"/>
      <dgm:spPr/>
      <dgm:t>
        <a:bodyPr/>
        <a:lstStyle/>
        <a:p>
          <a:endParaRPr lang="ru-RU"/>
        </a:p>
      </dgm:t>
    </dgm:pt>
    <dgm:pt modelId="{084BE1CE-199D-4B80-B30E-C99A4B08553D}" type="pres">
      <dgm:prSet presAssocID="{DE57EC7B-ACD7-4D0C-A5CE-E8F4007E43DC}" presName="hierRoot2" presStyleCnt="0">
        <dgm:presLayoutVars>
          <dgm:hierBranch val="init"/>
        </dgm:presLayoutVars>
      </dgm:prSet>
      <dgm:spPr/>
    </dgm:pt>
    <dgm:pt modelId="{CBE644F4-D846-4BD8-94DB-7B7A49E2E494}" type="pres">
      <dgm:prSet presAssocID="{DE57EC7B-ACD7-4D0C-A5CE-E8F4007E43DC}" presName="rootComposite" presStyleCnt="0"/>
      <dgm:spPr/>
    </dgm:pt>
    <dgm:pt modelId="{10A4938D-3382-4B7D-BC6F-BC5BCE3D153D}" type="pres">
      <dgm:prSet presAssocID="{DE57EC7B-ACD7-4D0C-A5CE-E8F4007E43DC}" presName="rootText" presStyleLbl="node2" presStyleIdx="1" presStyleCnt="4" custScaleX="120578" custScaleY="508546" custLinFactNeighborX="-15383" custLinFactNeighborY="4043">
        <dgm:presLayoutVars>
          <dgm:chPref val="3"/>
        </dgm:presLayoutVars>
      </dgm:prSet>
      <dgm:spPr/>
      <dgm:t>
        <a:bodyPr/>
        <a:lstStyle/>
        <a:p>
          <a:endParaRPr lang="ru-RU"/>
        </a:p>
      </dgm:t>
    </dgm:pt>
    <dgm:pt modelId="{00C84D65-61D5-4E0B-A089-695BFA497A0D}" type="pres">
      <dgm:prSet presAssocID="{DE57EC7B-ACD7-4D0C-A5CE-E8F4007E43DC}" presName="rootConnector" presStyleLbl="node2" presStyleIdx="1" presStyleCnt="4"/>
      <dgm:spPr/>
      <dgm:t>
        <a:bodyPr/>
        <a:lstStyle/>
        <a:p>
          <a:endParaRPr lang="ru-RU"/>
        </a:p>
      </dgm:t>
    </dgm:pt>
    <dgm:pt modelId="{22A7FCF9-3D79-4AE1-AF01-FE57B91F2A4F}" type="pres">
      <dgm:prSet presAssocID="{DE57EC7B-ACD7-4D0C-A5CE-E8F4007E43DC}" presName="hierChild4" presStyleCnt="0"/>
      <dgm:spPr/>
    </dgm:pt>
    <dgm:pt modelId="{6415A531-E523-47B6-AAEA-87B7F3D9558E}" type="pres">
      <dgm:prSet presAssocID="{DE57EC7B-ACD7-4D0C-A5CE-E8F4007E43DC}" presName="hierChild5" presStyleCnt="0"/>
      <dgm:spPr/>
    </dgm:pt>
    <dgm:pt modelId="{5A712124-7971-49CD-931E-80D1E06C83DC}" type="pres">
      <dgm:prSet presAssocID="{5099C2A5-E922-4E20-886A-AD9D1FDC676B}" presName="Name37" presStyleLbl="parChTrans1D2" presStyleIdx="2" presStyleCnt="4"/>
      <dgm:spPr/>
      <dgm:t>
        <a:bodyPr/>
        <a:lstStyle/>
        <a:p>
          <a:endParaRPr lang="ru-RU"/>
        </a:p>
      </dgm:t>
    </dgm:pt>
    <dgm:pt modelId="{BC89C9A1-4D06-43D8-B94A-0096F993F9AA}" type="pres">
      <dgm:prSet presAssocID="{A7B43AAE-024F-4D75-B1B4-BAF04390A8DB}" presName="hierRoot2" presStyleCnt="0">
        <dgm:presLayoutVars>
          <dgm:hierBranch val="init"/>
        </dgm:presLayoutVars>
      </dgm:prSet>
      <dgm:spPr/>
    </dgm:pt>
    <dgm:pt modelId="{50B41F83-7C6A-41B1-9B0A-EC09EED4AA92}" type="pres">
      <dgm:prSet presAssocID="{A7B43AAE-024F-4D75-B1B4-BAF04390A8DB}" presName="rootComposite" presStyleCnt="0"/>
      <dgm:spPr/>
    </dgm:pt>
    <dgm:pt modelId="{BD70E004-3B0B-4E20-AEA7-50AF111C5FEE}" type="pres">
      <dgm:prSet presAssocID="{A7B43AAE-024F-4D75-B1B4-BAF04390A8DB}" presName="rootText" presStyleLbl="node2" presStyleIdx="2" presStyleCnt="4" custScaleX="117863" custScaleY="557283" custLinFactNeighborX="6781" custLinFactNeighborY="465">
        <dgm:presLayoutVars>
          <dgm:chPref val="3"/>
        </dgm:presLayoutVars>
      </dgm:prSet>
      <dgm:spPr/>
      <dgm:t>
        <a:bodyPr/>
        <a:lstStyle/>
        <a:p>
          <a:endParaRPr lang="ru-RU"/>
        </a:p>
      </dgm:t>
    </dgm:pt>
    <dgm:pt modelId="{9AAF4C55-DFA0-44E2-896D-32ACA8FE6106}" type="pres">
      <dgm:prSet presAssocID="{A7B43AAE-024F-4D75-B1B4-BAF04390A8DB}" presName="rootConnector" presStyleLbl="node2" presStyleIdx="2" presStyleCnt="4"/>
      <dgm:spPr/>
      <dgm:t>
        <a:bodyPr/>
        <a:lstStyle/>
        <a:p>
          <a:endParaRPr lang="ru-RU"/>
        </a:p>
      </dgm:t>
    </dgm:pt>
    <dgm:pt modelId="{00FF24B7-1114-45E0-B23F-A9C8E55E609B}" type="pres">
      <dgm:prSet presAssocID="{A7B43AAE-024F-4D75-B1B4-BAF04390A8DB}" presName="hierChild4" presStyleCnt="0"/>
      <dgm:spPr/>
    </dgm:pt>
    <dgm:pt modelId="{79A0AA2F-C74F-40F0-9117-DEE32C5B93C1}" type="pres">
      <dgm:prSet presAssocID="{A7B43AAE-024F-4D75-B1B4-BAF04390A8DB}" presName="hierChild5" presStyleCnt="0"/>
      <dgm:spPr/>
    </dgm:pt>
    <dgm:pt modelId="{23C909B7-C972-470D-B6A2-E3A683B1079C}" type="pres">
      <dgm:prSet presAssocID="{4A63476C-143D-4FC1-AF14-DDA887AAE77D}" presName="Name37" presStyleLbl="parChTrans1D2" presStyleIdx="3" presStyleCnt="4"/>
      <dgm:spPr/>
      <dgm:t>
        <a:bodyPr/>
        <a:lstStyle/>
        <a:p>
          <a:endParaRPr lang="ru-RU"/>
        </a:p>
      </dgm:t>
    </dgm:pt>
    <dgm:pt modelId="{2E88470E-7D2F-4A48-97B8-5FF42B2BF1D2}" type="pres">
      <dgm:prSet presAssocID="{03BCD4B4-EE5B-46E7-8CBB-075E4A1A7E5A}" presName="hierRoot2" presStyleCnt="0">
        <dgm:presLayoutVars>
          <dgm:hierBranch val="init"/>
        </dgm:presLayoutVars>
      </dgm:prSet>
      <dgm:spPr/>
    </dgm:pt>
    <dgm:pt modelId="{C849082E-0BE7-4804-B2B3-019BB9186620}" type="pres">
      <dgm:prSet presAssocID="{03BCD4B4-EE5B-46E7-8CBB-075E4A1A7E5A}" presName="rootComposite" presStyleCnt="0"/>
      <dgm:spPr/>
    </dgm:pt>
    <dgm:pt modelId="{361685B8-1C59-4CC7-95AE-5C980125380B}" type="pres">
      <dgm:prSet presAssocID="{03BCD4B4-EE5B-46E7-8CBB-075E4A1A7E5A}" presName="rootText" presStyleLbl="node2" presStyleIdx="3" presStyleCnt="4" custScaleX="130626" custScaleY="554530" custLinFactNeighborX="43616" custLinFactNeighborY="608">
        <dgm:presLayoutVars>
          <dgm:chPref val="3"/>
        </dgm:presLayoutVars>
      </dgm:prSet>
      <dgm:spPr/>
      <dgm:t>
        <a:bodyPr/>
        <a:lstStyle/>
        <a:p>
          <a:endParaRPr lang="ru-RU"/>
        </a:p>
      </dgm:t>
    </dgm:pt>
    <dgm:pt modelId="{82999622-0862-41FF-891A-8CF980EEF493}" type="pres">
      <dgm:prSet presAssocID="{03BCD4B4-EE5B-46E7-8CBB-075E4A1A7E5A}" presName="rootConnector" presStyleLbl="node2" presStyleIdx="3" presStyleCnt="4"/>
      <dgm:spPr/>
      <dgm:t>
        <a:bodyPr/>
        <a:lstStyle/>
        <a:p>
          <a:endParaRPr lang="ru-RU"/>
        </a:p>
      </dgm:t>
    </dgm:pt>
    <dgm:pt modelId="{E2C785A5-00D8-4583-8B9A-F587D090DA66}" type="pres">
      <dgm:prSet presAssocID="{03BCD4B4-EE5B-46E7-8CBB-075E4A1A7E5A}" presName="hierChild4" presStyleCnt="0"/>
      <dgm:spPr/>
    </dgm:pt>
    <dgm:pt modelId="{3A36954C-D606-4151-93EE-E29D6720D922}" type="pres">
      <dgm:prSet presAssocID="{03BCD4B4-EE5B-46E7-8CBB-075E4A1A7E5A}" presName="hierChild5" presStyleCnt="0"/>
      <dgm:spPr/>
    </dgm:pt>
    <dgm:pt modelId="{84107AA5-3263-481D-967A-D262AE57CC2B}" type="pres">
      <dgm:prSet presAssocID="{C9BB257E-2397-4108-9A25-309526C892C2}" presName="hierChild3" presStyleCnt="0"/>
      <dgm:spPr/>
    </dgm:pt>
  </dgm:ptLst>
  <dgm:cxnLst>
    <dgm:cxn modelId="{7AFE72B6-5179-4718-8E47-BC2F776377A9}" srcId="{C9BB257E-2397-4108-9A25-309526C892C2}" destId="{A7B43AAE-024F-4D75-B1B4-BAF04390A8DB}" srcOrd="2" destOrd="0" parTransId="{5099C2A5-E922-4E20-886A-AD9D1FDC676B}" sibTransId="{72DA42B8-C644-4689-89D7-41263A6631A1}"/>
    <dgm:cxn modelId="{499E9877-EF63-499D-901B-DCDCB78AAA18}" type="presOf" srcId="{4A63476C-143D-4FC1-AF14-DDA887AAE77D}" destId="{23C909B7-C972-470D-B6A2-E3A683B1079C}" srcOrd="0" destOrd="0" presId="urn:microsoft.com/office/officeart/2005/8/layout/orgChart1"/>
    <dgm:cxn modelId="{2DCCB169-C7FA-43E6-933B-F6F70497D85D}" type="presOf" srcId="{B356074D-E1DD-4EF7-8E3A-4742DCA4706E}" destId="{631A907A-4E5E-4BD3-B998-9CD5A2007AA0}" srcOrd="1" destOrd="0" presId="urn:microsoft.com/office/officeart/2005/8/layout/orgChart1"/>
    <dgm:cxn modelId="{FFABC482-0639-4E8A-BB65-DAC5DBEE06E7}" type="presOf" srcId="{DE57EC7B-ACD7-4D0C-A5CE-E8F4007E43DC}" destId="{00C84D65-61D5-4E0B-A089-695BFA497A0D}" srcOrd="1" destOrd="0" presId="urn:microsoft.com/office/officeart/2005/8/layout/orgChart1"/>
    <dgm:cxn modelId="{3BED3159-787D-4EF4-ACBF-4D1EF3BFF724}" srcId="{C9BB257E-2397-4108-9A25-309526C892C2}" destId="{B356074D-E1DD-4EF7-8E3A-4742DCA4706E}" srcOrd="0" destOrd="0" parTransId="{BBEF7F13-BADE-44F3-BA55-E5BE9849DEA4}" sibTransId="{843F4A9E-6D57-4A32-8EE0-276D1DA3CBFA}"/>
    <dgm:cxn modelId="{D00F021C-02C4-4502-A66A-43942C6FC6FD}" srcId="{C9BB257E-2397-4108-9A25-309526C892C2}" destId="{DE57EC7B-ACD7-4D0C-A5CE-E8F4007E43DC}" srcOrd="1" destOrd="0" parTransId="{07BDE5A3-B6F6-4408-B88D-10B513137951}" sibTransId="{AA9A72F6-C353-4915-BE49-3D811F623327}"/>
    <dgm:cxn modelId="{A78C1A09-FA55-4EBB-9147-953856CA3FC1}" type="presOf" srcId="{03BCD4B4-EE5B-46E7-8CBB-075E4A1A7E5A}" destId="{361685B8-1C59-4CC7-95AE-5C980125380B}" srcOrd="0" destOrd="0" presId="urn:microsoft.com/office/officeart/2005/8/layout/orgChart1"/>
    <dgm:cxn modelId="{08CB7B73-E69D-4102-BEED-2DDDABDAC7C5}" type="presOf" srcId="{A7B43AAE-024F-4D75-B1B4-BAF04390A8DB}" destId="{9AAF4C55-DFA0-44E2-896D-32ACA8FE6106}" srcOrd="1" destOrd="0" presId="urn:microsoft.com/office/officeart/2005/8/layout/orgChart1"/>
    <dgm:cxn modelId="{0EA8B1BC-2527-422A-B9BE-251AB7A33356}" type="presOf" srcId="{07BDE5A3-B6F6-4408-B88D-10B513137951}" destId="{03CF1319-9DFC-47EA-B681-2FE736218B14}" srcOrd="0" destOrd="0" presId="urn:microsoft.com/office/officeart/2005/8/layout/orgChart1"/>
    <dgm:cxn modelId="{34F16D83-D22B-4DC7-A8CD-4DFD08630199}" type="presOf" srcId="{03BCD4B4-EE5B-46E7-8CBB-075E4A1A7E5A}" destId="{82999622-0862-41FF-891A-8CF980EEF493}" srcOrd="1" destOrd="0" presId="urn:microsoft.com/office/officeart/2005/8/layout/orgChart1"/>
    <dgm:cxn modelId="{CF641262-46BA-4187-A83D-66A3FB999D77}" type="presOf" srcId="{55F1EFD0-B8EC-4DCE-A0ED-D103E9C761FE}" destId="{88625475-7D58-4B8F-8125-7DBF3ECA525D}" srcOrd="0" destOrd="0" presId="urn:microsoft.com/office/officeart/2005/8/layout/orgChart1"/>
    <dgm:cxn modelId="{1CEE7EAA-6E98-4FF8-AD8B-E242398CC96F}" type="presOf" srcId="{C9BB257E-2397-4108-9A25-309526C892C2}" destId="{6A09FABD-D795-45E7-9CBF-9848D708E344}" srcOrd="0" destOrd="0" presId="urn:microsoft.com/office/officeart/2005/8/layout/orgChart1"/>
    <dgm:cxn modelId="{CEE7500E-2E69-4A1F-82E1-8923AFEFA3F1}" type="presOf" srcId="{A7B43AAE-024F-4D75-B1B4-BAF04390A8DB}" destId="{BD70E004-3B0B-4E20-AEA7-50AF111C5FEE}" srcOrd="0" destOrd="0" presId="urn:microsoft.com/office/officeart/2005/8/layout/orgChart1"/>
    <dgm:cxn modelId="{CA943DF8-636D-4EC3-9935-629067EE3DA7}" type="presOf" srcId="{B356074D-E1DD-4EF7-8E3A-4742DCA4706E}" destId="{6ACB49F1-8A5E-43DF-BA93-098F1A747997}" srcOrd="0" destOrd="0" presId="urn:microsoft.com/office/officeart/2005/8/layout/orgChart1"/>
    <dgm:cxn modelId="{7A759393-A6DD-4834-9262-ECDFB774D695}" srcId="{C9BB257E-2397-4108-9A25-309526C892C2}" destId="{03BCD4B4-EE5B-46E7-8CBB-075E4A1A7E5A}" srcOrd="3" destOrd="0" parTransId="{4A63476C-143D-4FC1-AF14-DDA887AAE77D}" sibTransId="{6D7B6EDB-6531-4545-B779-427686031017}"/>
    <dgm:cxn modelId="{06A4D231-D256-4906-AE86-D0EAC3445E51}" type="presOf" srcId="{C9BB257E-2397-4108-9A25-309526C892C2}" destId="{2A2A99A2-EB94-49B0-A78B-576BE8876833}" srcOrd="1" destOrd="0" presId="urn:microsoft.com/office/officeart/2005/8/layout/orgChart1"/>
    <dgm:cxn modelId="{5915C58A-55BA-4D27-8AA2-E811EA1306F3}" srcId="{55F1EFD0-B8EC-4DCE-A0ED-D103E9C761FE}" destId="{C9BB257E-2397-4108-9A25-309526C892C2}" srcOrd="0" destOrd="0" parTransId="{FD09AEF2-81C3-41A0-B46D-B7808C247DBC}" sibTransId="{26DB8723-3101-4C79-B515-D8DD92B3CFC4}"/>
    <dgm:cxn modelId="{674133DE-F6D9-47DF-ACF1-8D6A93C91D72}" type="presOf" srcId="{5099C2A5-E922-4E20-886A-AD9D1FDC676B}" destId="{5A712124-7971-49CD-931E-80D1E06C83DC}" srcOrd="0" destOrd="0" presId="urn:microsoft.com/office/officeart/2005/8/layout/orgChart1"/>
    <dgm:cxn modelId="{9F48462C-CA6D-458C-8687-B810F54D6E81}" type="presOf" srcId="{BBEF7F13-BADE-44F3-BA55-E5BE9849DEA4}" destId="{CDB4EB1D-A0B8-4294-9D71-99F9545DB041}" srcOrd="0" destOrd="0" presId="urn:microsoft.com/office/officeart/2005/8/layout/orgChart1"/>
    <dgm:cxn modelId="{E08426A9-2B8B-446C-A206-3BDC76A43A05}" type="presOf" srcId="{DE57EC7B-ACD7-4D0C-A5CE-E8F4007E43DC}" destId="{10A4938D-3382-4B7D-BC6F-BC5BCE3D153D}" srcOrd="0" destOrd="0" presId="urn:microsoft.com/office/officeart/2005/8/layout/orgChart1"/>
    <dgm:cxn modelId="{3BFAFCB2-8AC4-410A-A649-24FB0B5999D8}" type="presParOf" srcId="{88625475-7D58-4B8F-8125-7DBF3ECA525D}" destId="{48D28279-A624-4449-BA92-89AAA91B4F1D}" srcOrd="0" destOrd="0" presId="urn:microsoft.com/office/officeart/2005/8/layout/orgChart1"/>
    <dgm:cxn modelId="{B9B79E90-91FD-4F69-BF15-7642A7FBCCA6}" type="presParOf" srcId="{48D28279-A624-4449-BA92-89AAA91B4F1D}" destId="{A0BA6AF4-6F0F-42BC-B82C-705D3BFAB3BD}" srcOrd="0" destOrd="0" presId="urn:microsoft.com/office/officeart/2005/8/layout/orgChart1"/>
    <dgm:cxn modelId="{A2567AF6-3141-4B8F-A474-F834BCC49283}" type="presParOf" srcId="{A0BA6AF4-6F0F-42BC-B82C-705D3BFAB3BD}" destId="{6A09FABD-D795-45E7-9CBF-9848D708E344}" srcOrd="0" destOrd="0" presId="urn:microsoft.com/office/officeart/2005/8/layout/orgChart1"/>
    <dgm:cxn modelId="{C441441C-9C38-4F69-9866-222BEC0E4AE1}" type="presParOf" srcId="{A0BA6AF4-6F0F-42BC-B82C-705D3BFAB3BD}" destId="{2A2A99A2-EB94-49B0-A78B-576BE8876833}" srcOrd="1" destOrd="0" presId="urn:microsoft.com/office/officeart/2005/8/layout/orgChart1"/>
    <dgm:cxn modelId="{9C5C4E45-20CA-4760-8D41-CC6D78112EB1}" type="presParOf" srcId="{48D28279-A624-4449-BA92-89AAA91B4F1D}" destId="{41AF51C0-CF8C-4BB2-8710-06E1EE4891D8}" srcOrd="1" destOrd="0" presId="urn:microsoft.com/office/officeart/2005/8/layout/orgChart1"/>
    <dgm:cxn modelId="{8A91DBDE-8DFF-4221-89E4-CAD0F69770F0}" type="presParOf" srcId="{41AF51C0-CF8C-4BB2-8710-06E1EE4891D8}" destId="{CDB4EB1D-A0B8-4294-9D71-99F9545DB041}" srcOrd="0" destOrd="0" presId="urn:microsoft.com/office/officeart/2005/8/layout/orgChart1"/>
    <dgm:cxn modelId="{422C7B0B-2A67-479C-B856-FD0A279C95AE}" type="presParOf" srcId="{41AF51C0-CF8C-4BB2-8710-06E1EE4891D8}" destId="{F1C7F7BE-48E8-47E4-9D0E-B57BE97C6944}" srcOrd="1" destOrd="0" presId="urn:microsoft.com/office/officeart/2005/8/layout/orgChart1"/>
    <dgm:cxn modelId="{8E0CDB1F-F2D1-414C-AB94-EDF3452707DE}" type="presParOf" srcId="{F1C7F7BE-48E8-47E4-9D0E-B57BE97C6944}" destId="{B1C9B20A-9E5B-40B9-8AC2-A3DE67A8314F}" srcOrd="0" destOrd="0" presId="urn:microsoft.com/office/officeart/2005/8/layout/orgChart1"/>
    <dgm:cxn modelId="{E391FC9E-50CD-4B4A-8516-B2336566A6A2}" type="presParOf" srcId="{B1C9B20A-9E5B-40B9-8AC2-A3DE67A8314F}" destId="{6ACB49F1-8A5E-43DF-BA93-098F1A747997}" srcOrd="0" destOrd="0" presId="urn:microsoft.com/office/officeart/2005/8/layout/orgChart1"/>
    <dgm:cxn modelId="{0513D903-5C82-448A-B20F-04D491E7BE11}" type="presParOf" srcId="{B1C9B20A-9E5B-40B9-8AC2-A3DE67A8314F}" destId="{631A907A-4E5E-4BD3-B998-9CD5A2007AA0}" srcOrd="1" destOrd="0" presId="urn:microsoft.com/office/officeart/2005/8/layout/orgChart1"/>
    <dgm:cxn modelId="{5EC7069B-9F3A-46FC-86A5-7C166B142B97}" type="presParOf" srcId="{F1C7F7BE-48E8-47E4-9D0E-B57BE97C6944}" destId="{2979F834-FFF3-4A89-B6EA-D0D133BB1FB8}" srcOrd="1" destOrd="0" presId="urn:microsoft.com/office/officeart/2005/8/layout/orgChart1"/>
    <dgm:cxn modelId="{3E4EF898-FA43-4B19-B2DD-002EFDFD99CC}" type="presParOf" srcId="{F1C7F7BE-48E8-47E4-9D0E-B57BE97C6944}" destId="{2714D26A-1566-4807-9646-3E981B875444}" srcOrd="2" destOrd="0" presId="urn:microsoft.com/office/officeart/2005/8/layout/orgChart1"/>
    <dgm:cxn modelId="{860454C8-F33F-4E07-A097-2F6F91BDD3CD}" type="presParOf" srcId="{41AF51C0-CF8C-4BB2-8710-06E1EE4891D8}" destId="{03CF1319-9DFC-47EA-B681-2FE736218B14}" srcOrd="2" destOrd="0" presId="urn:microsoft.com/office/officeart/2005/8/layout/orgChart1"/>
    <dgm:cxn modelId="{EC289AB9-09E0-41ED-A0F2-F5955608B859}" type="presParOf" srcId="{41AF51C0-CF8C-4BB2-8710-06E1EE4891D8}" destId="{084BE1CE-199D-4B80-B30E-C99A4B08553D}" srcOrd="3" destOrd="0" presId="urn:microsoft.com/office/officeart/2005/8/layout/orgChart1"/>
    <dgm:cxn modelId="{6444A858-4D48-4E62-A20F-69A37D50B6BB}" type="presParOf" srcId="{084BE1CE-199D-4B80-B30E-C99A4B08553D}" destId="{CBE644F4-D846-4BD8-94DB-7B7A49E2E494}" srcOrd="0" destOrd="0" presId="urn:microsoft.com/office/officeart/2005/8/layout/orgChart1"/>
    <dgm:cxn modelId="{B3A4BF7A-FE0E-4D3C-865B-30B0E4C6405B}" type="presParOf" srcId="{CBE644F4-D846-4BD8-94DB-7B7A49E2E494}" destId="{10A4938D-3382-4B7D-BC6F-BC5BCE3D153D}" srcOrd="0" destOrd="0" presId="urn:microsoft.com/office/officeart/2005/8/layout/orgChart1"/>
    <dgm:cxn modelId="{82D9018D-6DE1-479A-83D7-0679BC85506A}" type="presParOf" srcId="{CBE644F4-D846-4BD8-94DB-7B7A49E2E494}" destId="{00C84D65-61D5-4E0B-A089-695BFA497A0D}" srcOrd="1" destOrd="0" presId="urn:microsoft.com/office/officeart/2005/8/layout/orgChart1"/>
    <dgm:cxn modelId="{75DD9CFD-D11F-4AEB-8EB4-E56A5688D63E}" type="presParOf" srcId="{084BE1CE-199D-4B80-B30E-C99A4B08553D}" destId="{22A7FCF9-3D79-4AE1-AF01-FE57B91F2A4F}" srcOrd="1" destOrd="0" presId="urn:microsoft.com/office/officeart/2005/8/layout/orgChart1"/>
    <dgm:cxn modelId="{31051E65-7CDC-4177-ABE2-9B5C5FE95CAA}" type="presParOf" srcId="{084BE1CE-199D-4B80-B30E-C99A4B08553D}" destId="{6415A531-E523-47B6-AAEA-87B7F3D9558E}" srcOrd="2" destOrd="0" presId="urn:microsoft.com/office/officeart/2005/8/layout/orgChart1"/>
    <dgm:cxn modelId="{873FBFD4-1384-4814-9B57-0D8019AD05A2}" type="presParOf" srcId="{41AF51C0-CF8C-4BB2-8710-06E1EE4891D8}" destId="{5A712124-7971-49CD-931E-80D1E06C83DC}" srcOrd="4" destOrd="0" presId="urn:microsoft.com/office/officeart/2005/8/layout/orgChart1"/>
    <dgm:cxn modelId="{B78C2FBB-8987-4CF5-AA2E-8AFDCB334851}" type="presParOf" srcId="{41AF51C0-CF8C-4BB2-8710-06E1EE4891D8}" destId="{BC89C9A1-4D06-43D8-B94A-0096F993F9AA}" srcOrd="5" destOrd="0" presId="urn:microsoft.com/office/officeart/2005/8/layout/orgChart1"/>
    <dgm:cxn modelId="{91EA3366-1880-4C60-8BBC-4DCA31B48E35}" type="presParOf" srcId="{BC89C9A1-4D06-43D8-B94A-0096F993F9AA}" destId="{50B41F83-7C6A-41B1-9B0A-EC09EED4AA92}" srcOrd="0" destOrd="0" presId="urn:microsoft.com/office/officeart/2005/8/layout/orgChart1"/>
    <dgm:cxn modelId="{A4219150-B105-442E-B785-F80033355A56}" type="presParOf" srcId="{50B41F83-7C6A-41B1-9B0A-EC09EED4AA92}" destId="{BD70E004-3B0B-4E20-AEA7-50AF111C5FEE}" srcOrd="0" destOrd="0" presId="urn:microsoft.com/office/officeart/2005/8/layout/orgChart1"/>
    <dgm:cxn modelId="{F81C818E-17DA-4AB7-A18F-0EF61BEA6F41}" type="presParOf" srcId="{50B41F83-7C6A-41B1-9B0A-EC09EED4AA92}" destId="{9AAF4C55-DFA0-44E2-896D-32ACA8FE6106}" srcOrd="1" destOrd="0" presId="urn:microsoft.com/office/officeart/2005/8/layout/orgChart1"/>
    <dgm:cxn modelId="{F606B3E0-9493-482D-A987-7623D3F929C1}" type="presParOf" srcId="{BC89C9A1-4D06-43D8-B94A-0096F993F9AA}" destId="{00FF24B7-1114-45E0-B23F-A9C8E55E609B}" srcOrd="1" destOrd="0" presId="urn:microsoft.com/office/officeart/2005/8/layout/orgChart1"/>
    <dgm:cxn modelId="{01336319-7782-4ABE-B6B1-D9AF776DEBF1}" type="presParOf" srcId="{BC89C9A1-4D06-43D8-B94A-0096F993F9AA}" destId="{79A0AA2F-C74F-40F0-9117-DEE32C5B93C1}" srcOrd="2" destOrd="0" presId="urn:microsoft.com/office/officeart/2005/8/layout/orgChart1"/>
    <dgm:cxn modelId="{B8AC68FE-F7B1-416C-80A8-371631308E0F}" type="presParOf" srcId="{41AF51C0-CF8C-4BB2-8710-06E1EE4891D8}" destId="{23C909B7-C972-470D-B6A2-E3A683B1079C}" srcOrd="6" destOrd="0" presId="urn:microsoft.com/office/officeart/2005/8/layout/orgChart1"/>
    <dgm:cxn modelId="{B2FC6099-86CE-4905-9B98-38E09A9FB01A}" type="presParOf" srcId="{41AF51C0-CF8C-4BB2-8710-06E1EE4891D8}" destId="{2E88470E-7D2F-4A48-97B8-5FF42B2BF1D2}" srcOrd="7" destOrd="0" presId="urn:microsoft.com/office/officeart/2005/8/layout/orgChart1"/>
    <dgm:cxn modelId="{49704233-F79D-46B4-A016-5D7213E7D3DA}" type="presParOf" srcId="{2E88470E-7D2F-4A48-97B8-5FF42B2BF1D2}" destId="{C849082E-0BE7-4804-B2B3-019BB9186620}" srcOrd="0" destOrd="0" presId="urn:microsoft.com/office/officeart/2005/8/layout/orgChart1"/>
    <dgm:cxn modelId="{8317E99A-DE7B-4B10-8457-1D5F1DBE9B93}" type="presParOf" srcId="{C849082E-0BE7-4804-B2B3-019BB9186620}" destId="{361685B8-1C59-4CC7-95AE-5C980125380B}" srcOrd="0" destOrd="0" presId="urn:microsoft.com/office/officeart/2005/8/layout/orgChart1"/>
    <dgm:cxn modelId="{9194C225-0C49-4EB0-88DD-3A5C1BB7CDAD}" type="presParOf" srcId="{C849082E-0BE7-4804-B2B3-019BB9186620}" destId="{82999622-0862-41FF-891A-8CF980EEF493}" srcOrd="1" destOrd="0" presId="urn:microsoft.com/office/officeart/2005/8/layout/orgChart1"/>
    <dgm:cxn modelId="{6ADCFD62-12B0-4226-810F-93524A715D84}" type="presParOf" srcId="{2E88470E-7D2F-4A48-97B8-5FF42B2BF1D2}" destId="{E2C785A5-00D8-4583-8B9A-F587D090DA66}" srcOrd="1" destOrd="0" presId="urn:microsoft.com/office/officeart/2005/8/layout/orgChart1"/>
    <dgm:cxn modelId="{A98E8605-C7C1-4DF7-9BF4-F223D45F2042}" type="presParOf" srcId="{2E88470E-7D2F-4A48-97B8-5FF42B2BF1D2}" destId="{3A36954C-D606-4151-93EE-E29D6720D922}" srcOrd="2" destOrd="0" presId="urn:microsoft.com/office/officeart/2005/8/layout/orgChart1"/>
    <dgm:cxn modelId="{36EA0D1D-17A5-4182-B789-7BC69EC04595}" type="presParOf" srcId="{48D28279-A624-4449-BA92-89AAA91B4F1D}" destId="{84107AA5-3263-481D-967A-D262AE57CC2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A10A90-15E5-499A-99F2-7CF893EF1AAC}">
      <dsp:nvSpPr>
        <dsp:cNvPr id="0" name=""/>
        <dsp:cNvSpPr/>
      </dsp:nvSpPr>
      <dsp:spPr>
        <a:xfrm>
          <a:off x="2938593" y="2791720"/>
          <a:ext cx="2160510" cy="2160510"/>
        </a:xfrm>
        <a:prstGeom prst="ellipse">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b="1" kern="1200">
              <a:solidFill>
                <a:sysClr val="windowText" lastClr="000000"/>
              </a:solidFill>
              <a:latin typeface="Calibri"/>
              <a:ea typeface="+mn-ea"/>
              <a:cs typeface="+mn-cs"/>
            </a:rPr>
            <a:t>Рефлексия</a:t>
          </a:r>
        </a:p>
      </dsp:txBody>
      <dsp:txXfrm>
        <a:off x="3254992" y="3108119"/>
        <a:ext cx="1527712" cy="1527712"/>
      </dsp:txXfrm>
    </dsp:sp>
    <dsp:sp modelId="{A5B12D19-7980-461C-BFFB-75509B00EE79}">
      <dsp:nvSpPr>
        <dsp:cNvPr id="0" name=""/>
        <dsp:cNvSpPr/>
      </dsp:nvSpPr>
      <dsp:spPr>
        <a:xfrm rot="10716246">
          <a:off x="1172256" y="3613124"/>
          <a:ext cx="1669752" cy="615745"/>
        </a:xfrm>
        <a:prstGeom prst="leftArrow">
          <a:avLst>
            <a:gd name="adj1" fmla="val 60000"/>
            <a:gd name="adj2" fmla="val 50000"/>
          </a:avLst>
        </a:prstGeom>
        <a:gradFill rotWithShape="0">
          <a:gsLst>
            <a:gs pos="0">
              <a:srgbClr val="C0504D">
                <a:hueOff val="0"/>
                <a:satOff val="0"/>
                <a:lumOff val="0"/>
                <a:alphaOff val="0"/>
                <a:tint val="50000"/>
                <a:satMod val="300000"/>
              </a:srgbClr>
            </a:gs>
            <a:gs pos="35000">
              <a:srgbClr val="C0504D">
                <a:hueOff val="0"/>
                <a:satOff val="0"/>
                <a:lumOff val="0"/>
                <a:alphaOff val="0"/>
                <a:tint val="37000"/>
                <a:satMod val="300000"/>
              </a:srgbClr>
            </a:gs>
            <a:gs pos="100000">
              <a:srgbClr val="C0504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6D5C461D-E8F8-4581-917B-006A318BF82C}">
      <dsp:nvSpPr>
        <dsp:cNvPr id="0" name=""/>
        <dsp:cNvSpPr/>
      </dsp:nvSpPr>
      <dsp:spPr>
        <a:xfrm>
          <a:off x="291540" y="3009584"/>
          <a:ext cx="1761926" cy="1863502"/>
        </a:xfrm>
        <a:prstGeom prst="roundRect">
          <a:avLst>
            <a:gd name="adj" fmla="val 10000"/>
          </a:avLst>
        </a:prstGeom>
        <a:gradFill rotWithShape="0">
          <a:gsLst>
            <a:gs pos="0">
              <a:srgbClr val="C0504D">
                <a:hueOff val="0"/>
                <a:satOff val="0"/>
                <a:lumOff val="0"/>
                <a:alphaOff val="0"/>
                <a:tint val="50000"/>
                <a:satMod val="300000"/>
              </a:srgbClr>
            </a:gs>
            <a:gs pos="35000">
              <a:srgbClr val="C0504D">
                <a:hueOff val="0"/>
                <a:satOff val="0"/>
                <a:lumOff val="0"/>
                <a:alphaOff val="0"/>
                <a:tint val="37000"/>
                <a:satMod val="300000"/>
              </a:srgbClr>
            </a:gs>
            <a:gs pos="100000">
              <a:srgbClr val="C0504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ru-RU" sz="1600" b="1" kern="1200">
              <a:solidFill>
                <a:sysClr val="windowText" lastClr="000000"/>
              </a:solidFill>
              <a:latin typeface="Calibri"/>
              <a:ea typeface="+mn-ea"/>
              <a:cs typeface="+mn-cs"/>
            </a:rPr>
            <a:t>По цели</a:t>
          </a:r>
          <a:r>
            <a:rPr lang="ru-RU" sz="1600" kern="1200">
              <a:solidFill>
                <a:sysClr val="windowText" lastClr="000000"/>
              </a:solidFill>
              <a:latin typeface="Calibri"/>
              <a:ea typeface="+mn-ea"/>
              <a:cs typeface="+mn-cs"/>
            </a:rPr>
            <a:t>: настроения и эмоционального состояния, деятельности, содержания учебного материала</a:t>
          </a:r>
          <a:endParaRPr lang="ru-RU" sz="1300" kern="1200">
            <a:solidFill>
              <a:sysClr val="windowText" lastClr="000000"/>
            </a:solidFill>
            <a:latin typeface="Calibri"/>
            <a:ea typeface="+mn-ea"/>
            <a:cs typeface="+mn-cs"/>
          </a:endParaRPr>
        </a:p>
      </dsp:txBody>
      <dsp:txXfrm>
        <a:off x="343145" y="3061189"/>
        <a:ext cx="1658716" cy="1760292"/>
      </dsp:txXfrm>
    </dsp:sp>
    <dsp:sp modelId="{79BAC22F-76E6-4A6D-8B87-E0621E6713EA}">
      <dsp:nvSpPr>
        <dsp:cNvPr id="0" name=""/>
        <dsp:cNvSpPr/>
      </dsp:nvSpPr>
      <dsp:spPr>
        <a:xfrm rot="12695926">
          <a:off x="822633" y="2219726"/>
          <a:ext cx="2535893" cy="615745"/>
        </a:xfrm>
        <a:prstGeom prst="leftArrow">
          <a:avLst>
            <a:gd name="adj1" fmla="val 60000"/>
            <a:gd name="adj2" fmla="val 50000"/>
          </a:avLst>
        </a:prstGeom>
        <a:gradFill rotWithShape="0">
          <a:gsLst>
            <a:gs pos="0">
              <a:srgbClr val="9BBB59">
                <a:hueOff val="0"/>
                <a:satOff val="0"/>
                <a:lumOff val="0"/>
                <a:alphaOff val="0"/>
                <a:tint val="50000"/>
                <a:satMod val="300000"/>
              </a:srgbClr>
            </a:gs>
            <a:gs pos="35000">
              <a:srgbClr val="9BBB59">
                <a:hueOff val="0"/>
                <a:satOff val="0"/>
                <a:lumOff val="0"/>
                <a:alphaOff val="0"/>
                <a:tint val="37000"/>
                <a:satMod val="300000"/>
              </a:srgbClr>
            </a:gs>
            <a:gs pos="100000">
              <a:srgbClr val="9BBB59">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28A0F3F3-3E74-4359-930C-C92297C7BA60}">
      <dsp:nvSpPr>
        <dsp:cNvPr id="0" name=""/>
        <dsp:cNvSpPr/>
      </dsp:nvSpPr>
      <dsp:spPr>
        <a:xfrm>
          <a:off x="0" y="901730"/>
          <a:ext cx="1626252" cy="1996335"/>
        </a:xfrm>
        <a:prstGeom prst="roundRect">
          <a:avLst>
            <a:gd name="adj" fmla="val 10000"/>
          </a:avLst>
        </a:prstGeom>
        <a:gradFill rotWithShape="0">
          <a:gsLst>
            <a:gs pos="0">
              <a:srgbClr val="9BBB59">
                <a:hueOff val="0"/>
                <a:satOff val="0"/>
                <a:lumOff val="0"/>
                <a:alphaOff val="0"/>
                <a:tint val="50000"/>
                <a:satMod val="300000"/>
              </a:srgbClr>
            </a:gs>
            <a:gs pos="35000">
              <a:srgbClr val="9BBB59">
                <a:hueOff val="0"/>
                <a:satOff val="0"/>
                <a:lumOff val="0"/>
                <a:alphaOff val="0"/>
                <a:tint val="37000"/>
                <a:satMod val="300000"/>
              </a:srgbClr>
            </a:gs>
            <a:gs pos="100000">
              <a:srgbClr val="9BBB59">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ru-RU" sz="1400" b="1" kern="1200">
              <a:solidFill>
                <a:sysClr val="windowText" lastClr="000000"/>
              </a:solidFill>
              <a:latin typeface="Calibri"/>
              <a:ea typeface="+mn-ea"/>
              <a:cs typeface="+mn-cs"/>
            </a:rPr>
            <a:t>По форме деятельности</a:t>
          </a:r>
          <a:r>
            <a:rPr lang="ru-RU" sz="1400" kern="1200">
              <a:solidFill>
                <a:sysClr val="windowText" lastClr="000000"/>
              </a:solidFill>
              <a:latin typeface="Calibri"/>
              <a:ea typeface="+mn-ea"/>
              <a:cs typeface="+mn-cs"/>
            </a:rPr>
            <a:t>:  фронтальная, индивидуальная,  групповая, коллективная</a:t>
          </a:r>
        </a:p>
      </dsp:txBody>
      <dsp:txXfrm>
        <a:off x="47631" y="949361"/>
        <a:ext cx="1530990" cy="1901073"/>
      </dsp:txXfrm>
    </dsp:sp>
    <dsp:sp modelId="{996A728E-9AF6-41C8-884E-59A680BFA738}">
      <dsp:nvSpPr>
        <dsp:cNvPr id="0" name=""/>
        <dsp:cNvSpPr/>
      </dsp:nvSpPr>
      <dsp:spPr>
        <a:xfrm rot="13200922">
          <a:off x="2497247" y="1986650"/>
          <a:ext cx="1546250" cy="615745"/>
        </a:xfrm>
        <a:prstGeom prst="leftArrow">
          <a:avLst>
            <a:gd name="adj1" fmla="val 60000"/>
            <a:gd name="adj2" fmla="val 50000"/>
          </a:avLst>
        </a:prstGeom>
        <a:gradFill rotWithShape="0">
          <a:gsLst>
            <a:gs pos="0">
              <a:srgbClr val="8064A2">
                <a:hueOff val="0"/>
                <a:satOff val="0"/>
                <a:lumOff val="0"/>
                <a:alphaOff val="0"/>
                <a:tint val="50000"/>
                <a:satMod val="300000"/>
              </a:srgbClr>
            </a:gs>
            <a:gs pos="35000">
              <a:srgbClr val="8064A2">
                <a:hueOff val="0"/>
                <a:satOff val="0"/>
                <a:lumOff val="0"/>
                <a:alphaOff val="0"/>
                <a:tint val="37000"/>
                <a:satMod val="300000"/>
              </a:srgbClr>
            </a:gs>
            <a:gs pos="100000">
              <a:srgbClr val="8064A2">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74084BDA-5976-4778-8CD3-6639ECAFEFA3}">
      <dsp:nvSpPr>
        <dsp:cNvPr id="0" name=""/>
        <dsp:cNvSpPr/>
      </dsp:nvSpPr>
      <dsp:spPr>
        <a:xfrm>
          <a:off x="2095869" y="755076"/>
          <a:ext cx="1492469" cy="1337008"/>
        </a:xfrm>
        <a:prstGeom prst="roundRect">
          <a:avLst>
            <a:gd name="adj" fmla="val 10000"/>
          </a:avLst>
        </a:prstGeom>
        <a:gradFill rotWithShape="0">
          <a:gsLst>
            <a:gs pos="0">
              <a:srgbClr val="8064A2">
                <a:hueOff val="0"/>
                <a:satOff val="0"/>
                <a:lumOff val="0"/>
                <a:alphaOff val="0"/>
                <a:tint val="50000"/>
                <a:satMod val="300000"/>
              </a:srgbClr>
            </a:gs>
            <a:gs pos="35000">
              <a:srgbClr val="8064A2">
                <a:hueOff val="0"/>
                <a:satOff val="0"/>
                <a:lumOff val="0"/>
                <a:alphaOff val="0"/>
                <a:tint val="37000"/>
                <a:satMod val="300000"/>
              </a:srgbClr>
            </a:gs>
            <a:gs pos="100000">
              <a:srgbClr val="8064A2">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ru-RU" sz="1400" b="1" kern="1200">
              <a:solidFill>
                <a:sysClr val="windowText" lastClr="000000"/>
              </a:solidFill>
              <a:latin typeface="Calibri"/>
              <a:ea typeface="+mn-ea"/>
              <a:cs typeface="+mn-cs"/>
            </a:rPr>
            <a:t>По типу урока</a:t>
          </a:r>
          <a:r>
            <a:rPr lang="ru-RU" sz="1400" kern="1200">
              <a:solidFill>
                <a:sysClr val="windowText" lastClr="000000"/>
              </a:solidFill>
              <a:latin typeface="Calibri"/>
              <a:ea typeface="+mn-ea"/>
              <a:cs typeface="+mn-cs"/>
            </a:rPr>
            <a:t>:  после усвоения ЗУН, промежуточная, контрольная, итоговая</a:t>
          </a:r>
        </a:p>
      </dsp:txBody>
      <dsp:txXfrm>
        <a:off x="2135029" y="794236"/>
        <a:ext cx="1414149" cy="1258688"/>
      </dsp:txXfrm>
    </dsp:sp>
    <dsp:sp modelId="{41A1DDAC-2C4F-404C-A134-B1175CF9546A}">
      <dsp:nvSpPr>
        <dsp:cNvPr id="0" name=""/>
        <dsp:cNvSpPr/>
      </dsp:nvSpPr>
      <dsp:spPr>
        <a:xfrm rot="19154645">
          <a:off x="3965711" y="2014525"/>
          <a:ext cx="1469331" cy="615745"/>
        </a:xfrm>
        <a:prstGeom prst="leftArrow">
          <a:avLst>
            <a:gd name="adj1" fmla="val 60000"/>
            <a:gd name="adj2" fmla="val 50000"/>
          </a:avLst>
        </a:prstGeom>
        <a:gradFill rotWithShape="0">
          <a:gsLst>
            <a:gs pos="0">
              <a:srgbClr val="4BACC6">
                <a:hueOff val="0"/>
                <a:satOff val="0"/>
                <a:lumOff val="0"/>
                <a:alphaOff val="0"/>
                <a:tint val="50000"/>
                <a:satMod val="300000"/>
              </a:srgbClr>
            </a:gs>
            <a:gs pos="35000">
              <a:srgbClr val="4BACC6">
                <a:hueOff val="0"/>
                <a:satOff val="0"/>
                <a:lumOff val="0"/>
                <a:alphaOff val="0"/>
                <a:tint val="37000"/>
                <a:satMod val="300000"/>
              </a:srgbClr>
            </a:gs>
            <a:gs pos="100000">
              <a:srgbClr val="4BACC6">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D74FF9D3-7A3C-48F9-9430-A956763CAE9B}">
      <dsp:nvSpPr>
        <dsp:cNvPr id="0" name=""/>
        <dsp:cNvSpPr/>
      </dsp:nvSpPr>
      <dsp:spPr>
        <a:xfrm>
          <a:off x="4051681" y="767355"/>
          <a:ext cx="1637005" cy="1221657"/>
        </a:xfrm>
        <a:prstGeom prst="roundRect">
          <a:avLst>
            <a:gd name="adj" fmla="val 10000"/>
          </a:avLst>
        </a:prstGeom>
        <a:gradFill rotWithShape="0">
          <a:gsLst>
            <a:gs pos="0">
              <a:srgbClr val="4BACC6">
                <a:hueOff val="0"/>
                <a:satOff val="0"/>
                <a:lumOff val="0"/>
                <a:alphaOff val="0"/>
                <a:tint val="50000"/>
                <a:satMod val="300000"/>
              </a:srgbClr>
            </a:gs>
            <a:gs pos="35000">
              <a:srgbClr val="4BACC6">
                <a:hueOff val="0"/>
                <a:satOff val="0"/>
                <a:lumOff val="0"/>
                <a:alphaOff val="0"/>
                <a:tint val="37000"/>
                <a:satMod val="300000"/>
              </a:srgbClr>
            </a:gs>
            <a:gs pos="100000">
              <a:srgbClr val="4BACC6">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ru-RU" sz="1400" b="1" kern="1200">
              <a:solidFill>
                <a:sysClr val="windowText" lastClr="000000"/>
              </a:solidFill>
              <a:latin typeface="Calibri"/>
              <a:ea typeface="+mn-ea"/>
              <a:cs typeface="+mn-cs"/>
            </a:rPr>
            <a:t>По содержанию</a:t>
          </a:r>
          <a:r>
            <a:rPr lang="ru-RU" sz="1400" kern="1200">
              <a:solidFill>
                <a:sysClr val="windowText" lastClr="000000"/>
              </a:solidFill>
              <a:latin typeface="Calibri"/>
              <a:ea typeface="+mn-ea"/>
              <a:cs typeface="+mn-cs"/>
            </a:rPr>
            <a:t>:  устная, письменная</a:t>
          </a:r>
        </a:p>
      </dsp:txBody>
      <dsp:txXfrm>
        <a:off x="4087462" y="803136"/>
        <a:ext cx="1565443" cy="1150095"/>
      </dsp:txXfrm>
    </dsp:sp>
    <dsp:sp modelId="{4A7933A8-82A3-4F49-AE67-FB17B895E594}">
      <dsp:nvSpPr>
        <dsp:cNvPr id="0" name=""/>
        <dsp:cNvSpPr/>
      </dsp:nvSpPr>
      <dsp:spPr>
        <a:xfrm rot="19236591">
          <a:off x="4651187" y="2176868"/>
          <a:ext cx="2317259" cy="615745"/>
        </a:xfrm>
        <a:prstGeom prst="leftArrow">
          <a:avLst>
            <a:gd name="adj1" fmla="val 60000"/>
            <a:gd name="adj2" fmla="val 50000"/>
          </a:avLst>
        </a:prstGeom>
        <a:gradFill rotWithShape="0">
          <a:gsLst>
            <a:gs pos="0">
              <a:srgbClr val="F79646">
                <a:hueOff val="0"/>
                <a:satOff val="0"/>
                <a:lumOff val="0"/>
                <a:alphaOff val="0"/>
                <a:tint val="50000"/>
                <a:satMod val="300000"/>
              </a:srgbClr>
            </a:gs>
            <a:gs pos="35000">
              <a:srgbClr val="F79646">
                <a:hueOff val="0"/>
                <a:satOff val="0"/>
                <a:lumOff val="0"/>
                <a:alphaOff val="0"/>
                <a:tint val="37000"/>
                <a:satMod val="300000"/>
              </a:srgbClr>
            </a:gs>
            <a:gs pos="100000">
              <a:srgbClr val="F79646">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CCE8F1E7-3CAB-4239-82C8-F54C9649F306}">
      <dsp:nvSpPr>
        <dsp:cNvPr id="0" name=""/>
        <dsp:cNvSpPr/>
      </dsp:nvSpPr>
      <dsp:spPr>
        <a:xfrm>
          <a:off x="6110856" y="1018286"/>
          <a:ext cx="1872207" cy="2069654"/>
        </a:xfrm>
        <a:prstGeom prst="roundRect">
          <a:avLst>
            <a:gd name="adj" fmla="val 10000"/>
          </a:avLst>
        </a:prstGeom>
        <a:gradFill rotWithShape="0">
          <a:gsLst>
            <a:gs pos="0">
              <a:srgbClr val="F79646">
                <a:hueOff val="0"/>
                <a:satOff val="0"/>
                <a:lumOff val="0"/>
                <a:alphaOff val="0"/>
                <a:tint val="50000"/>
                <a:satMod val="300000"/>
              </a:srgbClr>
            </a:gs>
            <a:gs pos="35000">
              <a:srgbClr val="F79646">
                <a:hueOff val="0"/>
                <a:satOff val="0"/>
                <a:lumOff val="0"/>
                <a:alphaOff val="0"/>
                <a:tint val="37000"/>
                <a:satMod val="300000"/>
              </a:srgbClr>
            </a:gs>
            <a:gs pos="100000">
              <a:srgbClr val="F79646">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ru-RU" sz="1600" b="1" kern="1200">
              <a:solidFill>
                <a:sysClr val="windowText" lastClr="000000"/>
              </a:solidFill>
              <a:latin typeface="Calibri"/>
              <a:ea typeface="+mn-ea"/>
              <a:cs typeface="+mn-cs"/>
            </a:rPr>
            <a:t>По функции</a:t>
          </a:r>
          <a:r>
            <a:rPr lang="ru-RU" sz="1600" kern="1200">
              <a:solidFill>
                <a:sysClr val="windowText" lastClr="000000"/>
              </a:solidFill>
              <a:latin typeface="Calibri"/>
              <a:ea typeface="+mn-ea"/>
              <a:cs typeface="+mn-cs"/>
            </a:rPr>
            <a:t>:  личностная,  интеллектуальная,  коммуникативная</a:t>
          </a:r>
        </a:p>
      </dsp:txBody>
      <dsp:txXfrm>
        <a:off x="6165691" y="1073121"/>
        <a:ext cx="1762537" cy="1959984"/>
      </dsp:txXfrm>
    </dsp:sp>
    <dsp:sp modelId="{1795AC60-4BBE-49FC-9811-8A190C19DE95}">
      <dsp:nvSpPr>
        <dsp:cNvPr id="0" name=""/>
        <dsp:cNvSpPr/>
      </dsp:nvSpPr>
      <dsp:spPr>
        <a:xfrm rot="329727">
          <a:off x="5195825" y="3765261"/>
          <a:ext cx="1827744" cy="615745"/>
        </a:xfrm>
        <a:prstGeom prst="leftArrow">
          <a:avLst>
            <a:gd name="adj1" fmla="val 60000"/>
            <a:gd name="adj2" fmla="val 50000"/>
          </a:avLst>
        </a:prstGeom>
        <a:gradFill rotWithShape="0">
          <a:gsLst>
            <a:gs pos="0">
              <a:srgbClr val="C0504D">
                <a:hueOff val="0"/>
                <a:satOff val="0"/>
                <a:lumOff val="0"/>
                <a:alphaOff val="0"/>
                <a:tint val="50000"/>
                <a:satMod val="300000"/>
              </a:srgbClr>
            </a:gs>
            <a:gs pos="35000">
              <a:srgbClr val="C0504D">
                <a:hueOff val="0"/>
                <a:satOff val="0"/>
                <a:lumOff val="0"/>
                <a:alphaOff val="0"/>
                <a:tint val="37000"/>
                <a:satMod val="300000"/>
              </a:srgbClr>
            </a:gs>
            <a:gs pos="100000">
              <a:srgbClr val="C0504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90BD7539-C893-417F-A6A1-F9B5A0391BF5}">
      <dsp:nvSpPr>
        <dsp:cNvPr id="0" name=""/>
        <dsp:cNvSpPr/>
      </dsp:nvSpPr>
      <dsp:spPr>
        <a:xfrm>
          <a:off x="6111206" y="3280745"/>
          <a:ext cx="1816325" cy="1759814"/>
        </a:xfrm>
        <a:prstGeom prst="roundRect">
          <a:avLst>
            <a:gd name="adj" fmla="val 10000"/>
          </a:avLst>
        </a:prstGeom>
        <a:gradFill rotWithShape="0">
          <a:gsLst>
            <a:gs pos="0">
              <a:srgbClr val="C0504D">
                <a:hueOff val="0"/>
                <a:satOff val="0"/>
                <a:lumOff val="0"/>
                <a:alphaOff val="0"/>
                <a:tint val="50000"/>
                <a:satMod val="300000"/>
              </a:srgbClr>
            </a:gs>
            <a:gs pos="35000">
              <a:srgbClr val="C0504D">
                <a:hueOff val="0"/>
                <a:satOff val="0"/>
                <a:lumOff val="0"/>
                <a:alphaOff val="0"/>
                <a:tint val="37000"/>
                <a:satMod val="300000"/>
              </a:srgbClr>
            </a:gs>
            <a:gs pos="100000">
              <a:srgbClr val="C0504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ru-RU" sz="1600" b="1" kern="1200">
              <a:solidFill>
                <a:sysClr val="windowText" lastClr="000000"/>
              </a:solidFill>
              <a:latin typeface="Calibri"/>
              <a:ea typeface="+mn-ea"/>
              <a:cs typeface="+mn-cs"/>
            </a:rPr>
            <a:t>По способам проведения</a:t>
          </a:r>
          <a:r>
            <a:rPr lang="ru-RU" sz="1600" kern="1200">
              <a:solidFill>
                <a:sysClr val="windowText" lastClr="000000"/>
              </a:solidFill>
              <a:latin typeface="Calibri"/>
              <a:ea typeface="+mn-ea"/>
              <a:cs typeface="+mn-cs"/>
            </a:rPr>
            <a:t>:  анкета, вопрос,символ, таблица,ситуация, рисунок</a:t>
          </a:r>
        </a:p>
      </dsp:txBody>
      <dsp:txXfrm>
        <a:off x="6162749" y="3332288"/>
        <a:ext cx="1713239" cy="16567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3888BB-75A5-4FC9-9886-47F77AF458E3}">
      <dsp:nvSpPr>
        <dsp:cNvPr id="0" name=""/>
        <dsp:cNvSpPr/>
      </dsp:nvSpPr>
      <dsp:spPr>
        <a:xfrm>
          <a:off x="5091889" y="2654862"/>
          <a:ext cx="176574" cy="450670"/>
        </a:xfrm>
        <a:custGeom>
          <a:avLst/>
          <a:gdLst/>
          <a:ahLst/>
          <a:cxnLst/>
          <a:rect l="0" t="0" r="0" b="0"/>
          <a:pathLst>
            <a:path>
              <a:moveTo>
                <a:pt x="0" y="0"/>
              </a:moveTo>
              <a:lnTo>
                <a:pt x="0" y="197850"/>
              </a:lnTo>
              <a:lnTo>
                <a:pt x="130283" y="197850"/>
              </a:lnTo>
              <a:lnTo>
                <a:pt x="130283" y="332522"/>
              </a:lnTo>
            </a:path>
          </a:pathLst>
        </a:custGeom>
        <a:noFill/>
        <a:ln w="25400" cap="flat" cmpd="sng" algn="ctr">
          <a:solidFill>
            <a:srgbClr val="F79646">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C209AD5F-9145-41EA-9FD6-153BE75ACBDE}">
      <dsp:nvSpPr>
        <dsp:cNvPr id="0" name=""/>
        <dsp:cNvSpPr/>
      </dsp:nvSpPr>
      <dsp:spPr>
        <a:xfrm>
          <a:off x="2709358" y="2644516"/>
          <a:ext cx="91440" cy="464620"/>
        </a:xfrm>
        <a:custGeom>
          <a:avLst/>
          <a:gdLst/>
          <a:ahLst/>
          <a:cxnLst/>
          <a:rect l="0" t="0" r="0" b="0"/>
          <a:pathLst>
            <a:path>
              <a:moveTo>
                <a:pt x="112969" y="0"/>
              </a:moveTo>
              <a:lnTo>
                <a:pt x="112969" y="208143"/>
              </a:lnTo>
              <a:lnTo>
                <a:pt x="45720" y="208143"/>
              </a:lnTo>
              <a:lnTo>
                <a:pt x="45720" y="342815"/>
              </a:lnTo>
            </a:path>
          </a:pathLst>
        </a:custGeom>
        <a:noFill/>
        <a:ln w="25400" cap="flat" cmpd="sng" algn="ctr">
          <a:solidFill>
            <a:srgbClr val="C0504D">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8AF35D89-ECED-4C81-A152-4C35E383AD46}">
      <dsp:nvSpPr>
        <dsp:cNvPr id="0" name=""/>
        <dsp:cNvSpPr/>
      </dsp:nvSpPr>
      <dsp:spPr>
        <a:xfrm>
          <a:off x="2846223" y="1405405"/>
          <a:ext cx="775888" cy="658630"/>
        </a:xfrm>
        <a:custGeom>
          <a:avLst/>
          <a:gdLst/>
          <a:ahLst/>
          <a:cxnLst/>
          <a:rect l="0" t="0" r="0" b="0"/>
          <a:pathLst>
            <a:path>
              <a:moveTo>
                <a:pt x="572481" y="0"/>
              </a:moveTo>
              <a:lnTo>
                <a:pt x="572481" y="351291"/>
              </a:lnTo>
              <a:lnTo>
                <a:pt x="0" y="351291"/>
              </a:lnTo>
              <a:lnTo>
                <a:pt x="0" y="485964"/>
              </a:lnTo>
            </a:path>
          </a:pathLst>
        </a:custGeom>
        <a:noFill/>
        <a:ln w="25400" cap="flat" cmpd="sng" algn="ctr">
          <a:solidFill>
            <a:srgbClr val="4F81BD">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7ADCFCDB-095E-41ED-86AE-6AF79E96AE1E}">
      <dsp:nvSpPr>
        <dsp:cNvPr id="0" name=""/>
        <dsp:cNvSpPr/>
      </dsp:nvSpPr>
      <dsp:spPr>
        <a:xfrm>
          <a:off x="3501885" y="700070"/>
          <a:ext cx="120225" cy="350055"/>
        </a:xfrm>
        <a:custGeom>
          <a:avLst/>
          <a:gdLst/>
          <a:ahLst/>
          <a:cxnLst/>
          <a:rect l="0" t="0" r="0" b="0"/>
          <a:pathLst>
            <a:path>
              <a:moveTo>
                <a:pt x="45720" y="0"/>
              </a:moveTo>
              <a:lnTo>
                <a:pt x="45720" y="123612"/>
              </a:lnTo>
              <a:lnTo>
                <a:pt x="134426" y="123612"/>
              </a:lnTo>
              <a:lnTo>
                <a:pt x="134426" y="258285"/>
              </a:lnTo>
            </a:path>
          </a:pathLst>
        </a:custGeom>
        <a:noFill/>
        <a:ln w="25400" cap="flat" cmpd="sng" algn="ctr">
          <a:solidFill>
            <a:srgbClr val="F79646">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17048607-5992-4B68-9D65-77FA46EE03E1}">
      <dsp:nvSpPr>
        <dsp:cNvPr id="0" name=""/>
        <dsp:cNvSpPr/>
      </dsp:nvSpPr>
      <dsp:spPr>
        <a:xfrm>
          <a:off x="1285039" y="141247"/>
          <a:ext cx="4433693" cy="558822"/>
        </a:xfrm>
        <a:prstGeom prst="roundRect">
          <a:avLst>
            <a:gd name="adj" fmla="val 10000"/>
          </a:avLst>
        </a:prstGeom>
        <a:gradFill rotWithShape="0">
          <a:gsLst>
            <a:gs pos="0">
              <a:srgbClr val="8064A2">
                <a:hueOff val="0"/>
                <a:satOff val="0"/>
                <a:lumOff val="0"/>
                <a:alphaOff val="0"/>
                <a:tint val="50000"/>
                <a:satMod val="300000"/>
              </a:srgbClr>
            </a:gs>
            <a:gs pos="35000">
              <a:srgbClr val="8064A2">
                <a:hueOff val="0"/>
                <a:satOff val="0"/>
                <a:lumOff val="0"/>
                <a:alphaOff val="0"/>
                <a:tint val="37000"/>
                <a:satMod val="300000"/>
              </a:srgbClr>
            </a:gs>
            <a:gs pos="100000">
              <a:srgbClr val="8064A2">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D54ED677-C6BA-4672-9920-E8F415788E39}">
      <dsp:nvSpPr>
        <dsp:cNvPr id="0" name=""/>
        <dsp:cNvSpPr/>
      </dsp:nvSpPr>
      <dsp:spPr>
        <a:xfrm>
          <a:off x="1503956" y="349219"/>
          <a:ext cx="4433693" cy="558822"/>
        </a:xfrm>
        <a:prstGeom prst="roundRect">
          <a:avLst>
            <a:gd name="adj" fmla="val 10000"/>
          </a:avLst>
        </a:prstGeom>
        <a:solidFill>
          <a:sysClr val="window" lastClr="FFFFFF">
            <a:alpha val="90000"/>
            <a:hueOff val="0"/>
            <a:satOff val="0"/>
            <a:lumOff val="0"/>
            <a:alphaOff val="0"/>
          </a:sysClr>
        </a:solidFill>
        <a:ln w="9525" cap="flat" cmpd="sng" algn="ctr">
          <a:solidFill>
            <a:srgbClr val="8064A2">
              <a:hueOff val="0"/>
              <a:satOff val="0"/>
              <a:lumOff val="0"/>
              <a:alphaOff val="0"/>
            </a:srgb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ru-RU" sz="1100" b="1" kern="1200">
              <a:solidFill>
                <a:sysClr val="windowText" lastClr="000000">
                  <a:hueOff val="0"/>
                  <a:satOff val="0"/>
                  <a:lumOff val="0"/>
                  <a:alphaOff val="0"/>
                </a:sysClr>
              </a:solidFill>
              <a:latin typeface="Calibri"/>
              <a:ea typeface="+mn-ea"/>
              <a:cs typeface="+mn-cs"/>
            </a:rPr>
            <a:t>Социальный заказ общества - воспитаниее личности, способной к саморазвитию и самосовершенствованию.</a:t>
          </a:r>
        </a:p>
      </dsp:txBody>
      <dsp:txXfrm>
        <a:off x="1520323" y="365586"/>
        <a:ext cx="4400959" cy="526088"/>
      </dsp:txXfrm>
    </dsp:sp>
    <dsp:sp modelId="{4D823098-E7C2-4375-9B5F-9432E3622F06}">
      <dsp:nvSpPr>
        <dsp:cNvPr id="0" name=""/>
        <dsp:cNvSpPr/>
      </dsp:nvSpPr>
      <dsp:spPr>
        <a:xfrm>
          <a:off x="1645882" y="1050126"/>
          <a:ext cx="3952458" cy="355278"/>
        </a:xfrm>
        <a:prstGeom prst="roundRect">
          <a:avLst>
            <a:gd name="adj" fmla="val 10000"/>
          </a:avLst>
        </a:prstGeom>
        <a:gradFill rotWithShape="0">
          <a:gsLst>
            <a:gs pos="0">
              <a:srgbClr val="F79646">
                <a:hueOff val="0"/>
                <a:satOff val="0"/>
                <a:lumOff val="0"/>
                <a:alphaOff val="0"/>
                <a:tint val="50000"/>
                <a:satMod val="300000"/>
              </a:srgbClr>
            </a:gs>
            <a:gs pos="35000">
              <a:srgbClr val="F79646">
                <a:hueOff val="0"/>
                <a:satOff val="0"/>
                <a:lumOff val="0"/>
                <a:alphaOff val="0"/>
                <a:tint val="37000"/>
                <a:satMod val="300000"/>
              </a:srgbClr>
            </a:gs>
            <a:gs pos="100000">
              <a:srgbClr val="F79646">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EC6E99EB-8ADB-4F73-99B7-2FE007012CD1}">
      <dsp:nvSpPr>
        <dsp:cNvPr id="0" name=""/>
        <dsp:cNvSpPr/>
      </dsp:nvSpPr>
      <dsp:spPr>
        <a:xfrm>
          <a:off x="1864799" y="1258098"/>
          <a:ext cx="3952458" cy="355278"/>
        </a:xfrm>
        <a:prstGeom prst="roundRect">
          <a:avLst>
            <a:gd name="adj" fmla="val 10000"/>
          </a:avLst>
        </a:prstGeom>
        <a:solidFill>
          <a:sysClr val="window" lastClr="FFFFFF">
            <a:alpha val="90000"/>
            <a:hueOff val="0"/>
            <a:satOff val="0"/>
            <a:lumOff val="0"/>
            <a:alphaOff val="0"/>
          </a:sysClr>
        </a:solidFill>
        <a:ln w="9525" cap="flat" cmpd="sng" algn="ctr">
          <a:solidFill>
            <a:srgbClr val="F79646">
              <a:hueOff val="0"/>
              <a:satOff val="0"/>
              <a:lumOff val="0"/>
              <a:alphaOff val="0"/>
            </a:srgb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a:solidFill>
                <a:sysClr val="windowText" lastClr="000000">
                  <a:hueOff val="0"/>
                  <a:satOff val="0"/>
                  <a:lumOff val="0"/>
                  <a:alphaOff val="0"/>
                </a:sysClr>
              </a:solidFill>
              <a:latin typeface="Calibri"/>
              <a:ea typeface="+mn-ea"/>
              <a:cs typeface="+mn-cs"/>
            </a:rPr>
            <a:t>Цель – формирование рефлексии у младшего школьника</a:t>
          </a:r>
        </a:p>
      </dsp:txBody>
      <dsp:txXfrm>
        <a:off x="1875205" y="1268504"/>
        <a:ext cx="3931646" cy="334466"/>
      </dsp:txXfrm>
    </dsp:sp>
    <dsp:sp modelId="{B676667D-96AD-4DEB-BE6F-7D2C4C6BEB40}">
      <dsp:nvSpPr>
        <dsp:cNvPr id="0" name=""/>
        <dsp:cNvSpPr/>
      </dsp:nvSpPr>
      <dsp:spPr>
        <a:xfrm>
          <a:off x="2008409" y="2064036"/>
          <a:ext cx="1675626" cy="580479"/>
        </a:xfrm>
        <a:prstGeom prst="roundRect">
          <a:avLst>
            <a:gd name="adj" fmla="val 10000"/>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485FFE27-DD33-429A-895D-3234243ED4DE}">
      <dsp:nvSpPr>
        <dsp:cNvPr id="0" name=""/>
        <dsp:cNvSpPr/>
      </dsp:nvSpPr>
      <dsp:spPr>
        <a:xfrm>
          <a:off x="2227327" y="2272008"/>
          <a:ext cx="1675626" cy="580479"/>
        </a:xfrm>
        <a:prstGeom prst="roundRect">
          <a:avLst>
            <a:gd name="adj" fmla="val 10000"/>
          </a:avLst>
        </a:prstGeom>
        <a:solidFill>
          <a:sysClr val="window" lastClr="FFFFFF">
            <a:alpha val="90000"/>
            <a:hueOff val="0"/>
            <a:satOff val="0"/>
            <a:lumOff val="0"/>
            <a:alphaOff val="0"/>
          </a:sysClr>
        </a:solidFill>
        <a:ln w="9525" cap="flat" cmpd="sng" algn="ctr">
          <a:solidFill>
            <a:srgbClr val="4F81BD">
              <a:hueOff val="0"/>
              <a:satOff val="0"/>
              <a:lumOff val="0"/>
              <a:alphaOff val="0"/>
            </a:srgb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ru-RU" sz="1100" kern="1200">
              <a:solidFill>
                <a:sysClr val="windowText" lastClr="000000">
                  <a:hueOff val="0"/>
                  <a:satOff val="0"/>
                  <a:lumOff val="0"/>
                  <a:alphaOff val="0"/>
                </a:sysClr>
              </a:solidFill>
              <a:latin typeface="Calibri"/>
              <a:ea typeface="+mn-ea"/>
              <a:cs typeface="+mn-cs"/>
            </a:rPr>
            <a:t>Компоненты учебной деятельности</a:t>
          </a:r>
        </a:p>
      </dsp:txBody>
      <dsp:txXfrm>
        <a:off x="2244329" y="2289010"/>
        <a:ext cx="1641622" cy="546475"/>
      </dsp:txXfrm>
    </dsp:sp>
    <dsp:sp modelId="{392DD4B0-01D8-4272-9578-412036FB57A7}">
      <dsp:nvSpPr>
        <dsp:cNvPr id="0" name=""/>
        <dsp:cNvSpPr/>
      </dsp:nvSpPr>
      <dsp:spPr>
        <a:xfrm>
          <a:off x="1769949" y="3109136"/>
          <a:ext cx="1970259" cy="1251114"/>
        </a:xfrm>
        <a:prstGeom prst="roundRect">
          <a:avLst>
            <a:gd name="adj" fmla="val 10000"/>
          </a:avLst>
        </a:prstGeom>
        <a:gradFill rotWithShape="0">
          <a:gsLst>
            <a:gs pos="0">
              <a:srgbClr val="C0504D">
                <a:hueOff val="0"/>
                <a:satOff val="0"/>
                <a:lumOff val="0"/>
                <a:alphaOff val="0"/>
                <a:tint val="50000"/>
                <a:satMod val="300000"/>
              </a:srgbClr>
            </a:gs>
            <a:gs pos="35000">
              <a:srgbClr val="C0504D">
                <a:hueOff val="0"/>
                <a:satOff val="0"/>
                <a:lumOff val="0"/>
                <a:alphaOff val="0"/>
                <a:tint val="37000"/>
                <a:satMod val="300000"/>
              </a:srgbClr>
            </a:gs>
            <a:gs pos="100000">
              <a:srgbClr val="C0504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9DCC123D-3B45-4CEA-8679-E10B4B1E7EC3}">
      <dsp:nvSpPr>
        <dsp:cNvPr id="0" name=""/>
        <dsp:cNvSpPr/>
      </dsp:nvSpPr>
      <dsp:spPr>
        <a:xfrm>
          <a:off x="1988867" y="3317108"/>
          <a:ext cx="1970259" cy="1251114"/>
        </a:xfrm>
        <a:prstGeom prst="roundRect">
          <a:avLst>
            <a:gd name="adj" fmla="val 10000"/>
          </a:avLst>
        </a:prstGeom>
        <a:solidFill>
          <a:sysClr val="window" lastClr="FFFFFF">
            <a:alpha val="90000"/>
            <a:hueOff val="0"/>
            <a:satOff val="0"/>
            <a:lumOff val="0"/>
            <a:alphaOff val="0"/>
          </a:sysClr>
        </a:solidFill>
        <a:ln w="9525" cap="flat" cmpd="sng" algn="ctr">
          <a:solidFill>
            <a:srgbClr val="C0504D">
              <a:hueOff val="0"/>
              <a:satOff val="0"/>
              <a:lumOff val="0"/>
              <a:alphaOff val="0"/>
            </a:srgb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ru-RU" sz="1100" kern="1200">
              <a:solidFill>
                <a:sysClr val="windowText" lastClr="000000">
                  <a:hueOff val="0"/>
                  <a:satOff val="0"/>
                  <a:lumOff val="0"/>
                  <a:alphaOff val="0"/>
                </a:sysClr>
              </a:solidFill>
              <a:latin typeface="Calibri"/>
              <a:ea typeface="+mn-ea"/>
              <a:cs typeface="+mn-cs"/>
            </a:rPr>
            <a:t>Мотивация </a:t>
          </a:r>
        </a:p>
        <a:p>
          <a:pPr lvl="0" algn="ctr" defTabSz="488950">
            <a:lnSpc>
              <a:spcPct val="90000"/>
            </a:lnSpc>
            <a:spcBef>
              <a:spcPct val="0"/>
            </a:spcBef>
            <a:spcAft>
              <a:spcPct val="35000"/>
            </a:spcAft>
          </a:pPr>
          <a:r>
            <a:rPr lang="ru-RU" sz="1100" kern="1200">
              <a:solidFill>
                <a:sysClr val="windowText" lastClr="000000">
                  <a:hueOff val="0"/>
                  <a:satOff val="0"/>
                  <a:lumOff val="0"/>
                  <a:alphaOff val="0"/>
                </a:sysClr>
              </a:solidFill>
              <a:latin typeface="Calibri"/>
              <a:ea typeface="+mn-ea"/>
              <a:cs typeface="+mn-cs"/>
            </a:rPr>
            <a:t>Целеполагание </a:t>
          </a:r>
        </a:p>
        <a:p>
          <a:pPr lvl="0" algn="ctr" defTabSz="488950">
            <a:lnSpc>
              <a:spcPct val="90000"/>
            </a:lnSpc>
            <a:spcBef>
              <a:spcPct val="0"/>
            </a:spcBef>
            <a:spcAft>
              <a:spcPct val="35000"/>
            </a:spcAft>
          </a:pPr>
          <a:r>
            <a:rPr lang="ru-RU" sz="1100" kern="1200">
              <a:solidFill>
                <a:sysClr val="windowText" lastClr="000000">
                  <a:hueOff val="0"/>
                  <a:satOff val="0"/>
                  <a:lumOff val="0"/>
                  <a:alphaOff val="0"/>
                </a:sysClr>
              </a:solidFill>
              <a:latin typeface="Calibri"/>
              <a:ea typeface="+mn-ea"/>
              <a:cs typeface="+mn-cs"/>
            </a:rPr>
            <a:t>Учебные действия</a:t>
          </a:r>
        </a:p>
        <a:p>
          <a:pPr lvl="0" algn="ctr" defTabSz="488950">
            <a:lnSpc>
              <a:spcPct val="90000"/>
            </a:lnSpc>
            <a:spcBef>
              <a:spcPct val="0"/>
            </a:spcBef>
            <a:spcAft>
              <a:spcPct val="35000"/>
            </a:spcAft>
          </a:pPr>
          <a:r>
            <a:rPr lang="ru-RU" sz="1100" kern="1200">
              <a:solidFill>
                <a:sysClr val="windowText" lastClr="000000">
                  <a:hueOff val="0"/>
                  <a:satOff val="0"/>
                  <a:lumOff val="0"/>
                  <a:alphaOff val="0"/>
                </a:sysClr>
              </a:solidFill>
              <a:latin typeface="Calibri"/>
              <a:ea typeface="+mn-ea"/>
              <a:cs typeface="+mn-cs"/>
            </a:rPr>
            <a:t> Действие контроля </a:t>
          </a:r>
        </a:p>
        <a:p>
          <a:pPr lvl="0" algn="ctr" defTabSz="488950">
            <a:lnSpc>
              <a:spcPct val="90000"/>
            </a:lnSpc>
            <a:spcBef>
              <a:spcPct val="0"/>
            </a:spcBef>
            <a:spcAft>
              <a:spcPct val="35000"/>
            </a:spcAft>
          </a:pPr>
          <a:r>
            <a:rPr lang="ru-RU" sz="1100" kern="1200">
              <a:solidFill>
                <a:sysClr val="windowText" lastClr="000000">
                  <a:hueOff val="0"/>
                  <a:satOff val="0"/>
                  <a:lumOff val="0"/>
                  <a:alphaOff val="0"/>
                </a:sysClr>
              </a:solidFill>
              <a:latin typeface="Calibri"/>
              <a:ea typeface="+mn-ea"/>
              <a:cs typeface="+mn-cs"/>
            </a:rPr>
            <a:t>Действие оценки</a:t>
          </a:r>
        </a:p>
      </dsp:txBody>
      <dsp:txXfrm>
        <a:off x="2025511" y="3353752"/>
        <a:ext cx="1896971" cy="1177826"/>
      </dsp:txXfrm>
    </dsp:sp>
    <dsp:sp modelId="{CBE2A5BD-750D-4630-AC12-70A1AF675BF9}">
      <dsp:nvSpPr>
        <dsp:cNvPr id="0" name=""/>
        <dsp:cNvSpPr/>
      </dsp:nvSpPr>
      <dsp:spPr>
        <a:xfrm>
          <a:off x="4289314" y="2032282"/>
          <a:ext cx="1605150" cy="622579"/>
        </a:xfrm>
        <a:prstGeom prst="roundRect">
          <a:avLst>
            <a:gd name="adj" fmla="val 10000"/>
          </a:avLst>
        </a:prstGeom>
        <a:gradFill rotWithShape="0">
          <a:gsLst>
            <a:gs pos="0">
              <a:srgbClr val="8064A2">
                <a:hueOff val="0"/>
                <a:satOff val="0"/>
                <a:lumOff val="0"/>
                <a:alphaOff val="0"/>
                <a:tint val="50000"/>
                <a:satMod val="300000"/>
              </a:srgbClr>
            </a:gs>
            <a:gs pos="35000">
              <a:srgbClr val="8064A2">
                <a:hueOff val="0"/>
                <a:satOff val="0"/>
                <a:lumOff val="0"/>
                <a:alphaOff val="0"/>
                <a:tint val="37000"/>
                <a:satMod val="300000"/>
              </a:srgbClr>
            </a:gs>
            <a:gs pos="100000">
              <a:srgbClr val="8064A2">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665A628C-5E95-4713-A230-F114C0731E74}">
      <dsp:nvSpPr>
        <dsp:cNvPr id="0" name=""/>
        <dsp:cNvSpPr/>
      </dsp:nvSpPr>
      <dsp:spPr>
        <a:xfrm>
          <a:off x="4508231" y="2240254"/>
          <a:ext cx="1605150" cy="622579"/>
        </a:xfrm>
        <a:prstGeom prst="roundRect">
          <a:avLst>
            <a:gd name="adj" fmla="val 10000"/>
          </a:avLst>
        </a:prstGeom>
        <a:solidFill>
          <a:sysClr val="window" lastClr="FFFFFF">
            <a:alpha val="90000"/>
            <a:hueOff val="0"/>
            <a:satOff val="0"/>
            <a:lumOff val="0"/>
            <a:alphaOff val="0"/>
          </a:sysClr>
        </a:solidFill>
        <a:ln w="9525" cap="flat" cmpd="sng" algn="ctr">
          <a:solidFill>
            <a:srgbClr val="8064A2">
              <a:hueOff val="0"/>
              <a:satOff val="0"/>
              <a:lumOff val="0"/>
              <a:alphaOff val="0"/>
            </a:srgb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ru-RU" sz="1100" kern="1200">
              <a:solidFill>
                <a:sysClr val="windowText" lastClr="000000">
                  <a:hueOff val="0"/>
                  <a:satOff val="0"/>
                  <a:lumOff val="0"/>
                  <a:alphaOff val="0"/>
                </a:sysClr>
              </a:solidFill>
              <a:latin typeface="Calibri"/>
              <a:ea typeface="+mn-ea"/>
              <a:cs typeface="+mn-cs"/>
            </a:rPr>
            <a:t>Этапы формирования рефлексии</a:t>
          </a:r>
        </a:p>
      </dsp:txBody>
      <dsp:txXfrm>
        <a:off x="4526466" y="2258489"/>
        <a:ext cx="1568680" cy="586109"/>
      </dsp:txXfrm>
    </dsp:sp>
    <dsp:sp modelId="{1CE6F299-2419-44FD-B41D-23E9064790D1}">
      <dsp:nvSpPr>
        <dsp:cNvPr id="0" name=""/>
        <dsp:cNvSpPr/>
      </dsp:nvSpPr>
      <dsp:spPr>
        <a:xfrm>
          <a:off x="4283334" y="3105532"/>
          <a:ext cx="1970259" cy="1251114"/>
        </a:xfrm>
        <a:prstGeom prst="roundRect">
          <a:avLst>
            <a:gd name="adj" fmla="val 10000"/>
          </a:avLst>
        </a:prstGeom>
        <a:gradFill rotWithShape="0">
          <a:gsLst>
            <a:gs pos="0">
              <a:srgbClr val="F79646">
                <a:hueOff val="0"/>
                <a:satOff val="0"/>
                <a:lumOff val="0"/>
                <a:alphaOff val="0"/>
                <a:tint val="50000"/>
                <a:satMod val="300000"/>
              </a:srgbClr>
            </a:gs>
            <a:gs pos="35000">
              <a:srgbClr val="F79646">
                <a:hueOff val="0"/>
                <a:satOff val="0"/>
                <a:lumOff val="0"/>
                <a:alphaOff val="0"/>
                <a:tint val="37000"/>
                <a:satMod val="300000"/>
              </a:srgbClr>
            </a:gs>
            <a:gs pos="100000">
              <a:srgbClr val="F79646">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BB58D7D8-BC5F-4B2E-A9C5-B188846D7224}">
      <dsp:nvSpPr>
        <dsp:cNvPr id="0" name=""/>
        <dsp:cNvSpPr/>
      </dsp:nvSpPr>
      <dsp:spPr>
        <a:xfrm>
          <a:off x="4502252" y="3313504"/>
          <a:ext cx="1970259" cy="1251114"/>
        </a:xfrm>
        <a:prstGeom prst="roundRect">
          <a:avLst>
            <a:gd name="adj" fmla="val 10000"/>
          </a:avLst>
        </a:prstGeom>
        <a:solidFill>
          <a:sysClr val="window" lastClr="FFFFFF">
            <a:alpha val="90000"/>
            <a:hueOff val="0"/>
            <a:satOff val="0"/>
            <a:lumOff val="0"/>
            <a:alphaOff val="0"/>
          </a:sysClr>
        </a:solidFill>
        <a:ln w="9525" cap="flat" cmpd="sng" algn="ctr">
          <a:solidFill>
            <a:srgbClr val="F79646">
              <a:hueOff val="0"/>
              <a:satOff val="0"/>
              <a:lumOff val="0"/>
              <a:alphaOff val="0"/>
            </a:srgb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ru-RU" sz="1100" kern="1200">
              <a:solidFill>
                <a:sysClr val="windowText" lastClr="000000">
                  <a:hueOff val="0"/>
                  <a:satOff val="0"/>
                  <a:lumOff val="0"/>
                  <a:alphaOff val="0"/>
                </a:sysClr>
              </a:solidFill>
              <a:latin typeface="Calibri"/>
              <a:ea typeface="+mn-ea"/>
              <a:cs typeface="+mn-cs"/>
            </a:rPr>
            <a:t>Этап формирования коллективной рефлексии</a:t>
          </a:r>
        </a:p>
        <a:p>
          <a:pPr lvl="0" algn="ctr" defTabSz="488950">
            <a:lnSpc>
              <a:spcPct val="90000"/>
            </a:lnSpc>
            <a:spcBef>
              <a:spcPct val="0"/>
            </a:spcBef>
            <a:spcAft>
              <a:spcPct val="35000"/>
            </a:spcAft>
          </a:pPr>
          <a:r>
            <a:rPr lang="ru-RU" sz="1100" kern="1200">
              <a:solidFill>
                <a:sysClr val="windowText" lastClr="000000">
                  <a:hueOff val="0"/>
                  <a:satOff val="0"/>
                  <a:lumOff val="0"/>
                  <a:alphaOff val="0"/>
                </a:sysClr>
              </a:solidFill>
              <a:latin typeface="Calibri"/>
              <a:ea typeface="+mn-ea"/>
              <a:cs typeface="+mn-cs"/>
            </a:rPr>
            <a:t>Этап формирования групповой рефлексии </a:t>
          </a:r>
        </a:p>
        <a:p>
          <a:pPr lvl="0" algn="ctr" defTabSz="488950">
            <a:lnSpc>
              <a:spcPct val="90000"/>
            </a:lnSpc>
            <a:spcBef>
              <a:spcPct val="0"/>
            </a:spcBef>
            <a:spcAft>
              <a:spcPct val="35000"/>
            </a:spcAft>
          </a:pPr>
          <a:r>
            <a:rPr lang="ru-RU" sz="1100" kern="1200">
              <a:solidFill>
                <a:sysClr val="windowText" lastClr="000000">
                  <a:hueOff val="0"/>
                  <a:satOff val="0"/>
                  <a:lumOff val="0"/>
                  <a:alphaOff val="0"/>
                </a:sysClr>
              </a:solidFill>
              <a:latin typeface="Calibri"/>
              <a:ea typeface="+mn-ea"/>
              <a:cs typeface="+mn-cs"/>
            </a:rPr>
            <a:t>Этап формирования индивидуальной рефлексии</a:t>
          </a:r>
        </a:p>
      </dsp:txBody>
      <dsp:txXfrm>
        <a:off x="4538896" y="3350148"/>
        <a:ext cx="1896971" cy="117782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C909B7-C972-470D-B6A2-E3A683B1079C}">
      <dsp:nvSpPr>
        <dsp:cNvPr id="0" name=""/>
        <dsp:cNvSpPr/>
      </dsp:nvSpPr>
      <dsp:spPr>
        <a:xfrm>
          <a:off x="4007731" y="609014"/>
          <a:ext cx="3494614" cy="271712"/>
        </a:xfrm>
        <a:custGeom>
          <a:avLst/>
          <a:gdLst/>
          <a:ahLst/>
          <a:cxnLst/>
          <a:rect l="0" t="0" r="0" b="0"/>
          <a:pathLst>
            <a:path>
              <a:moveTo>
                <a:pt x="0" y="0"/>
              </a:moveTo>
              <a:lnTo>
                <a:pt x="0" y="137857"/>
              </a:lnTo>
              <a:lnTo>
                <a:pt x="3494614" y="137857"/>
              </a:lnTo>
              <a:lnTo>
                <a:pt x="3494614" y="271712"/>
              </a:lnTo>
            </a:path>
          </a:pathLst>
        </a:custGeom>
        <a:noFill/>
        <a:ln w="25400" cap="flat" cmpd="sng" algn="ctr">
          <a:solidFill>
            <a:srgbClr val="4F81BD">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5A712124-7971-49CD-931E-80D1E06C83DC}">
      <dsp:nvSpPr>
        <dsp:cNvPr id="0" name=""/>
        <dsp:cNvSpPr/>
      </dsp:nvSpPr>
      <dsp:spPr>
        <a:xfrm>
          <a:off x="4007731" y="609014"/>
          <a:ext cx="1173448" cy="267964"/>
        </a:xfrm>
        <a:custGeom>
          <a:avLst/>
          <a:gdLst/>
          <a:ahLst/>
          <a:cxnLst/>
          <a:rect l="0" t="0" r="0" b="0"/>
          <a:pathLst>
            <a:path>
              <a:moveTo>
                <a:pt x="0" y="0"/>
              </a:moveTo>
              <a:lnTo>
                <a:pt x="0" y="134109"/>
              </a:lnTo>
              <a:lnTo>
                <a:pt x="1173448" y="134109"/>
              </a:lnTo>
              <a:lnTo>
                <a:pt x="1173448" y="267964"/>
              </a:lnTo>
            </a:path>
          </a:pathLst>
        </a:custGeom>
        <a:noFill/>
        <a:ln w="25400" cap="flat" cmpd="sng" algn="ctr">
          <a:solidFill>
            <a:srgbClr val="4F81BD">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03CF1319-9DFC-47EA-B681-2FE736218B14}">
      <dsp:nvSpPr>
        <dsp:cNvPr id="0" name=""/>
        <dsp:cNvSpPr/>
      </dsp:nvSpPr>
      <dsp:spPr>
        <a:xfrm>
          <a:off x="3111088" y="609014"/>
          <a:ext cx="896643" cy="293607"/>
        </a:xfrm>
        <a:custGeom>
          <a:avLst/>
          <a:gdLst/>
          <a:ahLst/>
          <a:cxnLst/>
          <a:rect l="0" t="0" r="0" b="0"/>
          <a:pathLst>
            <a:path>
              <a:moveTo>
                <a:pt x="896643" y="0"/>
              </a:moveTo>
              <a:lnTo>
                <a:pt x="896643" y="159752"/>
              </a:lnTo>
              <a:lnTo>
                <a:pt x="0" y="159752"/>
              </a:lnTo>
              <a:lnTo>
                <a:pt x="0" y="293607"/>
              </a:lnTo>
            </a:path>
          </a:pathLst>
        </a:custGeom>
        <a:noFill/>
        <a:ln w="25400" cap="flat" cmpd="sng" algn="ctr">
          <a:solidFill>
            <a:srgbClr val="4F81BD">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CDB4EB1D-A0B8-4294-9D71-99F9545DB041}">
      <dsp:nvSpPr>
        <dsp:cNvPr id="0" name=""/>
        <dsp:cNvSpPr/>
      </dsp:nvSpPr>
      <dsp:spPr>
        <a:xfrm>
          <a:off x="843451" y="609014"/>
          <a:ext cx="3164279" cy="235444"/>
        </a:xfrm>
        <a:custGeom>
          <a:avLst/>
          <a:gdLst/>
          <a:ahLst/>
          <a:cxnLst/>
          <a:rect l="0" t="0" r="0" b="0"/>
          <a:pathLst>
            <a:path>
              <a:moveTo>
                <a:pt x="3164279" y="0"/>
              </a:moveTo>
              <a:lnTo>
                <a:pt x="3164279" y="101589"/>
              </a:lnTo>
              <a:lnTo>
                <a:pt x="0" y="101589"/>
              </a:lnTo>
              <a:lnTo>
                <a:pt x="0" y="235444"/>
              </a:lnTo>
            </a:path>
          </a:pathLst>
        </a:custGeom>
        <a:noFill/>
        <a:ln w="25400" cap="flat" cmpd="sng" algn="ctr">
          <a:solidFill>
            <a:srgbClr val="4F81BD">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6A09FABD-D795-45E7-9CBF-9848D708E344}">
      <dsp:nvSpPr>
        <dsp:cNvPr id="0" name=""/>
        <dsp:cNvSpPr/>
      </dsp:nvSpPr>
      <dsp:spPr>
        <a:xfrm>
          <a:off x="571522" y="0"/>
          <a:ext cx="6872417" cy="609014"/>
        </a:xfrm>
        <a:prstGeom prst="rect">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ru-RU" sz="2400" b="1" kern="1200">
              <a:solidFill>
                <a:sysClr val="windowText" lastClr="000000"/>
              </a:solidFill>
              <a:latin typeface="Calibri"/>
              <a:ea typeface="+mn-ea"/>
              <a:cs typeface="+mn-cs"/>
            </a:rPr>
            <a:t>Критерии сформированности рефлексии</a:t>
          </a:r>
        </a:p>
      </dsp:txBody>
      <dsp:txXfrm>
        <a:off x="571522" y="0"/>
        <a:ext cx="6872417" cy="609014"/>
      </dsp:txXfrm>
    </dsp:sp>
    <dsp:sp modelId="{6ACB49F1-8A5E-43DF-BA93-098F1A747997}">
      <dsp:nvSpPr>
        <dsp:cNvPr id="0" name=""/>
        <dsp:cNvSpPr/>
      </dsp:nvSpPr>
      <dsp:spPr>
        <a:xfrm>
          <a:off x="0" y="844458"/>
          <a:ext cx="1686903" cy="3284449"/>
        </a:xfrm>
        <a:prstGeom prst="rect">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a:solidFill>
                <a:sysClr val="windowText" lastClr="000000"/>
              </a:solidFill>
              <a:latin typeface="Calibri"/>
              <a:ea typeface="+mn-ea"/>
              <a:cs typeface="+mn-cs"/>
            </a:rPr>
            <a:t>умение критично, но не категорично анализировать мысли и действия других учащихся,  обращаясь к основаниям их действий</a:t>
          </a:r>
          <a:r>
            <a:rPr lang="ru-RU" sz="800" kern="1200">
              <a:solidFill>
                <a:sysClr val="windowText" lastClr="000000"/>
              </a:solidFill>
              <a:latin typeface="Calibri"/>
              <a:ea typeface="+mn-ea"/>
              <a:cs typeface="+mn-cs"/>
            </a:rPr>
            <a:t>.</a:t>
          </a:r>
        </a:p>
      </dsp:txBody>
      <dsp:txXfrm>
        <a:off x="0" y="844458"/>
        <a:ext cx="1686903" cy="3284449"/>
      </dsp:txXfrm>
    </dsp:sp>
    <dsp:sp modelId="{10A4938D-3382-4B7D-BC6F-BC5BCE3D153D}">
      <dsp:nvSpPr>
        <dsp:cNvPr id="0" name=""/>
        <dsp:cNvSpPr/>
      </dsp:nvSpPr>
      <dsp:spPr>
        <a:xfrm>
          <a:off x="2342518" y="902621"/>
          <a:ext cx="1537138" cy="3241494"/>
        </a:xfrm>
        <a:prstGeom prst="rect">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a:solidFill>
                <a:sysClr val="windowText" lastClr="000000"/>
              </a:solidFill>
              <a:latin typeface="Calibri"/>
              <a:ea typeface="+mn-ea"/>
              <a:cs typeface="+mn-cs"/>
            </a:rPr>
            <a:t>умение обнаруживать знание о своем незнании,  отличать известное от неизвестного</a:t>
          </a:r>
        </a:p>
      </dsp:txBody>
      <dsp:txXfrm>
        <a:off x="2342518" y="902621"/>
        <a:ext cx="1537138" cy="3241494"/>
      </dsp:txXfrm>
    </dsp:sp>
    <dsp:sp modelId="{BD70E004-3B0B-4E20-AEA7-50AF111C5FEE}">
      <dsp:nvSpPr>
        <dsp:cNvPr id="0" name=""/>
        <dsp:cNvSpPr/>
      </dsp:nvSpPr>
      <dsp:spPr>
        <a:xfrm>
          <a:off x="4429916" y="876978"/>
          <a:ext cx="1502527" cy="3552146"/>
        </a:xfrm>
        <a:prstGeom prst="rect">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a:solidFill>
                <a:sysClr val="windowText" lastClr="000000"/>
              </a:solidFill>
              <a:latin typeface="Calibri"/>
              <a:ea typeface="+mn-ea"/>
              <a:cs typeface="+mn-cs"/>
            </a:rPr>
            <a:t>умение рассматривать и оценивать собственные мысли и действия «со стороны»,  не считая свою точку зрения единственно возможной</a:t>
          </a:r>
        </a:p>
      </dsp:txBody>
      <dsp:txXfrm>
        <a:off x="4429916" y="876978"/>
        <a:ext cx="1502527" cy="3552146"/>
      </dsp:txXfrm>
    </dsp:sp>
    <dsp:sp modelId="{361685B8-1C59-4CC7-95AE-5C980125380B}">
      <dsp:nvSpPr>
        <dsp:cNvPr id="0" name=""/>
        <dsp:cNvSpPr/>
      </dsp:nvSpPr>
      <dsp:spPr>
        <a:xfrm>
          <a:off x="6669729" y="880726"/>
          <a:ext cx="1665231" cy="3534598"/>
        </a:xfrm>
        <a:prstGeom prst="rect">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endParaRPr lang="ru-RU" sz="1400" kern="1200">
            <a:solidFill>
              <a:sysClr val="windowText" lastClr="000000"/>
            </a:solidFill>
            <a:latin typeface="Calibri"/>
            <a:ea typeface="+mn-ea"/>
            <a:cs typeface="+mn-cs"/>
          </a:endParaRPr>
        </a:p>
        <a:p>
          <a:pPr lvl="0" algn="ctr" defTabSz="622300">
            <a:lnSpc>
              <a:spcPct val="90000"/>
            </a:lnSpc>
            <a:spcBef>
              <a:spcPct val="0"/>
            </a:spcBef>
            <a:spcAft>
              <a:spcPct val="35000"/>
            </a:spcAft>
          </a:pPr>
          <a:endParaRPr lang="ru-RU" sz="1400" kern="1200">
            <a:solidFill>
              <a:sysClr val="windowText" lastClr="000000"/>
            </a:solidFill>
            <a:latin typeface="Calibri"/>
            <a:ea typeface="+mn-ea"/>
            <a:cs typeface="+mn-cs"/>
          </a:endParaRPr>
        </a:p>
        <a:p>
          <a:pPr lvl="0" algn="ctr" defTabSz="622300">
            <a:lnSpc>
              <a:spcPct val="90000"/>
            </a:lnSpc>
            <a:spcBef>
              <a:spcPct val="0"/>
            </a:spcBef>
            <a:spcAft>
              <a:spcPct val="35000"/>
            </a:spcAft>
          </a:pPr>
          <a:r>
            <a:rPr lang="ru-RU" sz="1800" kern="1200">
              <a:solidFill>
                <a:sysClr val="windowText" lastClr="000000"/>
              </a:solidFill>
              <a:latin typeface="Calibri"/>
              <a:ea typeface="+mn-ea"/>
              <a:cs typeface="+mn-cs"/>
            </a:rPr>
            <a:t>умение  </a:t>
          </a:r>
        </a:p>
        <a:p>
          <a:pPr lvl="0" algn="ctr" defTabSz="622300">
            <a:lnSpc>
              <a:spcPct val="90000"/>
            </a:lnSpc>
            <a:spcBef>
              <a:spcPct val="0"/>
            </a:spcBef>
            <a:spcAft>
              <a:spcPct val="35000"/>
            </a:spcAft>
          </a:pPr>
          <a:r>
            <a:rPr lang="ru-RU" sz="1800" kern="1200">
              <a:solidFill>
                <a:sysClr val="windowText" lastClr="000000"/>
              </a:solidFill>
              <a:latin typeface="Calibri"/>
              <a:ea typeface="+mn-ea"/>
              <a:cs typeface="+mn-cs"/>
            </a:rPr>
            <a:t>указать   в  определённой ситуации,  каких знаний и умений       не хватает                для успешного действия</a:t>
          </a:r>
        </a:p>
        <a:p>
          <a:pPr lvl="0" algn="ctr" defTabSz="622300">
            <a:lnSpc>
              <a:spcPct val="90000"/>
            </a:lnSpc>
            <a:spcBef>
              <a:spcPct val="0"/>
            </a:spcBef>
            <a:spcAft>
              <a:spcPct val="35000"/>
            </a:spcAft>
          </a:pPr>
          <a:endParaRPr lang="ru-RU" sz="1200" kern="1200">
            <a:solidFill>
              <a:sysClr val="windowText" lastClr="000000"/>
            </a:solidFill>
            <a:latin typeface="Calibri"/>
            <a:ea typeface="+mn-ea"/>
            <a:cs typeface="+mn-cs"/>
          </a:endParaRPr>
        </a:p>
        <a:p>
          <a:pPr lvl="0" algn="ctr" defTabSz="622300">
            <a:lnSpc>
              <a:spcPct val="90000"/>
            </a:lnSpc>
            <a:spcBef>
              <a:spcPct val="0"/>
            </a:spcBef>
            <a:spcAft>
              <a:spcPct val="35000"/>
            </a:spcAft>
          </a:pPr>
          <a:endParaRPr lang="ru-RU" sz="1200" kern="1200">
            <a:solidFill>
              <a:sysClr val="windowText" lastClr="000000"/>
            </a:solidFill>
            <a:latin typeface="Calibri"/>
            <a:ea typeface="+mn-ea"/>
            <a:cs typeface="+mn-cs"/>
          </a:endParaRPr>
        </a:p>
        <a:p>
          <a:pPr lvl="0" algn="ctr" defTabSz="622300">
            <a:lnSpc>
              <a:spcPct val="90000"/>
            </a:lnSpc>
            <a:spcBef>
              <a:spcPct val="0"/>
            </a:spcBef>
            <a:spcAft>
              <a:spcPct val="35000"/>
            </a:spcAft>
          </a:pPr>
          <a:endParaRPr lang="ru-RU" sz="1200" kern="1200">
            <a:solidFill>
              <a:sysClr val="windowText" lastClr="000000"/>
            </a:solidFill>
            <a:latin typeface="Calibri"/>
            <a:ea typeface="+mn-ea"/>
            <a:cs typeface="+mn-cs"/>
          </a:endParaRPr>
        </a:p>
      </dsp:txBody>
      <dsp:txXfrm>
        <a:off x="6669729" y="880726"/>
        <a:ext cx="1665231" cy="3534598"/>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28.05.2013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28.05.2013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28.05.2013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28.05.2013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28.05.2013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28.05.2013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28.05.2013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28.05.2013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t>28.05.2013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28.05.2013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28.05.2013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t>28.05.2013</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1124744"/>
            <a:ext cx="7772400" cy="1780108"/>
          </a:xfrm>
        </p:spPr>
        <p:txBody>
          <a:bodyPr/>
          <a:lstStyle/>
          <a:p>
            <a:r>
              <a:rPr lang="ru-RU" dirty="0">
                <a:latin typeface="Times New Roman" pitchFamily="18" charset="0"/>
                <a:cs typeface="Times New Roman" pitchFamily="18" charset="0"/>
              </a:rPr>
              <a:t>Формирование рефлексивных умений учащихся</a:t>
            </a:r>
          </a:p>
        </p:txBody>
      </p:sp>
      <p:sp>
        <p:nvSpPr>
          <p:cNvPr id="3" name="Подзаголовок 2"/>
          <p:cNvSpPr>
            <a:spLocks noGrp="1"/>
          </p:cNvSpPr>
          <p:nvPr>
            <p:ph type="subTitle" idx="1"/>
          </p:nvPr>
        </p:nvSpPr>
        <p:spPr>
          <a:xfrm>
            <a:off x="2483768" y="4221088"/>
            <a:ext cx="6400800" cy="1977256"/>
          </a:xfrm>
        </p:spPr>
        <p:txBody>
          <a:bodyPr>
            <a:normAutofit/>
          </a:bodyPr>
          <a:lstStyle/>
          <a:p>
            <a:r>
              <a:rPr lang="ru-RU" b="1" dirty="0" smtClean="0">
                <a:solidFill>
                  <a:schemeClr val="tx1"/>
                </a:solidFill>
                <a:latin typeface="Times New Roman" pitchFamily="18" charset="0"/>
                <a:cs typeface="Times New Roman" pitchFamily="18" charset="0"/>
              </a:rPr>
              <a:t>Учитель начальных классов </a:t>
            </a:r>
          </a:p>
          <a:p>
            <a:r>
              <a:rPr lang="ru-RU" b="1" dirty="0" smtClean="0">
                <a:solidFill>
                  <a:schemeClr val="tx1"/>
                </a:solidFill>
                <a:latin typeface="Times New Roman" pitchFamily="18" charset="0"/>
                <a:cs typeface="Times New Roman" pitchFamily="18" charset="0"/>
              </a:rPr>
              <a:t>МКОУ «Славянская СОШ» </a:t>
            </a:r>
          </a:p>
          <a:p>
            <a:r>
              <a:rPr lang="ru-RU" b="1" dirty="0" smtClean="0">
                <a:solidFill>
                  <a:schemeClr val="tx1"/>
                </a:solidFill>
                <a:latin typeface="Times New Roman" pitchFamily="18" charset="0"/>
                <a:cs typeface="Times New Roman" pitchFamily="18" charset="0"/>
              </a:rPr>
              <a:t>Ильченко Надежда Дмитриевна</a:t>
            </a:r>
          </a:p>
          <a:p>
            <a:r>
              <a:rPr lang="ru-RU" b="1" dirty="0" err="1">
                <a:solidFill>
                  <a:schemeClr val="tx1"/>
                </a:solidFill>
                <a:latin typeface="Times New Roman" pitchFamily="18" charset="0"/>
                <a:cs typeface="Times New Roman" pitchFamily="18" charset="0"/>
              </a:rPr>
              <a:t>с</a:t>
            </a:r>
            <a:r>
              <a:rPr lang="ru-RU" b="1" dirty="0" err="1" smtClean="0">
                <a:solidFill>
                  <a:schemeClr val="tx1"/>
                </a:solidFill>
                <a:latin typeface="Times New Roman" pitchFamily="18" charset="0"/>
                <a:cs typeface="Times New Roman" pitchFamily="18" charset="0"/>
              </a:rPr>
              <a:t>.Славянка</a:t>
            </a:r>
            <a:endParaRPr lang="ru-RU" b="1" dirty="0" smtClean="0">
              <a:solidFill>
                <a:schemeClr val="tx1"/>
              </a:solidFill>
              <a:latin typeface="Times New Roman" pitchFamily="18" charset="0"/>
              <a:cs typeface="Times New Roman" pitchFamily="18" charset="0"/>
            </a:endParaRPr>
          </a:p>
          <a:p>
            <a:r>
              <a:rPr lang="ru-RU" b="1" dirty="0" smtClean="0">
                <a:solidFill>
                  <a:schemeClr val="tx1"/>
                </a:solidFill>
                <a:latin typeface="Times New Roman" pitchFamily="18" charset="0"/>
                <a:cs typeface="Times New Roman" pitchFamily="18" charset="0"/>
              </a:rPr>
              <a:t>2012-2013 учебный год</a:t>
            </a:r>
          </a:p>
          <a:p>
            <a:endParaRPr lang="ru-RU" dirty="0"/>
          </a:p>
        </p:txBody>
      </p:sp>
    </p:spTree>
    <p:extLst>
      <p:ext uri="{BB962C8B-B14F-4D97-AF65-F5344CB8AC3E}">
        <p14:creationId xmlns:p14="http://schemas.microsoft.com/office/powerpoint/2010/main" val="8305518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338328"/>
            <a:ext cx="8363272" cy="930432"/>
          </a:xfrm>
        </p:spPr>
        <p:txBody>
          <a:bodyPr>
            <a:normAutofit/>
          </a:bodyPr>
          <a:lstStyle/>
          <a:p>
            <a:r>
              <a:rPr lang="ru-RU" sz="3200" b="1" dirty="0">
                <a:solidFill>
                  <a:schemeClr val="tx1"/>
                </a:solidFill>
                <a:latin typeface="Times New Roman" pitchFamily="18" charset="0"/>
                <a:cs typeface="Times New Roman" pitchFamily="18" charset="0"/>
              </a:rPr>
              <a:t>Классификация рефлексии. </a:t>
            </a:r>
          </a:p>
        </p:txBody>
      </p:sp>
      <p:graphicFrame>
        <p:nvGraphicFramePr>
          <p:cNvPr id="4" name="Объект 3"/>
          <p:cNvGraphicFramePr>
            <a:graphicFrameLocks noGrp="1"/>
          </p:cNvGraphicFramePr>
          <p:nvPr>
            <p:ph idx="1"/>
            <p:extLst>
              <p:ext uri="{D42A27DB-BD31-4B8C-83A1-F6EECF244321}">
                <p14:modId xmlns:p14="http://schemas.microsoft.com/office/powerpoint/2010/main" val="3118202320"/>
              </p:ext>
            </p:extLst>
          </p:nvPr>
        </p:nvGraphicFramePr>
        <p:xfrm>
          <a:off x="611560" y="1268760"/>
          <a:ext cx="8064896"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10949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95536" y="404664"/>
            <a:ext cx="8352928" cy="2808312"/>
          </a:xfrm>
        </p:spPr>
        <p:txBody>
          <a:bodyPr>
            <a:normAutofit/>
          </a:bodyPr>
          <a:lstStyle/>
          <a:p>
            <a:r>
              <a:rPr lang="ru-RU" sz="2400" b="1" dirty="0">
                <a:solidFill>
                  <a:schemeClr val="tx1"/>
                </a:solidFill>
                <a:latin typeface="Times New Roman" pitchFamily="18" charset="0"/>
                <a:cs typeface="Times New Roman" pitchFamily="18" charset="0"/>
              </a:rPr>
              <a:t>Рефлексии настроения и эмоционального состояния  </a:t>
            </a:r>
            <a:r>
              <a:rPr lang="ru-RU" sz="2000" dirty="0">
                <a:solidFill>
                  <a:schemeClr val="tx1"/>
                </a:solidFill>
                <a:latin typeface="Times New Roman" pitchFamily="18" charset="0"/>
                <a:cs typeface="Times New Roman" pitchFamily="18" charset="0"/>
              </a:rPr>
              <a:t>целесообразна   в начале урока с целью установления эмоционального   контакта  с  классом    и  в  конце деятельности.                                                                          </a:t>
            </a:r>
            <a:r>
              <a:rPr lang="ru-RU" sz="2400" dirty="0">
                <a:solidFill>
                  <a:schemeClr val="tx1"/>
                </a:solidFill>
                <a:latin typeface="Times New Roman" pitchFamily="18" charset="0"/>
                <a:cs typeface="Times New Roman" pitchFamily="18" charset="0"/>
              </a:rPr>
              <a:t>Применяются карточки с изображением лиц, цветовое изображение настроения, эмоционально-художественное оформление (картина, музыкальный фрагмент, </a:t>
            </a:r>
            <a:r>
              <a:rPr lang="ru-RU" sz="2400" dirty="0" smtClean="0">
                <a:solidFill>
                  <a:schemeClr val="tx1"/>
                </a:solidFill>
                <a:latin typeface="Times New Roman" pitchFamily="18" charset="0"/>
                <a:cs typeface="Times New Roman" pitchFamily="18" charset="0"/>
              </a:rPr>
              <a:t>рифмовка)</a:t>
            </a:r>
            <a:r>
              <a:rPr lang="ru-RU"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4005064"/>
            <a:ext cx="2771775" cy="1924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012160" y="3284984"/>
            <a:ext cx="2540557" cy="15497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descr="C:\Users\Admin\Downloads\смайлики\Эмоции\face-smil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41938" y="4758880"/>
            <a:ext cx="838174" cy="8381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24932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dirty="0" smtClean="0">
                <a:solidFill>
                  <a:srgbClr val="C00000"/>
                </a:solidFill>
                <a:latin typeface="Times New Roman" pitchFamily="18" charset="0"/>
                <a:cs typeface="Times New Roman" pitchFamily="18" charset="0"/>
              </a:rPr>
              <a:t/>
            </a:r>
            <a:br>
              <a:rPr lang="ru-RU" sz="2800" dirty="0" smtClean="0">
                <a:solidFill>
                  <a:srgbClr val="C00000"/>
                </a:solidFill>
                <a:latin typeface="Times New Roman" pitchFamily="18" charset="0"/>
                <a:cs typeface="Times New Roman" pitchFamily="18" charset="0"/>
              </a:rPr>
            </a:br>
            <a:r>
              <a:rPr lang="ru-RU" sz="2800" dirty="0">
                <a:solidFill>
                  <a:srgbClr val="C00000"/>
                </a:solidFill>
                <a:latin typeface="Times New Roman" pitchFamily="18" charset="0"/>
                <a:cs typeface="Times New Roman" pitchFamily="18" charset="0"/>
              </a:rPr>
              <a:t/>
            </a:r>
            <a:br>
              <a:rPr lang="ru-RU" sz="2800" dirty="0">
                <a:solidFill>
                  <a:srgbClr val="C00000"/>
                </a:solidFill>
                <a:latin typeface="Times New Roman" pitchFamily="18" charset="0"/>
                <a:cs typeface="Times New Roman" pitchFamily="18" charset="0"/>
              </a:rPr>
            </a:br>
            <a:r>
              <a:rPr lang="ru-RU" sz="2800" dirty="0" smtClean="0">
                <a:solidFill>
                  <a:srgbClr val="C00000"/>
                </a:solidFill>
                <a:latin typeface="Times New Roman" pitchFamily="18" charset="0"/>
                <a:cs typeface="Times New Roman" pitchFamily="18" charset="0"/>
              </a:rPr>
              <a:t/>
            </a:r>
            <a:br>
              <a:rPr lang="ru-RU" sz="2800" dirty="0" smtClean="0">
                <a:solidFill>
                  <a:srgbClr val="C00000"/>
                </a:solidFill>
                <a:latin typeface="Times New Roman" pitchFamily="18" charset="0"/>
                <a:cs typeface="Times New Roman" pitchFamily="18" charset="0"/>
              </a:rPr>
            </a:br>
            <a:r>
              <a:rPr lang="ru-RU" sz="2800" dirty="0">
                <a:solidFill>
                  <a:srgbClr val="C00000"/>
                </a:solidFill>
                <a:latin typeface="Times New Roman" pitchFamily="18" charset="0"/>
                <a:cs typeface="Times New Roman" pitchFamily="18" charset="0"/>
              </a:rPr>
              <a:t/>
            </a:r>
            <a:br>
              <a:rPr lang="ru-RU" sz="2800" dirty="0">
                <a:solidFill>
                  <a:srgbClr val="C00000"/>
                </a:solidFill>
                <a:latin typeface="Times New Roman" pitchFamily="18" charset="0"/>
                <a:cs typeface="Times New Roman" pitchFamily="18" charset="0"/>
              </a:rPr>
            </a:br>
            <a:r>
              <a:rPr lang="ru-RU" sz="2800" dirty="0" smtClean="0">
                <a:solidFill>
                  <a:srgbClr val="C00000"/>
                </a:solidFill>
                <a:latin typeface="Times New Roman" pitchFamily="18" charset="0"/>
                <a:cs typeface="Times New Roman" pitchFamily="18" charset="0"/>
              </a:rPr>
              <a:t/>
            </a:r>
            <a:br>
              <a:rPr lang="ru-RU" sz="2800" dirty="0" smtClean="0">
                <a:solidFill>
                  <a:srgbClr val="C00000"/>
                </a:solidFill>
                <a:latin typeface="Times New Roman" pitchFamily="18" charset="0"/>
                <a:cs typeface="Times New Roman" pitchFamily="18" charset="0"/>
              </a:rPr>
            </a:br>
            <a:r>
              <a:rPr lang="ru-RU" sz="2800" dirty="0">
                <a:solidFill>
                  <a:srgbClr val="C00000"/>
                </a:solidFill>
                <a:latin typeface="Times New Roman" pitchFamily="18" charset="0"/>
                <a:cs typeface="Times New Roman" pitchFamily="18" charset="0"/>
              </a:rPr>
              <a:t/>
            </a:r>
            <a:br>
              <a:rPr lang="ru-RU" sz="2800" dirty="0">
                <a:solidFill>
                  <a:srgbClr val="C00000"/>
                </a:solidFill>
                <a:latin typeface="Times New Roman" pitchFamily="18" charset="0"/>
                <a:cs typeface="Times New Roman" pitchFamily="18" charset="0"/>
              </a:rPr>
            </a:br>
            <a:r>
              <a:rPr lang="ru-RU" sz="2800" dirty="0" smtClean="0">
                <a:solidFill>
                  <a:srgbClr val="C00000"/>
                </a:solidFill>
                <a:latin typeface="Times New Roman" pitchFamily="18" charset="0"/>
                <a:cs typeface="Times New Roman" pitchFamily="18" charset="0"/>
              </a:rPr>
              <a:t/>
            </a:r>
            <a:br>
              <a:rPr lang="ru-RU" sz="2800" dirty="0" smtClean="0">
                <a:solidFill>
                  <a:srgbClr val="C00000"/>
                </a:solidFill>
                <a:latin typeface="Times New Roman" pitchFamily="18" charset="0"/>
                <a:cs typeface="Times New Roman" pitchFamily="18" charset="0"/>
              </a:rPr>
            </a:br>
            <a:r>
              <a:rPr lang="ru-RU" sz="2800" dirty="0">
                <a:solidFill>
                  <a:srgbClr val="C00000"/>
                </a:solidFill>
                <a:latin typeface="Times New Roman" pitchFamily="18" charset="0"/>
                <a:cs typeface="Times New Roman" pitchFamily="18" charset="0"/>
              </a:rPr>
              <a:t/>
            </a:r>
            <a:br>
              <a:rPr lang="ru-RU" sz="2800" dirty="0">
                <a:solidFill>
                  <a:srgbClr val="C00000"/>
                </a:solidFill>
                <a:latin typeface="Times New Roman" pitchFamily="18" charset="0"/>
                <a:cs typeface="Times New Roman" pitchFamily="18" charset="0"/>
              </a:rPr>
            </a:br>
            <a:r>
              <a:rPr lang="ru-RU" sz="2800" dirty="0" smtClean="0">
                <a:solidFill>
                  <a:srgbClr val="C00000"/>
                </a:solidFill>
                <a:latin typeface="Times New Roman" pitchFamily="18" charset="0"/>
                <a:cs typeface="Times New Roman" pitchFamily="18" charset="0"/>
              </a:rPr>
              <a:t/>
            </a:r>
            <a:br>
              <a:rPr lang="ru-RU" sz="2800" dirty="0" smtClean="0">
                <a:solidFill>
                  <a:srgbClr val="C00000"/>
                </a:solidFill>
                <a:latin typeface="Times New Roman" pitchFamily="18" charset="0"/>
                <a:cs typeface="Times New Roman" pitchFamily="18" charset="0"/>
              </a:rPr>
            </a:br>
            <a:r>
              <a:rPr lang="ru-RU" sz="2800" dirty="0">
                <a:solidFill>
                  <a:srgbClr val="C00000"/>
                </a:solidFill>
                <a:latin typeface="Times New Roman" pitchFamily="18" charset="0"/>
                <a:cs typeface="Times New Roman" pitchFamily="18" charset="0"/>
              </a:rPr>
              <a:t/>
            </a:r>
            <a:br>
              <a:rPr lang="ru-RU" sz="2800" dirty="0">
                <a:solidFill>
                  <a:srgbClr val="C00000"/>
                </a:solidFill>
                <a:latin typeface="Times New Roman" pitchFamily="18" charset="0"/>
                <a:cs typeface="Times New Roman" pitchFamily="18" charset="0"/>
              </a:rPr>
            </a:br>
            <a:r>
              <a:rPr lang="ru-RU" sz="2800" dirty="0" smtClean="0">
                <a:solidFill>
                  <a:srgbClr val="C00000"/>
                </a:solidFill>
                <a:latin typeface="Times New Roman" pitchFamily="18" charset="0"/>
                <a:cs typeface="Times New Roman" pitchFamily="18" charset="0"/>
              </a:rPr>
              <a:t/>
            </a:r>
            <a:br>
              <a:rPr lang="ru-RU" sz="2800" dirty="0" smtClean="0">
                <a:solidFill>
                  <a:srgbClr val="C00000"/>
                </a:solidFill>
                <a:latin typeface="Times New Roman" pitchFamily="18" charset="0"/>
                <a:cs typeface="Times New Roman" pitchFamily="18" charset="0"/>
              </a:rPr>
            </a:br>
            <a:r>
              <a:rPr lang="ru-RU" sz="2800" dirty="0">
                <a:solidFill>
                  <a:srgbClr val="C00000"/>
                </a:solidFill>
                <a:latin typeface="Times New Roman" pitchFamily="18" charset="0"/>
                <a:cs typeface="Times New Roman" pitchFamily="18" charset="0"/>
              </a:rPr>
              <a:t/>
            </a:r>
            <a:br>
              <a:rPr lang="ru-RU" sz="2800" dirty="0">
                <a:solidFill>
                  <a:srgbClr val="C00000"/>
                </a:solidFill>
                <a:latin typeface="Times New Roman" pitchFamily="18" charset="0"/>
                <a:cs typeface="Times New Roman" pitchFamily="18" charset="0"/>
              </a:rPr>
            </a:br>
            <a:r>
              <a:rPr lang="ru-RU" sz="2800" dirty="0" smtClean="0">
                <a:solidFill>
                  <a:srgbClr val="C00000"/>
                </a:solidFill>
                <a:latin typeface="Times New Roman" pitchFamily="18" charset="0"/>
                <a:cs typeface="Times New Roman" pitchFamily="18" charset="0"/>
              </a:rPr>
              <a:t/>
            </a:r>
            <a:br>
              <a:rPr lang="ru-RU" sz="2800" dirty="0" smtClean="0">
                <a:solidFill>
                  <a:srgbClr val="C00000"/>
                </a:solidFill>
                <a:latin typeface="Times New Roman" pitchFamily="18" charset="0"/>
                <a:cs typeface="Times New Roman" pitchFamily="18" charset="0"/>
              </a:rPr>
            </a:br>
            <a:r>
              <a:rPr lang="ru-RU" sz="2800" dirty="0">
                <a:solidFill>
                  <a:srgbClr val="C00000"/>
                </a:solidFill>
                <a:latin typeface="Times New Roman" pitchFamily="18" charset="0"/>
                <a:cs typeface="Times New Roman" pitchFamily="18" charset="0"/>
              </a:rPr>
              <a:t/>
            </a:r>
            <a:br>
              <a:rPr lang="ru-RU" sz="2800" dirty="0">
                <a:solidFill>
                  <a:srgbClr val="C00000"/>
                </a:solidFill>
                <a:latin typeface="Times New Roman" pitchFamily="18" charset="0"/>
                <a:cs typeface="Times New Roman" pitchFamily="18" charset="0"/>
              </a:rPr>
            </a:br>
            <a:r>
              <a:rPr lang="ru-RU" sz="2800" dirty="0" smtClean="0">
                <a:solidFill>
                  <a:srgbClr val="C00000"/>
                </a:solidFill>
                <a:latin typeface="Times New Roman" pitchFamily="18" charset="0"/>
                <a:cs typeface="Times New Roman" pitchFamily="18" charset="0"/>
              </a:rPr>
              <a:t/>
            </a:r>
            <a:br>
              <a:rPr lang="ru-RU" sz="2800" dirty="0" smtClean="0">
                <a:solidFill>
                  <a:srgbClr val="C00000"/>
                </a:solidFill>
                <a:latin typeface="Times New Roman" pitchFamily="18" charset="0"/>
                <a:cs typeface="Times New Roman" pitchFamily="18" charset="0"/>
              </a:rPr>
            </a:br>
            <a:r>
              <a:rPr lang="ru-RU" sz="2800" dirty="0">
                <a:solidFill>
                  <a:srgbClr val="C00000"/>
                </a:solidFill>
                <a:latin typeface="Times New Roman" pitchFamily="18" charset="0"/>
                <a:cs typeface="Times New Roman" pitchFamily="18" charset="0"/>
              </a:rPr>
              <a:t/>
            </a:r>
            <a:br>
              <a:rPr lang="ru-RU" sz="2800" dirty="0">
                <a:solidFill>
                  <a:srgbClr val="C00000"/>
                </a:solidFill>
                <a:latin typeface="Times New Roman" pitchFamily="18" charset="0"/>
                <a:cs typeface="Times New Roman" pitchFamily="18" charset="0"/>
              </a:rPr>
            </a:br>
            <a:r>
              <a:rPr lang="ru-RU" sz="2800" dirty="0" smtClean="0">
                <a:solidFill>
                  <a:srgbClr val="C00000"/>
                </a:solidFill>
                <a:latin typeface="Times New Roman" pitchFamily="18" charset="0"/>
                <a:cs typeface="Times New Roman" pitchFamily="18" charset="0"/>
              </a:rPr>
              <a:t/>
            </a:r>
            <a:br>
              <a:rPr lang="ru-RU" sz="2800" dirty="0" smtClean="0">
                <a:solidFill>
                  <a:srgbClr val="C00000"/>
                </a:solidFill>
                <a:latin typeface="Times New Roman" pitchFamily="18" charset="0"/>
                <a:cs typeface="Times New Roman" pitchFamily="18" charset="0"/>
              </a:rPr>
            </a:br>
            <a:r>
              <a:rPr lang="ru-RU" sz="2800" dirty="0">
                <a:solidFill>
                  <a:srgbClr val="C00000"/>
                </a:solidFill>
                <a:latin typeface="Times New Roman" pitchFamily="18" charset="0"/>
                <a:cs typeface="Times New Roman" pitchFamily="18" charset="0"/>
              </a:rPr>
              <a:t/>
            </a:r>
            <a:br>
              <a:rPr lang="ru-RU" sz="2800" dirty="0">
                <a:solidFill>
                  <a:srgbClr val="C00000"/>
                </a:solidFill>
                <a:latin typeface="Times New Roman" pitchFamily="18" charset="0"/>
                <a:cs typeface="Times New Roman" pitchFamily="18" charset="0"/>
              </a:rPr>
            </a:br>
            <a:r>
              <a:rPr lang="ru-RU" sz="2800" dirty="0" smtClean="0">
                <a:solidFill>
                  <a:srgbClr val="C00000"/>
                </a:solidFill>
                <a:latin typeface="Times New Roman" pitchFamily="18" charset="0"/>
                <a:cs typeface="Times New Roman" pitchFamily="18" charset="0"/>
              </a:rPr>
              <a:t>«</a:t>
            </a:r>
            <a:r>
              <a:rPr lang="ru-RU" sz="2800" dirty="0">
                <a:solidFill>
                  <a:srgbClr val="C00000"/>
                </a:solidFill>
                <a:latin typeface="Times New Roman" pitchFamily="18" charset="0"/>
                <a:cs typeface="Times New Roman" pitchFamily="18" charset="0"/>
              </a:rPr>
              <a:t>Лесенка успеха»:   </a:t>
            </a:r>
            <a:r>
              <a:rPr lang="ru-RU" sz="2800" dirty="0">
                <a:solidFill>
                  <a:schemeClr val="tx1"/>
                </a:solidFill>
                <a:latin typeface="Times New Roman" pitchFamily="18" charset="0"/>
                <a:cs typeface="Times New Roman" pitchFamily="18" charset="0"/>
              </a:rPr>
              <a:t>нижняя ступенька - у «человечка»  руки опущены -  </a:t>
            </a:r>
            <a:r>
              <a:rPr lang="ru-RU" sz="2800" dirty="0">
                <a:solidFill>
                  <a:srgbClr val="FF0000"/>
                </a:solidFill>
                <a:latin typeface="Times New Roman" pitchFamily="18" charset="0"/>
                <a:cs typeface="Times New Roman" pitchFamily="18" charset="0"/>
              </a:rPr>
              <a:t>у меня ничего не получилось</a:t>
            </a:r>
            <a:r>
              <a:rPr lang="ru-RU" sz="2800" dirty="0">
                <a:solidFill>
                  <a:schemeClr val="tx1"/>
                </a:solidFill>
                <a:latin typeface="Times New Roman" pitchFamily="18" charset="0"/>
                <a:cs typeface="Times New Roman" pitchFamily="18" charset="0"/>
              </a:rPr>
              <a:t>; </a:t>
            </a:r>
            <a:br>
              <a:rPr lang="ru-RU" sz="2800" dirty="0">
                <a:solidFill>
                  <a:schemeClr val="tx1"/>
                </a:solidFill>
                <a:latin typeface="Times New Roman" pitchFamily="18" charset="0"/>
                <a:cs typeface="Times New Roman" pitchFamily="18" charset="0"/>
              </a:rPr>
            </a:br>
            <a:r>
              <a:rPr lang="ru-RU" sz="2800" dirty="0">
                <a:solidFill>
                  <a:schemeClr val="tx1"/>
                </a:solidFill>
                <a:latin typeface="Times New Roman" pitchFamily="18" charset="0"/>
                <a:cs typeface="Times New Roman" pitchFamily="18" charset="0"/>
              </a:rPr>
              <a:t>                                   средняя ступенька - у «человечка» руки разведены в стороны - </a:t>
            </a:r>
            <a:r>
              <a:rPr lang="ru-RU" sz="2800" dirty="0">
                <a:solidFill>
                  <a:srgbClr val="FF0000"/>
                </a:solidFill>
                <a:latin typeface="Times New Roman" pitchFamily="18" charset="0"/>
                <a:cs typeface="Times New Roman" pitchFamily="18" charset="0"/>
              </a:rPr>
              <a:t>у меня были проблемы</a:t>
            </a:r>
            <a:r>
              <a:rPr lang="ru-RU" sz="2800" dirty="0">
                <a:solidFill>
                  <a:schemeClr val="tx1"/>
                </a:solidFill>
                <a:latin typeface="Times New Roman" pitchFamily="18" charset="0"/>
                <a:cs typeface="Times New Roman" pitchFamily="18" charset="0"/>
              </a:rPr>
              <a:t>;  </a:t>
            </a:r>
            <a:br>
              <a:rPr lang="ru-RU" sz="2800" dirty="0">
                <a:solidFill>
                  <a:schemeClr val="tx1"/>
                </a:solidFill>
                <a:latin typeface="Times New Roman" pitchFamily="18" charset="0"/>
                <a:cs typeface="Times New Roman" pitchFamily="18" charset="0"/>
              </a:rPr>
            </a:br>
            <a:r>
              <a:rPr lang="ru-RU" sz="2800" dirty="0">
                <a:solidFill>
                  <a:schemeClr val="tx1"/>
                </a:solidFill>
                <a:latin typeface="Times New Roman" pitchFamily="18" charset="0"/>
                <a:cs typeface="Times New Roman" pitchFamily="18" charset="0"/>
              </a:rPr>
              <a:t>                                   верхняя ступенька - у «человечка» руки подняты вверх - </a:t>
            </a:r>
            <a:r>
              <a:rPr lang="ru-RU" sz="2800" dirty="0">
                <a:solidFill>
                  <a:srgbClr val="FF0000"/>
                </a:solidFill>
                <a:latin typeface="Times New Roman" pitchFamily="18" charset="0"/>
                <a:cs typeface="Times New Roman" pitchFamily="18" charset="0"/>
              </a:rPr>
              <a:t>мне всё удалось</a:t>
            </a:r>
            <a:r>
              <a:rPr lang="ru-RU" sz="2800" dirty="0">
                <a:solidFill>
                  <a:schemeClr val="tx1"/>
                </a:solidFill>
                <a:latin typeface="Times New Roman" pitchFamily="18" charset="0"/>
                <a:cs typeface="Times New Roman" pitchFamily="18" charset="0"/>
              </a:rPr>
              <a:t>.</a:t>
            </a:r>
            <a:br>
              <a:rPr lang="ru-RU" sz="2800" dirty="0">
                <a:solidFill>
                  <a:schemeClr val="tx1"/>
                </a:solidFill>
                <a:latin typeface="Times New Roman" pitchFamily="18" charset="0"/>
                <a:cs typeface="Times New Roman" pitchFamily="18" charset="0"/>
              </a:rPr>
            </a:br>
            <a:r>
              <a:rPr lang="ru-RU" sz="2800" dirty="0">
                <a:solidFill>
                  <a:srgbClr val="00B050"/>
                </a:solidFill>
                <a:latin typeface="Times New Roman" pitchFamily="18" charset="0"/>
                <a:cs typeface="Times New Roman" pitchFamily="18" charset="0"/>
              </a:rPr>
              <a:t> «Наряди ёлку»:   </a:t>
            </a:r>
            <a:r>
              <a:rPr lang="ru-RU" sz="2800" dirty="0">
                <a:solidFill>
                  <a:schemeClr val="tx1"/>
                </a:solidFill>
                <a:latin typeface="Times New Roman" pitchFamily="18" charset="0"/>
                <a:cs typeface="Times New Roman" pitchFamily="18" charset="0"/>
              </a:rPr>
              <a:t>успешно выполнил задание – повесил шарик,</a:t>
            </a:r>
            <a:br>
              <a:rPr lang="ru-RU" sz="2800" dirty="0">
                <a:solidFill>
                  <a:schemeClr val="tx1"/>
                </a:solidFill>
                <a:latin typeface="Times New Roman" pitchFamily="18" charset="0"/>
                <a:cs typeface="Times New Roman" pitchFamily="18" charset="0"/>
              </a:rPr>
            </a:br>
            <a:r>
              <a:rPr lang="ru-RU" sz="2800" dirty="0">
                <a:solidFill>
                  <a:schemeClr val="tx1"/>
                </a:solidFill>
                <a:latin typeface="Times New Roman" pitchFamily="18" charset="0"/>
                <a:cs typeface="Times New Roman" pitchFamily="18" charset="0"/>
              </a:rPr>
              <a:t>                                 были ошибки – шарик остался </a:t>
            </a:r>
            <a:r>
              <a:rPr lang="ru-RU" sz="2800" dirty="0" smtClean="0">
                <a:solidFill>
                  <a:schemeClr val="accent4">
                    <a:lumMod val="50000"/>
                  </a:schemeClr>
                </a:solidFill>
                <a:latin typeface="Times New Roman" pitchFamily="18" charset="0"/>
                <a:cs typeface="Times New Roman" pitchFamily="18" charset="0"/>
              </a:rPr>
              <a:t>«Дерево </a:t>
            </a:r>
            <a:r>
              <a:rPr lang="ru-RU" sz="2800" dirty="0">
                <a:solidFill>
                  <a:schemeClr val="accent4">
                    <a:lumMod val="50000"/>
                  </a:schemeClr>
                </a:solidFill>
                <a:latin typeface="Times New Roman" pitchFamily="18" charset="0"/>
                <a:cs typeface="Times New Roman" pitchFamily="18" charset="0"/>
              </a:rPr>
              <a:t>успеха»:    </a:t>
            </a:r>
            <a:r>
              <a:rPr lang="ru-RU" sz="2800" dirty="0">
                <a:solidFill>
                  <a:srgbClr val="00B050"/>
                </a:solidFill>
                <a:latin typeface="Times New Roman" pitchFamily="18" charset="0"/>
                <a:cs typeface="Times New Roman" pitchFamily="18" charset="0"/>
              </a:rPr>
              <a:t>зелёный лист </a:t>
            </a:r>
            <a:r>
              <a:rPr lang="ru-RU" sz="2800" dirty="0">
                <a:solidFill>
                  <a:schemeClr val="tx1"/>
                </a:solidFill>
                <a:latin typeface="Times New Roman" pitchFamily="18" charset="0"/>
                <a:cs typeface="Times New Roman" pitchFamily="18" charset="0"/>
              </a:rPr>
              <a:t>– нет ошибок, </a:t>
            </a:r>
            <a:br>
              <a:rPr lang="ru-RU" sz="2800" dirty="0">
                <a:solidFill>
                  <a:schemeClr val="tx1"/>
                </a:solidFill>
                <a:latin typeface="Times New Roman" pitchFamily="18" charset="0"/>
                <a:cs typeface="Times New Roman" pitchFamily="18" charset="0"/>
              </a:rPr>
            </a:br>
            <a:r>
              <a:rPr lang="ru-RU" sz="2800" dirty="0">
                <a:solidFill>
                  <a:srgbClr val="FFFF00"/>
                </a:solidFill>
                <a:latin typeface="Times New Roman" pitchFamily="18" charset="0"/>
                <a:cs typeface="Times New Roman" pitchFamily="18" charset="0"/>
              </a:rPr>
              <a:t>                                </a:t>
            </a:r>
            <a:r>
              <a:rPr lang="ru-RU" sz="2800" dirty="0">
                <a:solidFill>
                  <a:srgbClr val="FFC000"/>
                </a:solidFill>
                <a:latin typeface="Times New Roman" pitchFamily="18" charset="0"/>
                <a:cs typeface="Times New Roman" pitchFamily="18" charset="0"/>
              </a:rPr>
              <a:t>жёлтый лист </a:t>
            </a:r>
            <a:r>
              <a:rPr lang="ru-RU" sz="2800" dirty="0">
                <a:solidFill>
                  <a:schemeClr val="tx1"/>
                </a:solidFill>
                <a:latin typeface="Times New Roman" pitchFamily="18" charset="0"/>
                <a:cs typeface="Times New Roman" pitchFamily="18" charset="0"/>
              </a:rPr>
              <a:t>– 1 ошибка,</a:t>
            </a:r>
            <a:br>
              <a:rPr lang="ru-RU" sz="2800" dirty="0">
                <a:solidFill>
                  <a:schemeClr val="tx1"/>
                </a:solidFill>
                <a:latin typeface="Times New Roman" pitchFamily="18" charset="0"/>
                <a:cs typeface="Times New Roman" pitchFamily="18" charset="0"/>
              </a:rPr>
            </a:br>
            <a:r>
              <a:rPr lang="ru-RU" sz="2800" dirty="0">
                <a:solidFill>
                  <a:schemeClr val="tx1"/>
                </a:solidFill>
                <a:latin typeface="Times New Roman" pitchFamily="18" charset="0"/>
                <a:cs typeface="Times New Roman" pitchFamily="18" charset="0"/>
              </a:rPr>
              <a:t>                                </a:t>
            </a:r>
            <a:r>
              <a:rPr lang="ru-RU" sz="2800" dirty="0">
                <a:solidFill>
                  <a:srgbClr val="FF0000"/>
                </a:solidFill>
                <a:latin typeface="Times New Roman" pitchFamily="18" charset="0"/>
                <a:cs typeface="Times New Roman" pitchFamily="18" charset="0"/>
              </a:rPr>
              <a:t>красный лист </a:t>
            </a:r>
            <a:r>
              <a:rPr lang="ru-RU" sz="2800" dirty="0">
                <a:solidFill>
                  <a:schemeClr val="tx1"/>
                </a:solidFill>
                <a:latin typeface="Times New Roman" pitchFamily="18" charset="0"/>
                <a:cs typeface="Times New Roman" pitchFamily="18" charset="0"/>
              </a:rPr>
              <a:t>– 2-3 ошибки;</a:t>
            </a:r>
            <a:r>
              <a:rPr lang="ru-RU" sz="2800" dirty="0">
                <a:solidFill>
                  <a:srgbClr val="002060"/>
                </a:solidFill>
                <a:latin typeface="Times New Roman" pitchFamily="18" charset="0"/>
                <a:cs typeface="Times New Roman" pitchFamily="18" charset="0"/>
              </a:rPr>
              <a:t/>
            </a:r>
            <a:br>
              <a:rPr lang="ru-RU" sz="2800" dirty="0">
                <a:solidFill>
                  <a:srgbClr val="002060"/>
                </a:solidFill>
                <a:latin typeface="Times New Roman" pitchFamily="18" charset="0"/>
                <a:cs typeface="Times New Roman" pitchFamily="18" charset="0"/>
              </a:rPr>
            </a:br>
            <a:endParaRPr lang="ru-RU" sz="2800" dirty="0">
              <a:solidFill>
                <a:srgbClr val="002060"/>
              </a:solidFill>
              <a:latin typeface="Times New Roman" pitchFamily="18" charset="0"/>
              <a:cs typeface="Times New Roman" pitchFamily="18" charset="0"/>
            </a:endParaRPr>
          </a:p>
        </p:txBody>
      </p:sp>
      <p:sp>
        <p:nvSpPr>
          <p:cNvPr id="3" name="Текст 2"/>
          <p:cNvSpPr>
            <a:spLocks noGrp="1"/>
          </p:cNvSpPr>
          <p:nvPr>
            <p:ph type="body" idx="4294967295"/>
          </p:nvPr>
        </p:nvSpPr>
        <p:spPr>
          <a:xfrm>
            <a:off x="323528" y="260648"/>
            <a:ext cx="8424936" cy="1368152"/>
          </a:xfrm>
        </p:spPr>
        <p:txBody>
          <a:bodyPr>
            <a:normAutofit/>
          </a:bodyPr>
          <a:lstStyle/>
          <a:p>
            <a:r>
              <a:rPr lang="ru-RU" sz="2400" b="1" dirty="0">
                <a:solidFill>
                  <a:schemeClr val="tx1"/>
                </a:solidFill>
                <a:latin typeface="Times New Roman" pitchFamily="18" charset="0"/>
                <a:cs typeface="Times New Roman" pitchFamily="18" charset="0"/>
              </a:rPr>
              <a:t>Рефлексия деятельности </a:t>
            </a:r>
            <a:r>
              <a:rPr lang="ru-RU" sz="2400" dirty="0">
                <a:solidFill>
                  <a:schemeClr val="tx1"/>
                </a:solidFill>
                <a:latin typeface="Times New Roman" pitchFamily="18" charset="0"/>
                <a:cs typeface="Times New Roman" pitchFamily="18" charset="0"/>
              </a:rPr>
              <a:t>дает возможность осмысления способов и приемов работы с учебным материалом, поиска наиболее рациональных</a:t>
            </a:r>
          </a:p>
        </p:txBody>
      </p:sp>
    </p:spTree>
    <p:extLst>
      <p:ext uri="{BB962C8B-B14F-4D97-AF65-F5344CB8AC3E}">
        <p14:creationId xmlns:p14="http://schemas.microsoft.com/office/powerpoint/2010/main" val="8751553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8328"/>
            <a:ext cx="8219256" cy="5898984"/>
          </a:xfrm>
        </p:spPr>
        <p:txBody>
          <a:bodyPr>
            <a:normAutofit/>
          </a:bodyPr>
          <a:lstStyle/>
          <a:p>
            <a:pPr algn="l"/>
            <a:r>
              <a:rPr lang="ru-RU" sz="3200" b="1" dirty="0">
                <a:solidFill>
                  <a:schemeClr val="tx1"/>
                </a:solidFill>
                <a:latin typeface="Times New Roman" pitchFamily="18" charset="0"/>
                <a:cs typeface="Times New Roman" pitchFamily="18" charset="0"/>
              </a:rPr>
              <a:t>Рефлексия содержания учебного материала </a:t>
            </a:r>
            <a:r>
              <a:rPr lang="ru-RU" sz="3200" dirty="0">
                <a:solidFill>
                  <a:schemeClr val="tx1"/>
                </a:solidFill>
                <a:latin typeface="Times New Roman" pitchFamily="18" charset="0"/>
                <a:cs typeface="Times New Roman" pitchFamily="18" charset="0"/>
              </a:rPr>
              <a:t>используется для выявления уровня осознания содержания пройденного. </a:t>
            </a:r>
            <a:r>
              <a:rPr lang="ru-RU" sz="3200" dirty="0" smtClean="0">
                <a:solidFill>
                  <a:schemeClr val="tx1"/>
                </a:solidFill>
                <a:latin typeface="Times New Roman" pitchFamily="18" charset="0"/>
                <a:cs typeface="Times New Roman" pitchFamily="18" charset="0"/>
              </a:rPr>
              <a:t> </a:t>
            </a:r>
            <a:br>
              <a:rPr lang="ru-RU" sz="3200" dirty="0" smtClean="0">
                <a:solidFill>
                  <a:schemeClr val="tx1"/>
                </a:solidFill>
                <a:latin typeface="Times New Roman" pitchFamily="18" charset="0"/>
                <a:cs typeface="Times New Roman" pitchFamily="18" charset="0"/>
              </a:rPr>
            </a:br>
            <a:r>
              <a:rPr lang="ru-RU" sz="3200" dirty="0">
                <a:solidFill>
                  <a:schemeClr val="tx1"/>
                </a:solidFill>
                <a:latin typeface="Times New Roman" pitchFamily="18" charset="0"/>
                <a:cs typeface="Times New Roman" pitchFamily="18" charset="0"/>
              </a:rPr>
              <a:t> </a:t>
            </a:r>
            <a:r>
              <a:rPr lang="ru-RU" sz="3200" dirty="0" smtClean="0">
                <a:solidFill>
                  <a:schemeClr val="tx1"/>
                </a:solidFill>
                <a:latin typeface="Times New Roman" pitchFamily="18" charset="0"/>
                <a:cs typeface="Times New Roman" pitchFamily="18" charset="0"/>
              </a:rPr>
              <a:t>          Эффективен </a:t>
            </a:r>
            <a:r>
              <a:rPr lang="ru-RU" sz="3200" dirty="0">
                <a:solidFill>
                  <a:srgbClr val="FF0000"/>
                </a:solidFill>
                <a:latin typeface="Times New Roman" pitchFamily="18" charset="0"/>
                <a:cs typeface="Times New Roman" pitchFamily="18" charset="0"/>
              </a:rPr>
              <a:t>прием незаконченного предложения, </a:t>
            </a:r>
            <a:r>
              <a:rPr lang="ru-RU" sz="3200" dirty="0">
                <a:solidFill>
                  <a:schemeClr val="tx1"/>
                </a:solidFill>
                <a:latin typeface="Times New Roman" pitchFamily="18" charset="0"/>
                <a:cs typeface="Times New Roman" pitchFamily="18" charset="0"/>
              </a:rPr>
              <a:t> </a:t>
            </a:r>
            <a:r>
              <a:rPr lang="ru-RU" sz="3200" dirty="0" smtClean="0">
                <a:solidFill>
                  <a:schemeClr val="tx1"/>
                </a:solidFill>
                <a:latin typeface="Times New Roman" pitchFamily="18" charset="0"/>
                <a:cs typeface="Times New Roman" pitchFamily="18" charset="0"/>
              </a:rPr>
              <a:t>   тезиса</a:t>
            </a:r>
            <a:r>
              <a:rPr lang="ru-RU" sz="3200" dirty="0">
                <a:solidFill>
                  <a:schemeClr val="tx1"/>
                </a:solidFill>
                <a:latin typeface="Times New Roman" pitchFamily="18" charset="0"/>
                <a:cs typeface="Times New Roman" pitchFamily="18" charset="0"/>
              </a:rPr>
              <a:t>, </a:t>
            </a:r>
            <a:r>
              <a:rPr lang="ru-RU" sz="3200" dirty="0" smtClean="0">
                <a:solidFill>
                  <a:schemeClr val="tx1"/>
                </a:solidFill>
                <a:latin typeface="Times New Roman" pitchFamily="18" charset="0"/>
                <a:cs typeface="Times New Roman" pitchFamily="18" charset="0"/>
              </a:rPr>
              <a:t>   подбора афоризма,     рефлексия  </a:t>
            </a:r>
            <a:r>
              <a:rPr lang="ru-RU" sz="3200" dirty="0">
                <a:solidFill>
                  <a:schemeClr val="tx1"/>
                </a:solidFill>
                <a:latin typeface="Times New Roman" pitchFamily="18" charset="0"/>
                <a:cs typeface="Times New Roman" pitchFamily="18" charset="0"/>
              </a:rPr>
              <a:t>достижения цели с использованием </a:t>
            </a:r>
            <a:r>
              <a:rPr lang="ru-RU" sz="3200" dirty="0">
                <a:solidFill>
                  <a:srgbClr val="FF0000"/>
                </a:solidFill>
                <a:latin typeface="Times New Roman" pitchFamily="18" charset="0"/>
                <a:cs typeface="Times New Roman" pitchFamily="18" charset="0"/>
              </a:rPr>
              <a:t>«Древа целей»,    </a:t>
            </a:r>
            <a:r>
              <a:rPr lang="ru-RU" sz="3200" dirty="0" smtClean="0">
                <a:solidFill>
                  <a:schemeClr val="tx1"/>
                </a:solidFill>
                <a:latin typeface="Times New Roman" pitchFamily="18" charset="0"/>
                <a:cs typeface="Times New Roman" pitchFamily="18" charset="0"/>
              </a:rPr>
              <a:t/>
            </a:r>
            <a:br>
              <a:rPr lang="ru-RU" sz="3200" dirty="0" smtClean="0">
                <a:solidFill>
                  <a:schemeClr val="tx1"/>
                </a:solidFill>
                <a:latin typeface="Times New Roman" pitchFamily="18" charset="0"/>
                <a:cs typeface="Times New Roman" pitchFamily="18" charset="0"/>
              </a:rPr>
            </a:br>
            <a:r>
              <a:rPr lang="ru-RU" sz="3200" dirty="0" smtClean="0">
                <a:solidFill>
                  <a:schemeClr val="tx1"/>
                </a:solidFill>
                <a:latin typeface="Times New Roman" pitchFamily="18" charset="0"/>
                <a:cs typeface="Times New Roman" pitchFamily="18" charset="0"/>
              </a:rPr>
              <a:t>оценки </a:t>
            </a:r>
            <a:r>
              <a:rPr lang="ru-RU" sz="3200" dirty="0">
                <a:solidFill>
                  <a:schemeClr val="tx1"/>
                </a:solidFill>
                <a:latin typeface="Times New Roman" pitchFamily="18" charset="0"/>
                <a:cs typeface="Times New Roman" pitchFamily="18" charset="0"/>
              </a:rPr>
              <a:t>«приращения» знаний и достижения целей </a:t>
            </a:r>
            <a:r>
              <a:rPr lang="ru-RU" sz="3200" dirty="0" smtClean="0">
                <a:solidFill>
                  <a:schemeClr val="tx1"/>
                </a:solidFill>
                <a:latin typeface="Times New Roman" pitchFamily="18" charset="0"/>
                <a:cs typeface="Times New Roman" pitchFamily="18" charset="0"/>
              </a:rPr>
              <a:t/>
            </a:r>
            <a:br>
              <a:rPr lang="ru-RU" sz="3200" dirty="0" smtClean="0">
                <a:solidFill>
                  <a:schemeClr val="tx1"/>
                </a:solidFill>
                <a:latin typeface="Times New Roman" pitchFamily="18" charset="0"/>
                <a:cs typeface="Times New Roman" pitchFamily="18" charset="0"/>
              </a:rPr>
            </a:br>
            <a:endParaRPr lang="ru-RU" sz="3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7495907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0032" y="2708920"/>
            <a:ext cx="7842408" cy="3240360"/>
          </a:xfrm>
        </p:spPr>
        <p:txBody>
          <a:bodyPr>
            <a:noAutofit/>
          </a:bodyPr>
          <a:lstStyle/>
          <a:p>
            <a:pPr algn="l"/>
            <a:r>
              <a:rPr lang="ru-RU" sz="2800" b="1" dirty="0">
                <a:solidFill>
                  <a:schemeClr val="tx1"/>
                </a:solidFill>
                <a:latin typeface="Times New Roman" pitchFamily="18" charset="0"/>
                <a:cs typeface="Times New Roman" pitchFamily="18" charset="0"/>
              </a:rPr>
              <a:t>2. Если перед уроком на доске   были записаны цели,  вопросы могут быть иными.</a:t>
            </a:r>
            <a:br>
              <a:rPr lang="ru-RU" sz="2800" b="1" dirty="0">
                <a:solidFill>
                  <a:schemeClr val="tx1"/>
                </a:solidFill>
                <a:latin typeface="Times New Roman" pitchFamily="18" charset="0"/>
                <a:cs typeface="Times New Roman" pitchFamily="18" charset="0"/>
              </a:rPr>
            </a:br>
            <a:r>
              <a:rPr lang="ru-RU" sz="2400" dirty="0">
                <a:solidFill>
                  <a:schemeClr val="tx1"/>
                </a:solidFill>
                <a:latin typeface="Times New Roman" pitchFamily="18" charset="0"/>
                <a:cs typeface="Times New Roman" pitchFamily="18" charset="0"/>
              </a:rPr>
              <a:t>•	Что мы делали для достижения поставленных целей?</a:t>
            </a:r>
            <a:br>
              <a:rPr lang="ru-RU" sz="2400" dirty="0">
                <a:solidFill>
                  <a:schemeClr val="tx1"/>
                </a:solidFill>
                <a:latin typeface="Times New Roman" pitchFamily="18" charset="0"/>
                <a:cs typeface="Times New Roman" pitchFamily="18" charset="0"/>
              </a:rPr>
            </a:br>
            <a:r>
              <a:rPr lang="ru-RU" sz="2400" dirty="0">
                <a:solidFill>
                  <a:schemeClr val="tx1"/>
                </a:solidFill>
                <a:latin typeface="Times New Roman" pitchFamily="18" charset="0"/>
                <a:cs typeface="Times New Roman" pitchFamily="18" charset="0"/>
              </a:rPr>
              <a:t>•	Довольны ли мы результатом?</a:t>
            </a:r>
            <a:br>
              <a:rPr lang="ru-RU" sz="2400" dirty="0">
                <a:solidFill>
                  <a:schemeClr val="tx1"/>
                </a:solidFill>
                <a:latin typeface="Times New Roman" pitchFamily="18" charset="0"/>
                <a:cs typeface="Times New Roman" pitchFamily="18" charset="0"/>
              </a:rPr>
            </a:br>
            <a:r>
              <a:rPr lang="ru-RU" sz="2400" dirty="0">
                <a:solidFill>
                  <a:schemeClr val="tx1"/>
                </a:solidFill>
                <a:latin typeface="Times New Roman" pitchFamily="18" charset="0"/>
                <a:cs typeface="Times New Roman" pitchFamily="18" charset="0"/>
              </a:rPr>
              <a:t>•	Можно ли это было сделать иначе?</a:t>
            </a:r>
            <a:br>
              <a:rPr lang="ru-RU" sz="2400" dirty="0">
                <a:solidFill>
                  <a:schemeClr val="tx1"/>
                </a:solidFill>
                <a:latin typeface="Times New Roman" pitchFamily="18" charset="0"/>
                <a:cs typeface="Times New Roman" pitchFamily="18" charset="0"/>
              </a:rPr>
            </a:br>
            <a:r>
              <a:rPr lang="ru-RU" sz="2400" dirty="0">
                <a:solidFill>
                  <a:schemeClr val="tx1"/>
                </a:solidFill>
                <a:latin typeface="Times New Roman" pitchFamily="18" charset="0"/>
                <a:cs typeface="Times New Roman" pitchFamily="18" charset="0"/>
              </a:rPr>
              <a:t>•	Какой вариант лучше?</a:t>
            </a:r>
            <a:br>
              <a:rPr lang="ru-RU" sz="2400" dirty="0">
                <a:solidFill>
                  <a:schemeClr val="tx1"/>
                </a:solidFill>
                <a:latin typeface="Times New Roman" pitchFamily="18" charset="0"/>
                <a:cs typeface="Times New Roman" pitchFamily="18" charset="0"/>
              </a:rPr>
            </a:br>
            <a:r>
              <a:rPr lang="ru-RU" sz="2400" dirty="0">
                <a:solidFill>
                  <a:schemeClr val="tx1"/>
                </a:solidFill>
                <a:latin typeface="Times New Roman" pitchFamily="18" charset="0"/>
                <a:cs typeface="Times New Roman" pitchFamily="18" charset="0"/>
              </a:rPr>
              <a:t>•	Где нам пригодится это умение?</a:t>
            </a:r>
            <a:br>
              <a:rPr lang="ru-RU" sz="2400" dirty="0">
                <a:solidFill>
                  <a:schemeClr val="tx1"/>
                </a:solidFill>
                <a:latin typeface="Times New Roman" pitchFamily="18" charset="0"/>
                <a:cs typeface="Times New Roman" pitchFamily="18" charset="0"/>
              </a:rPr>
            </a:br>
            <a:endParaRPr lang="ru-RU" sz="2400" dirty="0">
              <a:solidFill>
                <a:schemeClr val="tx1"/>
              </a:solidFill>
              <a:latin typeface="Times New Roman" pitchFamily="18" charset="0"/>
              <a:cs typeface="Times New Roman" pitchFamily="18" charset="0"/>
            </a:endParaRPr>
          </a:p>
        </p:txBody>
      </p:sp>
      <p:sp>
        <p:nvSpPr>
          <p:cNvPr id="3" name="Текст 2"/>
          <p:cNvSpPr>
            <a:spLocks noGrp="1"/>
          </p:cNvSpPr>
          <p:nvPr>
            <p:ph type="body" idx="1"/>
          </p:nvPr>
        </p:nvSpPr>
        <p:spPr>
          <a:xfrm>
            <a:off x="251520" y="260648"/>
            <a:ext cx="8640960" cy="2376264"/>
          </a:xfrm>
        </p:spPr>
        <p:txBody>
          <a:bodyPr>
            <a:normAutofit fontScale="85000" lnSpcReduction="20000"/>
          </a:bodyPr>
          <a:lstStyle/>
          <a:p>
            <a:pPr algn="l"/>
            <a:endParaRPr lang="ru-RU" sz="2400" b="1" dirty="0" smtClean="0">
              <a:solidFill>
                <a:schemeClr val="tx1"/>
              </a:solidFill>
              <a:latin typeface="Times New Roman" pitchFamily="18" charset="0"/>
              <a:cs typeface="Times New Roman" pitchFamily="18" charset="0"/>
            </a:endParaRPr>
          </a:p>
          <a:p>
            <a:pPr algn="l"/>
            <a:r>
              <a:rPr lang="ru-RU" sz="2400" b="1" dirty="0" smtClean="0">
                <a:solidFill>
                  <a:schemeClr val="tx1"/>
                </a:solidFill>
                <a:latin typeface="Times New Roman" pitchFamily="18" charset="0"/>
                <a:cs typeface="Times New Roman" pitchFamily="18" charset="0"/>
              </a:rPr>
              <a:t>1</a:t>
            </a:r>
            <a:r>
              <a:rPr lang="ru-RU" sz="3000" b="1" dirty="0">
                <a:solidFill>
                  <a:schemeClr val="tx1"/>
                </a:solidFill>
                <a:latin typeface="Times New Roman" pitchFamily="18" charset="0"/>
                <a:cs typeface="Times New Roman" pitchFamily="18" charset="0"/>
              </a:rPr>
              <a:t>. Короткая беседа в конце урока</a:t>
            </a:r>
            <a:r>
              <a:rPr lang="ru-RU" sz="2600" dirty="0">
                <a:solidFill>
                  <a:schemeClr val="tx1"/>
                </a:solidFill>
                <a:latin typeface="Times New Roman" pitchFamily="18" charset="0"/>
                <a:cs typeface="Times New Roman" pitchFamily="18" charset="0"/>
              </a:rPr>
              <a:t>:</a:t>
            </a:r>
          </a:p>
          <a:p>
            <a:pPr algn="l"/>
            <a:r>
              <a:rPr lang="ru-RU" sz="2600" dirty="0">
                <a:solidFill>
                  <a:schemeClr val="tx1"/>
                </a:solidFill>
                <a:latin typeface="Times New Roman" pitchFamily="18" charset="0"/>
                <a:cs typeface="Times New Roman" pitchFamily="18" charset="0"/>
              </a:rPr>
              <a:t>•	</a:t>
            </a:r>
            <a:r>
              <a:rPr lang="ru-RU" sz="3000" dirty="0">
                <a:solidFill>
                  <a:schemeClr val="tx1"/>
                </a:solidFill>
                <a:latin typeface="Times New Roman" pitchFamily="18" charset="0"/>
                <a:cs typeface="Times New Roman" pitchFamily="18" charset="0"/>
              </a:rPr>
              <a:t>Чем мы сегодня занимались?</a:t>
            </a:r>
          </a:p>
          <a:p>
            <a:pPr algn="l"/>
            <a:r>
              <a:rPr lang="ru-RU" sz="3000" dirty="0">
                <a:solidFill>
                  <a:schemeClr val="tx1"/>
                </a:solidFill>
                <a:latin typeface="Times New Roman" pitchFamily="18" charset="0"/>
                <a:cs typeface="Times New Roman" pitchFamily="18" charset="0"/>
              </a:rPr>
              <a:t>•	Что мы для этого делали?</a:t>
            </a:r>
          </a:p>
          <a:p>
            <a:pPr algn="l"/>
            <a:r>
              <a:rPr lang="ru-RU" sz="3000" dirty="0">
                <a:solidFill>
                  <a:schemeClr val="tx1"/>
                </a:solidFill>
                <a:latin typeface="Times New Roman" pitchFamily="18" charset="0"/>
                <a:cs typeface="Times New Roman" pitchFamily="18" charset="0"/>
              </a:rPr>
              <a:t>•	Что у нас получилось хорошо?</a:t>
            </a:r>
          </a:p>
          <a:p>
            <a:pPr algn="l"/>
            <a:r>
              <a:rPr lang="ru-RU" sz="3000" dirty="0">
                <a:solidFill>
                  <a:schemeClr val="tx1"/>
                </a:solidFill>
                <a:latin typeface="Times New Roman" pitchFamily="18" charset="0"/>
                <a:cs typeface="Times New Roman" pitchFamily="18" charset="0"/>
              </a:rPr>
              <a:t>•	Что нам пока не удается?</a:t>
            </a:r>
          </a:p>
          <a:p>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8911351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338328"/>
            <a:ext cx="8147248" cy="5610952"/>
          </a:xfrm>
        </p:spPr>
        <p:txBody>
          <a:bodyPr>
            <a:normAutofit fontScale="90000"/>
          </a:bodyPr>
          <a:lstStyle/>
          <a:p>
            <a:pPr algn="l"/>
            <a:r>
              <a:rPr lang="ru-RU" sz="3200" dirty="0">
                <a:solidFill>
                  <a:schemeClr val="tx1"/>
                </a:solidFill>
                <a:latin typeface="Times New Roman" pitchFamily="18" charset="0"/>
                <a:cs typeface="Times New Roman" pitchFamily="18" charset="0"/>
              </a:rPr>
              <a:t>3</a:t>
            </a:r>
            <a:r>
              <a:rPr lang="ru-RU" sz="3200" b="1" dirty="0">
                <a:solidFill>
                  <a:schemeClr val="tx1"/>
                </a:solidFill>
                <a:latin typeface="Times New Roman" pitchFamily="18" charset="0"/>
                <a:cs typeface="Times New Roman" pitchFamily="18" charset="0"/>
              </a:rPr>
              <a:t>. Закончить (устно или письменно) некоторые из предложений.</a:t>
            </a:r>
            <a:br>
              <a:rPr lang="ru-RU" sz="3200" b="1" dirty="0">
                <a:solidFill>
                  <a:schemeClr val="tx1"/>
                </a:solidFill>
                <a:latin typeface="Times New Roman" pitchFamily="18" charset="0"/>
                <a:cs typeface="Times New Roman" pitchFamily="18" charset="0"/>
              </a:rPr>
            </a:br>
            <a:r>
              <a:rPr lang="ru-RU" sz="3200" dirty="0">
                <a:solidFill>
                  <a:schemeClr val="tx1"/>
                </a:solidFill>
                <a:latin typeface="Times New Roman" pitchFamily="18" charset="0"/>
                <a:cs typeface="Times New Roman" pitchFamily="18" charset="0"/>
              </a:rPr>
              <a:t>•	Сегодня на уроке я   …</a:t>
            </a:r>
            <a:br>
              <a:rPr lang="ru-RU" sz="3200" dirty="0">
                <a:solidFill>
                  <a:schemeClr val="tx1"/>
                </a:solidFill>
                <a:latin typeface="Times New Roman" pitchFamily="18" charset="0"/>
                <a:cs typeface="Times New Roman" pitchFamily="18" charset="0"/>
              </a:rPr>
            </a:br>
            <a:r>
              <a:rPr lang="ru-RU" sz="3200" dirty="0">
                <a:solidFill>
                  <a:schemeClr val="tx1"/>
                </a:solidFill>
                <a:latin typeface="Times New Roman" pitchFamily="18" charset="0"/>
                <a:cs typeface="Times New Roman" pitchFamily="18" charset="0"/>
              </a:rPr>
              <a:t>•	Больше всего мне понравилось   …</a:t>
            </a:r>
            <a:br>
              <a:rPr lang="ru-RU" sz="3200" dirty="0">
                <a:solidFill>
                  <a:schemeClr val="tx1"/>
                </a:solidFill>
                <a:latin typeface="Times New Roman" pitchFamily="18" charset="0"/>
                <a:cs typeface="Times New Roman" pitchFamily="18" charset="0"/>
              </a:rPr>
            </a:br>
            <a:r>
              <a:rPr lang="ru-RU" sz="3200" dirty="0">
                <a:solidFill>
                  <a:schemeClr val="tx1"/>
                </a:solidFill>
                <a:latin typeface="Times New Roman" pitchFamily="18" charset="0"/>
                <a:cs typeface="Times New Roman" pitchFamily="18" charset="0"/>
              </a:rPr>
              <a:t>•	Самым интересным сегодня на уроке было  ...</a:t>
            </a:r>
            <a:br>
              <a:rPr lang="ru-RU" sz="3200" dirty="0">
                <a:solidFill>
                  <a:schemeClr val="tx1"/>
                </a:solidFill>
                <a:latin typeface="Times New Roman" pitchFamily="18" charset="0"/>
                <a:cs typeface="Times New Roman" pitchFamily="18" charset="0"/>
              </a:rPr>
            </a:br>
            <a:r>
              <a:rPr lang="ru-RU" sz="3200" dirty="0">
                <a:solidFill>
                  <a:schemeClr val="tx1"/>
                </a:solidFill>
                <a:latin typeface="Times New Roman" pitchFamily="18" charset="0"/>
                <a:cs typeface="Times New Roman" pitchFamily="18" charset="0"/>
              </a:rPr>
              <a:t>•	Самым сложным для меня сегодня было  ….</a:t>
            </a:r>
            <a:br>
              <a:rPr lang="ru-RU" sz="3200" dirty="0">
                <a:solidFill>
                  <a:schemeClr val="tx1"/>
                </a:solidFill>
                <a:latin typeface="Times New Roman" pitchFamily="18" charset="0"/>
                <a:cs typeface="Times New Roman" pitchFamily="18" charset="0"/>
              </a:rPr>
            </a:br>
            <a:r>
              <a:rPr lang="ru-RU" sz="3200" dirty="0">
                <a:solidFill>
                  <a:schemeClr val="tx1"/>
                </a:solidFill>
                <a:latin typeface="Times New Roman" pitchFamily="18" charset="0"/>
                <a:cs typeface="Times New Roman" pitchFamily="18" charset="0"/>
              </a:rPr>
              <a:t>•	Сегодня на уроке я почувствовал   ...</a:t>
            </a:r>
            <a:br>
              <a:rPr lang="ru-RU" sz="3200" dirty="0">
                <a:solidFill>
                  <a:schemeClr val="tx1"/>
                </a:solidFill>
                <a:latin typeface="Times New Roman" pitchFamily="18" charset="0"/>
                <a:cs typeface="Times New Roman" pitchFamily="18" charset="0"/>
              </a:rPr>
            </a:br>
            <a:r>
              <a:rPr lang="ru-RU" sz="3200" dirty="0">
                <a:solidFill>
                  <a:schemeClr val="tx1"/>
                </a:solidFill>
                <a:latin typeface="Times New Roman" pitchFamily="18" charset="0"/>
                <a:cs typeface="Times New Roman" pitchFamily="18" charset="0"/>
              </a:rPr>
              <a:t>•	Сегодня я понял  ...</a:t>
            </a:r>
            <a:br>
              <a:rPr lang="ru-RU" sz="3200" dirty="0">
                <a:solidFill>
                  <a:schemeClr val="tx1"/>
                </a:solidFill>
                <a:latin typeface="Times New Roman" pitchFamily="18" charset="0"/>
                <a:cs typeface="Times New Roman" pitchFamily="18" charset="0"/>
              </a:rPr>
            </a:br>
            <a:r>
              <a:rPr lang="ru-RU" sz="3200" dirty="0">
                <a:solidFill>
                  <a:schemeClr val="tx1"/>
                </a:solidFill>
                <a:latin typeface="Times New Roman" pitchFamily="18" charset="0"/>
                <a:cs typeface="Times New Roman" pitchFamily="18" charset="0"/>
              </a:rPr>
              <a:t>•	Сегодня я научился   .. .</a:t>
            </a:r>
            <a:br>
              <a:rPr lang="ru-RU" sz="3200" dirty="0">
                <a:solidFill>
                  <a:schemeClr val="tx1"/>
                </a:solidFill>
                <a:latin typeface="Times New Roman" pitchFamily="18" charset="0"/>
                <a:cs typeface="Times New Roman" pitchFamily="18" charset="0"/>
              </a:rPr>
            </a:br>
            <a:r>
              <a:rPr lang="ru-RU" sz="3200" dirty="0">
                <a:solidFill>
                  <a:schemeClr val="tx1"/>
                </a:solidFill>
                <a:latin typeface="Times New Roman" pitchFamily="18" charset="0"/>
                <a:cs typeface="Times New Roman" pitchFamily="18" charset="0"/>
              </a:rPr>
              <a:t>•	Сегодня я задумался  … .</a:t>
            </a:r>
            <a:br>
              <a:rPr lang="ru-RU" sz="3200" dirty="0">
                <a:solidFill>
                  <a:schemeClr val="tx1"/>
                </a:solidFill>
                <a:latin typeface="Times New Roman" pitchFamily="18" charset="0"/>
                <a:cs typeface="Times New Roman" pitchFamily="18" charset="0"/>
              </a:rPr>
            </a:br>
            <a:endParaRPr lang="ru-RU" sz="3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9104040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8328"/>
            <a:ext cx="8075240" cy="6259024"/>
          </a:xfrm>
        </p:spPr>
        <p:txBody>
          <a:bodyPr>
            <a:normAutofit fontScale="90000"/>
          </a:bodyPr>
          <a:lstStyle/>
          <a:p>
            <a:pPr algn="l"/>
            <a:r>
              <a:rPr lang="ru-RU" sz="3200" b="1" dirty="0">
                <a:solidFill>
                  <a:schemeClr val="tx1"/>
                </a:solidFill>
                <a:latin typeface="Times New Roman" pitchFamily="18" charset="0"/>
                <a:cs typeface="Times New Roman" pitchFamily="18" charset="0"/>
              </a:rPr>
              <a:t>4.Определить уровень понимания поможет следующий вариант: </a:t>
            </a:r>
            <a:br>
              <a:rPr lang="ru-RU" sz="3200" b="1" dirty="0">
                <a:solidFill>
                  <a:schemeClr val="tx1"/>
                </a:solidFill>
                <a:latin typeface="Times New Roman" pitchFamily="18" charset="0"/>
                <a:cs typeface="Times New Roman" pitchFamily="18" charset="0"/>
              </a:rPr>
            </a:br>
            <a:r>
              <a:rPr lang="ru-RU" sz="3200" dirty="0">
                <a:solidFill>
                  <a:schemeClr val="tx1"/>
                </a:solidFill>
                <a:latin typeface="Times New Roman" pitchFamily="18" charset="0"/>
                <a:cs typeface="Times New Roman" pitchFamily="18" charset="0"/>
              </a:rPr>
              <a:t>•</a:t>
            </a:r>
            <a:r>
              <a:rPr lang="ru-RU" sz="3600" dirty="0">
                <a:solidFill>
                  <a:schemeClr val="tx1"/>
                </a:solidFill>
                <a:latin typeface="Times New Roman" pitchFamily="18" charset="0"/>
                <a:cs typeface="Times New Roman" pitchFamily="18" charset="0"/>
              </a:rPr>
              <a:t>	</a:t>
            </a:r>
            <a:r>
              <a:rPr lang="ru-RU" sz="2800" dirty="0">
                <a:solidFill>
                  <a:schemeClr val="tx1"/>
                </a:solidFill>
                <a:latin typeface="Times New Roman" pitchFamily="18" charset="0"/>
                <a:cs typeface="Times New Roman" pitchFamily="18" charset="0"/>
              </a:rPr>
              <a:t>3 балла - я все очень хорошо понял, мне было интересно;</a:t>
            </a:r>
            <a:br>
              <a:rPr lang="ru-RU" sz="2800" dirty="0">
                <a:solidFill>
                  <a:schemeClr val="tx1"/>
                </a:solidFill>
                <a:latin typeface="Times New Roman" pitchFamily="18" charset="0"/>
                <a:cs typeface="Times New Roman" pitchFamily="18" charset="0"/>
              </a:rPr>
            </a:br>
            <a:r>
              <a:rPr lang="ru-RU" sz="2800" dirty="0">
                <a:solidFill>
                  <a:schemeClr val="tx1"/>
                </a:solidFill>
                <a:latin typeface="Times New Roman" pitchFamily="18" charset="0"/>
                <a:cs typeface="Times New Roman" pitchFamily="18" charset="0"/>
              </a:rPr>
              <a:t>•	2 балла - мне все понятно, но материал не всегда интересен;</a:t>
            </a:r>
            <a:br>
              <a:rPr lang="ru-RU" sz="2800" dirty="0">
                <a:solidFill>
                  <a:schemeClr val="tx1"/>
                </a:solidFill>
                <a:latin typeface="Times New Roman" pitchFamily="18" charset="0"/>
                <a:cs typeface="Times New Roman" pitchFamily="18" charset="0"/>
              </a:rPr>
            </a:br>
            <a:r>
              <a:rPr lang="ru-RU" sz="2800" dirty="0">
                <a:solidFill>
                  <a:schemeClr val="tx1"/>
                </a:solidFill>
                <a:latin typeface="Times New Roman" pitchFamily="18" charset="0"/>
                <a:cs typeface="Times New Roman" pitchFamily="18" charset="0"/>
              </a:rPr>
              <a:t>•	1 балл - я не все понял, но мне было интересно;</a:t>
            </a:r>
            <a:br>
              <a:rPr lang="ru-RU" sz="2800" dirty="0">
                <a:solidFill>
                  <a:schemeClr val="tx1"/>
                </a:solidFill>
                <a:latin typeface="Times New Roman" pitchFamily="18" charset="0"/>
                <a:cs typeface="Times New Roman" pitchFamily="18" charset="0"/>
              </a:rPr>
            </a:br>
            <a:r>
              <a:rPr lang="ru-RU" sz="2800" dirty="0">
                <a:solidFill>
                  <a:schemeClr val="tx1"/>
                </a:solidFill>
                <a:latin typeface="Times New Roman" pitchFamily="18" charset="0"/>
                <a:cs typeface="Times New Roman" pitchFamily="18" charset="0"/>
              </a:rPr>
              <a:t>•	0 баллов - я ничего не понял и на уроке скучал. </a:t>
            </a:r>
            <a:br>
              <a:rPr lang="ru-RU" sz="2800" dirty="0">
                <a:solidFill>
                  <a:schemeClr val="tx1"/>
                </a:solidFill>
                <a:latin typeface="Times New Roman" pitchFamily="18" charset="0"/>
                <a:cs typeface="Times New Roman" pitchFamily="18" charset="0"/>
              </a:rPr>
            </a:br>
            <a:r>
              <a:rPr lang="ru-RU" sz="2800" dirty="0">
                <a:solidFill>
                  <a:schemeClr val="tx1"/>
                </a:solidFill>
                <a:latin typeface="Times New Roman" pitchFamily="18" charset="0"/>
                <a:cs typeface="Times New Roman" pitchFamily="18" charset="0"/>
              </a:rPr>
              <a:t>Или баллы заменить цветом</a:t>
            </a:r>
            <a:br>
              <a:rPr lang="ru-RU" sz="2800" dirty="0">
                <a:solidFill>
                  <a:schemeClr val="tx1"/>
                </a:solidFill>
                <a:latin typeface="Times New Roman" pitchFamily="18" charset="0"/>
                <a:cs typeface="Times New Roman" pitchFamily="18" charset="0"/>
              </a:rPr>
            </a:br>
            <a:r>
              <a:rPr lang="ru-RU" sz="2800" dirty="0" smtClean="0">
                <a:solidFill>
                  <a:schemeClr val="tx1"/>
                </a:solidFill>
                <a:latin typeface="Times New Roman" pitchFamily="18" charset="0"/>
                <a:cs typeface="Times New Roman" pitchFamily="18" charset="0"/>
              </a:rPr>
              <a:t>*</a:t>
            </a:r>
            <a:r>
              <a:rPr lang="ru-RU" sz="2800" dirty="0" smtClean="0">
                <a:solidFill>
                  <a:schemeClr val="accent3">
                    <a:lumMod val="75000"/>
                  </a:schemeClr>
                </a:solidFill>
                <a:latin typeface="Times New Roman" pitchFamily="18" charset="0"/>
                <a:cs typeface="Times New Roman" pitchFamily="18" charset="0"/>
              </a:rPr>
              <a:t>Зеленый</a:t>
            </a:r>
            <a:r>
              <a:rPr lang="ru-RU" sz="2800" dirty="0" smtClean="0">
                <a:solidFill>
                  <a:schemeClr val="tx1"/>
                </a:solidFill>
                <a:latin typeface="Times New Roman" pitchFamily="18" charset="0"/>
                <a:cs typeface="Times New Roman" pitchFamily="18" charset="0"/>
              </a:rPr>
              <a:t> </a:t>
            </a:r>
            <a:r>
              <a:rPr lang="ru-RU" sz="2800" dirty="0">
                <a:solidFill>
                  <a:schemeClr val="tx1"/>
                </a:solidFill>
                <a:latin typeface="Times New Roman" pitchFamily="18" charset="0"/>
                <a:cs typeface="Times New Roman" pitchFamily="18" charset="0"/>
              </a:rPr>
              <a:t>– Я все понял, я молодец!</a:t>
            </a:r>
            <a:br>
              <a:rPr lang="ru-RU" sz="2800" dirty="0">
                <a:solidFill>
                  <a:schemeClr val="tx1"/>
                </a:solidFill>
                <a:latin typeface="Times New Roman" pitchFamily="18" charset="0"/>
                <a:cs typeface="Times New Roman" pitchFamily="18" charset="0"/>
              </a:rPr>
            </a:br>
            <a:r>
              <a:rPr lang="ru-RU" sz="2800" dirty="0" smtClean="0">
                <a:solidFill>
                  <a:schemeClr val="tx1"/>
                </a:solidFill>
                <a:latin typeface="Times New Roman" pitchFamily="18" charset="0"/>
                <a:cs typeface="Times New Roman" pitchFamily="18" charset="0"/>
              </a:rPr>
              <a:t>*</a:t>
            </a:r>
            <a:r>
              <a:rPr lang="ru-RU" sz="2800" dirty="0" smtClean="0">
                <a:solidFill>
                  <a:srgbClr val="FFC000"/>
                </a:solidFill>
                <a:latin typeface="Times New Roman" pitchFamily="18" charset="0"/>
                <a:cs typeface="Times New Roman" pitchFamily="18" charset="0"/>
              </a:rPr>
              <a:t>Желтый</a:t>
            </a:r>
            <a:r>
              <a:rPr lang="ru-RU" sz="2800" dirty="0" smtClean="0">
                <a:solidFill>
                  <a:schemeClr val="tx1"/>
                </a:solidFill>
                <a:latin typeface="Times New Roman" pitchFamily="18" charset="0"/>
                <a:cs typeface="Times New Roman" pitchFamily="18" charset="0"/>
              </a:rPr>
              <a:t> </a:t>
            </a:r>
            <a:r>
              <a:rPr lang="ru-RU" sz="2800" dirty="0">
                <a:solidFill>
                  <a:schemeClr val="tx1"/>
                </a:solidFill>
                <a:latin typeface="Times New Roman" pitchFamily="18" charset="0"/>
                <a:cs typeface="Times New Roman" pitchFamily="18" charset="0"/>
              </a:rPr>
              <a:t>– Не все удалось, я могу </a:t>
            </a:r>
            <a:r>
              <a:rPr lang="ru-RU" sz="2800" dirty="0" smtClean="0">
                <a:solidFill>
                  <a:schemeClr val="tx1"/>
                </a:solidFill>
                <a:latin typeface="Times New Roman" pitchFamily="18" charset="0"/>
                <a:cs typeface="Times New Roman" pitchFamily="18" charset="0"/>
              </a:rPr>
              <a:t>лучше</a:t>
            </a:r>
            <a:r>
              <a:rPr lang="ru-RU" sz="3600" dirty="0" smtClean="0">
                <a:latin typeface="Times New Roman" pitchFamily="18" charset="0"/>
                <a:cs typeface="Times New Roman" pitchFamily="18" charset="0"/>
              </a:rPr>
              <a:t>!</a:t>
            </a:r>
            <a:r>
              <a:rPr lang="ru-RU" sz="3600" dirty="0">
                <a:latin typeface="Times New Roman" pitchFamily="18" charset="0"/>
                <a:cs typeface="Times New Roman" pitchFamily="18" charset="0"/>
              </a:rPr>
              <a:t/>
            </a:r>
            <a:br>
              <a:rPr lang="ru-RU" sz="3600" dirty="0">
                <a:latin typeface="Times New Roman" pitchFamily="18" charset="0"/>
                <a:cs typeface="Times New Roman" pitchFamily="18" charset="0"/>
              </a:rPr>
            </a:br>
            <a:r>
              <a:rPr lang="ru-RU" sz="3100" dirty="0">
                <a:solidFill>
                  <a:schemeClr val="tx1"/>
                </a:solidFill>
                <a:latin typeface="Times New Roman" pitchFamily="18" charset="0"/>
                <a:cs typeface="Times New Roman" pitchFamily="18" charset="0"/>
              </a:rPr>
              <a:t>*</a:t>
            </a:r>
            <a:r>
              <a:rPr lang="ru-RU" sz="2800" dirty="0" smtClean="0">
                <a:solidFill>
                  <a:srgbClr val="FF0000"/>
                </a:solidFill>
                <a:latin typeface="Times New Roman" pitchFamily="18" charset="0"/>
                <a:cs typeface="Times New Roman" pitchFamily="18" charset="0"/>
              </a:rPr>
              <a:t>Красный </a:t>
            </a:r>
            <a:r>
              <a:rPr lang="ru-RU" sz="2800" dirty="0">
                <a:solidFill>
                  <a:schemeClr val="tx1"/>
                </a:solidFill>
                <a:latin typeface="Times New Roman" pitchFamily="18" charset="0"/>
                <a:cs typeface="Times New Roman" pitchFamily="18" charset="0"/>
              </a:rPr>
              <a:t>– Мне надо больше стараться!	</a:t>
            </a:r>
            <a:endParaRPr lang="ru-RU" sz="3600" dirty="0">
              <a:latin typeface="Times New Roman" pitchFamily="18" charset="0"/>
              <a:cs typeface="Times New Roman" pitchFamily="18" charset="0"/>
            </a:endParaRPr>
          </a:p>
        </p:txBody>
      </p:sp>
    </p:spTree>
    <p:extLst>
      <p:ext uri="{BB962C8B-B14F-4D97-AF65-F5344CB8AC3E}">
        <p14:creationId xmlns:p14="http://schemas.microsoft.com/office/powerpoint/2010/main" val="9445432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4294967295"/>
          </p:nvPr>
        </p:nvSpPr>
        <p:spPr>
          <a:xfrm>
            <a:off x="0" y="260350"/>
            <a:ext cx="8208963" cy="1512888"/>
          </a:xfrm>
        </p:spPr>
        <p:txBody>
          <a:bodyPr>
            <a:normAutofit fontScale="25000" lnSpcReduction="20000"/>
          </a:bodyPr>
          <a:lstStyle/>
          <a:p>
            <a:pPr algn="l"/>
            <a:r>
              <a:rPr lang="ru-RU" sz="2800" dirty="0">
                <a:latin typeface="Times New Roman" pitchFamily="18" charset="0"/>
                <a:cs typeface="Times New Roman" pitchFamily="18" charset="0"/>
              </a:rPr>
              <a:t>5</a:t>
            </a:r>
            <a:r>
              <a:rPr lang="ru-RU" sz="6400" dirty="0">
                <a:solidFill>
                  <a:schemeClr val="tx1"/>
                </a:solidFill>
                <a:latin typeface="Times New Roman" pitchFamily="18" charset="0"/>
                <a:cs typeface="Times New Roman" pitchFamily="18" charset="0"/>
              </a:rPr>
              <a:t>. </a:t>
            </a:r>
            <a:endParaRPr lang="ru-RU" sz="6400" dirty="0" smtClean="0">
              <a:solidFill>
                <a:schemeClr val="tx1"/>
              </a:solidFill>
              <a:latin typeface="Times New Roman" pitchFamily="18" charset="0"/>
              <a:cs typeface="Times New Roman" pitchFamily="18" charset="0"/>
            </a:endParaRPr>
          </a:p>
          <a:p>
            <a:pPr algn="l"/>
            <a:r>
              <a:rPr lang="ru-RU" sz="14400" b="1" dirty="0" smtClean="0">
                <a:solidFill>
                  <a:schemeClr val="tx1"/>
                </a:solidFill>
                <a:latin typeface="Times New Roman" pitchFamily="18" charset="0"/>
                <a:cs typeface="Times New Roman" pitchFamily="18" charset="0"/>
              </a:rPr>
              <a:t>     5.При подведении итогов урока- </a:t>
            </a:r>
          </a:p>
          <a:p>
            <a:pPr algn="l"/>
            <a:r>
              <a:rPr lang="ru-RU" sz="14400" b="1" dirty="0" smtClean="0">
                <a:solidFill>
                  <a:schemeClr val="tx1"/>
                </a:solidFill>
                <a:latin typeface="Times New Roman" pitchFamily="18" charset="0"/>
                <a:cs typeface="Times New Roman" pitchFamily="18" charset="0"/>
              </a:rPr>
              <a:t>«Плюс – минус – интересно»</a:t>
            </a:r>
          </a:p>
          <a:p>
            <a:pPr algn="l"/>
            <a:endParaRPr lang="ru-RU" sz="14400" dirty="0">
              <a:solidFill>
                <a:schemeClr val="tx1"/>
              </a:solidFill>
              <a:latin typeface="Times New Roman" pitchFamily="18" charset="0"/>
              <a:cs typeface="Times New Roman" pitchFamily="18" charset="0"/>
            </a:endParaRPr>
          </a:p>
          <a:p>
            <a:pPr algn="l"/>
            <a:endParaRPr lang="ru-RU" sz="14400" dirty="0" smtClean="0">
              <a:solidFill>
                <a:schemeClr val="tx1"/>
              </a:solidFill>
              <a:latin typeface="Times New Roman" pitchFamily="18" charset="0"/>
              <a:cs typeface="Times New Roman" pitchFamily="18" charset="0"/>
            </a:endParaRPr>
          </a:p>
          <a:p>
            <a:pPr algn="l"/>
            <a:endParaRPr lang="ru-RU" sz="14400" dirty="0">
              <a:solidFill>
                <a:schemeClr val="tx1"/>
              </a:solidFill>
              <a:latin typeface="Times New Roman" pitchFamily="18" charset="0"/>
              <a:cs typeface="Times New Roman" pitchFamily="18" charset="0"/>
            </a:endParaRPr>
          </a:p>
          <a:p>
            <a:pPr algn="l"/>
            <a:endParaRPr lang="ru-RU" sz="6400" dirty="0">
              <a:solidFill>
                <a:schemeClr val="tx1"/>
              </a:solidFill>
              <a:latin typeface="Times New Roman" pitchFamily="18" charset="0"/>
              <a:cs typeface="Times New Roman" pitchFamily="18" charset="0"/>
            </a:endParaRPr>
          </a:p>
          <a:p>
            <a:pPr algn="l"/>
            <a:endParaRPr lang="ru-RU" sz="6400" dirty="0">
              <a:solidFill>
                <a:schemeClr val="tx1"/>
              </a:solidFill>
              <a:latin typeface="Times New Roman" pitchFamily="18" charset="0"/>
              <a:cs typeface="Times New Roman" pitchFamily="18" charset="0"/>
            </a:endParaRPr>
          </a:p>
          <a:p>
            <a:pPr algn="l"/>
            <a:endParaRPr lang="ru-RU" sz="2800" dirty="0">
              <a:latin typeface="Times New Roman" pitchFamily="18" charset="0"/>
              <a:cs typeface="Times New Roman"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2965831892"/>
              </p:ext>
            </p:extLst>
          </p:nvPr>
        </p:nvGraphicFramePr>
        <p:xfrm>
          <a:off x="395536" y="1988840"/>
          <a:ext cx="7848870" cy="4176464"/>
        </p:xfrm>
        <a:graphic>
          <a:graphicData uri="http://schemas.openxmlformats.org/drawingml/2006/table">
            <a:tbl>
              <a:tblPr firstRow="1" firstCol="1" bandRow="1"/>
              <a:tblGrid>
                <a:gridCol w="2616290"/>
                <a:gridCol w="2616290"/>
                <a:gridCol w="2616290"/>
              </a:tblGrid>
              <a:tr h="1164821">
                <a:tc>
                  <a:txBody>
                    <a:bodyPr/>
                    <a:lstStyle/>
                    <a:p>
                      <a:pPr>
                        <a:spcAft>
                          <a:spcPts val="595"/>
                        </a:spcAft>
                      </a:pPr>
                      <a:r>
                        <a:rPr lang="ru-RU" sz="3200" b="1" dirty="0">
                          <a:effectLst/>
                          <a:latin typeface="Times New Roman"/>
                          <a:ea typeface="Times New Roman"/>
                          <a:cs typeface="Times New Roman"/>
                        </a:rPr>
                        <a:t>+</a:t>
                      </a:r>
                      <a:endParaRPr lang="ru-RU" sz="1600" b="1" dirty="0">
                        <a:effectLst/>
                        <a:latin typeface="Calibri"/>
                        <a:ea typeface="Calibri"/>
                        <a:cs typeface="Times New Roman"/>
                      </a:endParaRPr>
                    </a:p>
                  </a:txBody>
                  <a:tcPr marL="38100" marR="38100" marT="381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595"/>
                        </a:spcAft>
                      </a:pPr>
                      <a:r>
                        <a:rPr lang="ru-RU" sz="3200" b="1" baseline="0" dirty="0" smtClean="0">
                          <a:effectLst/>
                          <a:latin typeface="Calibri"/>
                          <a:ea typeface="Calibri"/>
                          <a:cs typeface="Times New Roman"/>
                        </a:rPr>
                        <a:t>                    -</a:t>
                      </a:r>
                      <a:endParaRPr lang="ru-RU" sz="3200" b="1" dirty="0">
                        <a:effectLst/>
                        <a:latin typeface="Calibri"/>
                        <a:ea typeface="Calibri"/>
                        <a:cs typeface="Times New Roman"/>
                      </a:endParaRPr>
                    </a:p>
                  </a:txBody>
                  <a:tcPr marL="38100" marR="38100" marT="381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595"/>
                        </a:spcAft>
                      </a:pPr>
                      <a:r>
                        <a:rPr lang="ru-RU" sz="2400" b="1" dirty="0">
                          <a:effectLst/>
                          <a:latin typeface="Times New Roman"/>
                          <a:ea typeface="Times New Roman"/>
                          <a:cs typeface="Times New Roman"/>
                        </a:rPr>
                        <a:t>интересно</a:t>
                      </a:r>
                      <a:endParaRPr lang="ru-RU" sz="1800" dirty="0">
                        <a:effectLst/>
                        <a:latin typeface="Calibri"/>
                        <a:ea typeface="Calibri"/>
                        <a:cs typeface="Times New Roman"/>
                      </a:endParaRPr>
                    </a:p>
                  </a:txBody>
                  <a:tcPr marL="38100" marR="38100" marT="381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1643">
                <a:tc>
                  <a:txBody>
                    <a:bodyPr/>
                    <a:lstStyle/>
                    <a:p>
                      <a:pPr>
                        <a:spcAft>
                          <a:spcPts val="595"/>
                        </a:spcAft>
                      </a:pPr>
                      <a:r>
                        <a:rPr lang="ru-RU" sz="2000" dirty="0">
                          <a:effectLst/>
                          <a:latin typeface="Times New Roman"/>
                          <a:ea typeface="Times New Roman"/>
                          <a:cs typeface="Times New Roman"/>
                        </a:rPr>
                        <a:t>-ученик записывает чем ему понравился урок, чему новому он научился </a:t>
                      </a:r>
                      <a:endParaRPr lang="ru-RU" sz="1600" dirty="0">
                        <a:effectLst/>
                        <a:latin typeface="Calibri"/>
                        <a:ea typeface="Calibri"/>
                        <a:cs typeface="Times New Roman"/>
                      </a:endParaRPr>
                    </a:p>
                  </a:txBody>
                  <a:tcPr marL="38100" marR="38100" marT="381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595"/>
                        </a:spcAft>
                      </a:pPr>
                      <a:r>
                        <a:rPr lang="ru-RU" sz="2000" dirty="0">
                          <a:effectLst/>
                          <a:latin typeface="Times New Roman"/>
                          <a:ea typeface="Times New Roman"/>
                          <a:cs typeface="Times New Roman"/>
                        </a:rPr>
                        <a:t>- ученик записывает то, что ему не понравилось на уроке, показалось скучным или информация была ненужной</a:t>
                      </a:r>
                      <a:endParaRPr lang="ru-RU" sz="1600" dirty="0">
                        <a:effectLst/>
                        <a:latin typeface="Calibri"/>
                        <a:ea typeface="Calibri"/>
                        <a:cs typeface="Times New Roman"/>
                      </a:endParaRPr>
                    </a:p>
                  </a:txBody>
                  <a:tcPr marL="38100" marR="38100" marT="381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595"/>
                        </a:spcAft>
                      </a:pPr>
                      <a:r>
                        <a:rPr lang="ru-RU" sz="2000" dirty="0">
                          <a:effectLst/>
                          <a:latin typeface="Times New Roman"/>
                          <a:ea typeface="Times New Roman"/>
                          <a:cs typeface="Times New Roman"/>
                        </a:rPr>
                        <a:t>- ученик записывает все, что его особенно заинтересовало по теме, возникшие к учителю </a:t>
                      </a:r>
                      <a:r>
                        <a:rPr lang="ru-RU" sz="2000" dirty="0" smtClean="0">
                          <a:effectLst/>
                          <a:latin typeface="Times New Roman"/>
                          <a:ea typeface="Times New Roman"/>
                          <a:cs typeface="Times New Roman"/>
                        </a:rPr>
                        <a:t>вопросы</a:t>
                      </a:r>
                      <a:endParaRPr lang="ru-RU" sz="1600" dirty="0">
                        <a:effectLst/>
                        <a:latin typeface="Calibri"/>
                        <a:ea typeface="Calibri"/>
                        <a:cs typeface="Times New Roman"/>
                      </a:endParaRPr>
                    </a:p>
                  </a:txBody>
                  <a:tcPr marL="38100" marR="38100" marT="381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158302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402323"/>
            <a:ext cx="7992888" cy="892552"/>
          </a:xfrm>
          <a:prstGeom prst="rect">
            <a:avLst/>
          </a:prstGeom>
        </p:spPr>
        <p:txBody>
          <a:bodyPr wrap="square">
            <a:spAutoFit/>
          </a:bodyPr>
          <a:lstStyle/>
          <a:p>
            <a:r>
              <a:rPr lang="ru-RU" sz="2800" b="1" dirty="0">
                <a:latin typeface="Times New Roman" pitchFamily="18" charset="0"/>
                <a:cs typeface="Times New Roman" pitchFamily="18" charset="0"/>
              </a:rPr>
              <a:t>6. Анкета «Да/нет», </a:t>
            </a:r>
            <a:endParaRPr lang="ru-RU" sz="2800" b="1" dirty="0" smtClean="0">
              <a:latin typeface="Times New Roman" pitchFamily="18" charset="0"/>
              <a:cs typeface="Times New Roman" pitchFamily="18" charset="0"/>
            </a:endParaRPr>
          </a:p>
          <a:p>
            <a:r>
              <a:rPr lang="ru-RU" sz="2400" b="1" dirty="0" smtClean="0">
                <a:latin typeface="Times New Roman" pitchFamily="18" charset="0"/>
                <a:cs typeface="Times New Roman" pitchFamily="18" charset="0"/>
              </a:rPr>
              <a:t>дающая </a:t>
            </a:r>
            <a:r>
              <a:rPr lang="ru-RU" sz="2400" b="1" dirty="0">
                <a:latin typeface="Times New Roman" pitchFamily="18" charset="0"/>
                <a:cs typeface="Times New Roman" pitchFamily="18" charset="0"/>
              </a:rPr>
              <a:t>количественную и качественную оценку уроку</a:t>
            </a:r>
          </a:p>
        </p:txBody>
      </p:sp>
      <p:graphicFrame>
        <p:nvGraphicFramePr>
          <p:cNvPr id="3" name="Таблица 2"/>
          <p:cNvGraphicFramePr>
            <a:graphicFrameLocks noGrp="1"/>
          </p:cNvGraphicFramePr>
          <p:nvPr>
            <p:extLst>
              <p:ext uri="{D42A27DB-BD31-4B8C-83A1-F6EECF244321}">
                <p14:modId xmlns:p14="http://schemas.microsoft.com/office/powerpoint/2010/main" val="713805718"/>
              </p:ext>
            </p:extLst>
          </p:nvPr>
        </p:nvGraphicFramePr>
        <p:xfrm>
          <a:off x="683569" y="1844824"/>
          <a:ext cx="7704855" cy="4648200"/>
        </p:xfrm>
        <a:graphic>
          <a:graphicData uri="http://schemas.openxmlformats.org/drawingml/2006/table">
            <a:tbl>
              <a:tblPr firstRow="1" firstCol="1" bandRow="1"/>
              <a:tblGrid>
                <a:gridCol w="3355433"/>
                <a:gridCol w="740345"/>
                <a:gridCol w="3609077"/>
              </a:tblGrid>
              <a:tr h="4608512">
                <a:tc>
                  <a:txBody>
                    <a:bodyPr/>
                    <a:lstStyle/>
                    <a:p>
                      <a:pPr>
                        <a:spcAft>
                          <a:spcPts val="595"/>
                        </a:spcAft>
                      </a:pPr>
                      <a:r>
                        <a:rPr lang="ru-RU" sz="2000" dirty="0">
                          <a:solidFill>
                            <a:srgbClr val="000000"/>
                          </a:solidFill>
                          <a:effectLst/>
                          <a:latin typeface="Times New Roman" pitchFamily="18" charset="0"/>
                          <a:ea typeface="Times New Roman"/>
                          <a:cs typeface="Times New Roman" pitchFamily="18" charset="0"/>
                        </a:rPr>
                        <a:t>1.На уроке я </a:t>
                      </a:r>
                      <a:r>
                        <a:rPr lang="ru-RU" sz="2000" dirty="0" smtClean="0">
                          <a:solidFill>
                            <a:srgbClr val="000000"/>
                          </a:solidFill>
                          <a:effectLst/>
                          <a:latin typeface="Times New Roman" pitchFamily="18" charset="0"/>
                          <a:ea typeface="Times New Roman"/>
                          <a:cs typeface="Times New Roman" pitchFamily="18" charset="0"/>
                        </a:rPr>
                        <a:t>работал</a:t>
                      </a:r>
                    </a:p>
                    <a:p>
                      <a:pPr>
                        <a:spcAft>
                          <a:spcPts val="595"/>
                        </a:spcAft>
                      </a:pPr>
                      <a:r>
                        <a:rPr lang="ru-RU" sz="2000" dirty="0">
                          <a:solidFill>
                            <a:srgbClr val="000000"/>
                          </a:solidFill>
                          <a:effectLst/>
                          <a:latin typeface="Times New Roman" pitchFamily="18" charset="0"/>
                          <a:ea typeface="Times New Roman"/>
                          <a:cs typeface="Times New Roman" pitchFamily="18" charset="0"/>
                        </a:rPr>
                        <a:t/>
                      </a:r>
                      <a:br>
                        <a:rPr lang="ru-RU" sz="2000" dirty="0">
                          <a:solidFill>
                            <a:srgbClr val="000000"/>
                          </a:solidFill>
                          <a:effectLst/>
                          <a:latin typeface="Times New Roman" pitchFamily="18" charset="0"/>
                          <a:ea typeface="Times New Roman"/>
                          <a:cs typeface="Times New Roman" pitchFamily="18" charset="0"/>
                        </a:rPr>
                      </a:br>
                      <a:r>
                        <a:rPr lang="ru-RU" sz="2000" dirty="0">
                          <a:solidFill>
                            <a:srgbClr val="000000"/>
                          </a:solidFill>
                          <a:effectLst/>
                          <a:latin typeface="Times New Roman" pitchFamily="18" charset="0"/>
                          <a:ea typeface="Times New Roman"/>
                          <a:cs typeface="Times New Roman" pitchFamily="18" charset="0"/>
                        </a:rPr>
                        <a:t>2.Своей работой на уроке я</a:t>
                      </a:r>
                      <a:br>
                        <a:rPr lang="ru-RU" sz="2000" dirty="0">
                          <a:solidFill>
                            <a:srgbClr val="000000"/>
                          </a:solidFill>
                          <a:effectLst/>
                          <a:latin typeface="Times New Roman" pitchFamily="18" charset="0"/>
                          <a:ea typeface="Times New Roman"/>
                          <a:cs typeface="Times New Roman" pitchFamily="18" charset="0"/>
                        </a:rPr>
                      </a:br>
                      <a:r>
                        <a:rPr lang="ru-RU" sz="2000" dirty="0">
                          <a:solidFill>
                            <a:srgbClr val="000000"/>
                          </a:solidFill>
                          <a:effectLst/>
                          <a:latin typeface="Times New Roman" pitchFamily="18" charset="0"/>
                          <a:ea typeface="Times New Roman"/>
                          <a:cs typeface="Times New Roman" pitchFamily="18" charset="0"/>
                        </a:rPr>
                        <a:t>3.Урок для меня </a:t>
                      </a:r>
                      <a:r>
                        <a:rPr lang="ru-RU" sz="2000" dirty="0" smtClean="0">
                          <a:solidFill>
                            <a:srgbClr val="000000"/>
                          </a:solidFill>
                          <a:effectLst/>
                          <a:latin typeface="Times New Roman" pitchFamily="18" charset="0"/>
                          <a:ea typeface="Times New Roman"/>
                          <a:cs typeface="Times New Roman" pitchFamily="18" charset="0"/>
                        </a:rPr>
                        <a:t>показался</a:t>
                      </a:r>
                    </a:p>
                    <a:p>
                      <a:pPr>
                        <a:spcAft>
                          <a:spcPts val="595"/>
                        </a:spcAft>
                      </a:pPr>
                      <a:r>
                        <a:rPr lang="ru-RU" sz="2000" dirty="0">
                          <a:solidFill>
                            <a:srgbClr val="000000"/>
                          </a:solidFill>
                          <a:effectLst/>
                          <a:latin typeface="Times New Roman" pitchFamily="18" charset="0"/>
                          <a:ea typeface="Times New Roman"/>
                          <a:cs typeface="Times New Roman" pitchFamily="18" charset="0"/>
                        </a:rPr>
                        <a:t/>
                      </a:r>
                      <a:br>
                        <a:rPr lang="ru-RU" sz="2000" dirty="0">
                          <a:solidFill>
                            <a:srgbClr val="000000"/>
                          </a:solidFill>
                          <a:effectLst/>
                          <a:latin typeface="Times New Roman" pitchFamily="18" charset="0"/>
                          <a:ea typeface="Times New Roman"/>
                          <a:cs typeface="Times New Roman" pitchFamily="18" charset="0"/>
                        </a:rPr>
                      </a:br>
                      <a:r>
                        <a:rPr lang="ru-RU" sz="2000" dirty="0">
                          <a:solidFill>
                            <a:srgbClr val="000000"/>
                          </a:solidFill>
                          <a:effectLst/>
                          <a:latin typeface="Times New Roman" pitchFamily="18" charset="0"/>
                          <a:ea typeface="Times New Roman"/>
                          <a:cs typeface="Times New Roman" pitchFamily="18" charset="0"/>
                        </a:rPr>
                        <a:t>4.За урок я</a:t>
                      </a:r>
                      <a:br>
                        <a:rPr lang="ru-RU" sz="2000" dirty="0">
                          <a:solidFill>
                            <a:srgbClr val="000000"/>
                          </a:solidFill>
                          <a:effectLst/>
                          <a:latin typeface="Times New Roman" pitchFamily="18" charset="0"/>
                          <a:ea typeface="Times New Roman"/>
                          <a:cs typeface="Times New Roman" pitchFamily="18" charset="0"/>
                        </a:rPr>
                      </a:br>
                      <a:r>
                        <a:rPr lang="ru-RU" sz="2000" dirty="0">
                          <a:solidFill>
                            <a:srgbClr val="000000"/>
                          </a:solidFill>
                          <a:effectLst/>
                          <a:latin typeface="Times New Roman" pitchFamily="18" charset="0"/>
                          <a:ea typeface="Times New Roman"/>
                          <a:cs typeface="Times New Roman" pitchFamily="18" charset="0"/>
                        </a:rPr>
                        <a:t>5.Мое </a:t>
                      </a:r>
                      <a:r>
                        <a:rPr lang="ru-RU" sz="2000" dirty="0" smtClean="0">
                          <a:solidFill>
                            <a:srgbClr val="000000"/>
                          </a:solidFill>
                          <a:effectLst/>
                          <a:latin typeface="Times New Roman" pitchFamily="18" charset="0"/>
                          <a:ea typeface="Times New Roman"/>
                          <a:cs typeface="Times New Roman" pitchFamily="18" charset="0"/>
                        </a:rPr>
                        <a:t>настроение</a:t>
                      </a:r>
                    </a:p>
                    <a:p>
                      <a:pPr>
                        <a:spcAft>
                          <a:spcPts val="595"/>
                        </a:spcAft>
                      </a:pPr>
                      <a:r>
                        <a:rPr lang="ru-RU" sz="2000" dirty="0">
                          <a:solidFill>
                            <a:srgbClr val="000000"/>
                          </a:solidFill>
                          <a:effectLst/>
                          <a:latin typeface="Times New Roman" pitchFamily="18" charset="0"/>
                          <a:ea typeface="Times New Roman"/>
                          <a:cs typeface="Times New Roman" pitchFamily="18" charset="0"/>
                        </a:rPr>
                        <a:t/>
                      </a:r>
                      <a:br>
                        <a:rPr lang="ru-RU" sz="2000" dirty="0">
                          <a:solidFill>
                            <a:srgbClr val="000000"/>
                          </a:solidFill>
                          <a:effectLst/>
                          <a:latin typeface="Times New Roman" pitchFamily="18" charset="0"/>
                          <a:ea typeface="Times New Roman"/>
                          <a:cs typeface="Times New Roman" pitchFamily="18" charset="0"/>
                        </a:rPr>
                      </a:br>
                      <a:r>
                        <a:rPr lang="ru-RU" sz="2000" dirty="0">
                          <a:solidFill>
                            <a:srgbClr val="000000"/>
                          </a:solidFill>
                          <a:effectLst/>
                          <a:latin typeface="Times New Roman" pitchFamily="18" charset="0"/>
                          <a:ea typeface="Times New Roman"/>
                          <a:cs typeface="Times New Roman" pitchFamily="18" charset="0"/>
                        </a:rPr>
                        <a:t>6.Материал урока мне </a:t>
                      </a:r>
                      <a:r>
                        <a:rPr lang="ru-RU" sz="2000" dirty="0" smtClean="0">
                          <a:solidFill>
                            <a:srgbClr val="000000"/>
                          </a:solidFill>
                          <a:effectLst/>
                          <a:latin typeface="Times New Roman" pitchFamily="18" charset="0"/>
                          <a:ea typeface="Times New Roman"/>
                          <a:cs typeface="Times New Roman" pitchFamily="18" charset="0"/>
                        </a:rPr>
                        <a:t>был</a:t>
                      </a:r>
                      <a:r>
                        <a:rPr lang="ru-RU" sz="2000" dirty="0">
                          <a:solidFill>
                            <a:srgbClr val="000000"/>
                          </a:solidFill>
                          <a:effectLst/>
                          <a:latin typeface="Times New Roman" pitchFamily="18" charset="0"/>
                          <a:ea typeface="Times New Roman"/>
                          <a:cs typeface="Times New Roman" pitchFamily="18" charset="0"/>
                        </a:rPr>
                        <a:t/>
                      </a:r>
                      <a:br>
                        <a:rPr lang="ru-RU" sz="2000" dirty="0">
                          <a:solidFill>
                            <a:srgbClr val="000000"/>
                          </a:solidFill>
                          <a:effectLst/>
                          <a:latin typeface="Times New Roman" pitchFamily="18" charset="0"/>
                          <a:ea typeface="Times New Roman"/>
                          <a:cs typeface="Times New Roman" pitchFamily="18" charset="0"/>
                        </a:rPr>
                      </a:br>
                      <a:r>
                        <a:rPr lang="ru-RU" sz="2000" dirty="0">
                          <a:solidFill>
                            <a:srgbClr val="000000"/>
                          </a:solidFill>
                          <a:effectLst/>
                          <a:latin typeface="Times New Roman" pitchFamily="18" charset="0"/>
                          <a:ea typeface="Times New Roman"/>
                          <a:cs typeface="Times New Roman" pitchFamily="18" charset="0"/>
                        </a:rPr>
                        <a:t/>
                      </a:r>
                      <a:br>
                        <a:rPr lang="ru-RU" sz="2000" dirty="0">
                          <a:solidFill>
                            <a:srgbClr val="000000"/>
                          </a:solidFill>
                          <a:effectLst/>
                          <a:latin typeface="Times New Roman" pitchFamily="18" charset="0"/>
                          <a:ea typeface="Times New Roman"/>
                          <a:cs typeface="Times New Roman" pitchFamily="18" charset="0"/>
                        </a:rPr>
                      </a:br>
                      <a:r>
                        <a:rPr lang="ru-RU" sz="2000" dirty="0">
                          <a:solidFill>
                            <a:srgbClr val="000000"/>
                          </a:solidFill>
                          <a:effectLst/>
                          <a:latin typeface="Times New Roman" pitchFamily="18" charset="0"/>
                          <a:ea typeface="Times New Roman"/>
                          <a:cs typeface="Times New Roman" pitchFamily="18" charset="0"/>
                        </a:rPr>
                        <a:t/>
                      </a:r>
                      <a:br>
                        <a:rPr lang="ru-RU" sz="2000" dirty="0">
                          <a:solidFill>
                            <a:srgbClr val="000000"/>
                          </a:solidFill>
                          <a:effectLst/>
                          <a:latin typeface="Times New Roman" pitchFamily="18" charset="0"/>
                          <a:ea typeface="Times New Roman"/>
                          <a:cs typeface="Times New Roman" pitchFamily="18" charset="0"/>
                        </a:rPr>
                      </a:br>
                      <a:r>
                        <a:rPr lang="ru-RU" sz="2000" dirty="0">
                          <a:solidFill>
                            <a:srgbClr val="000000"/>
                          </a:solidFill>
                          <a:effectLst/>
                          <a:latin typeface="Times New Roman" pitchFamily="18" charset="0"/>
                          <a:ea typeface="Times New Roman"/>
                          <a:cs typeface="Times New Roman" pitchFamily="18" charset="0"/>
                        </a:rPr>
                        <a:t>7.Домашнее задание мне кажется </a:t>
                      </a:r>
                      <a:endParaRPr lang="ru-RU" sz="1600" dirty="0">
                        <a:effectLst/>
                        <a:latin typeface="Times New Roman" pitchFamily="18" charset="0"/>
                        <a:ea typeface="Calibri"/>
                        <a:cs typeface="Times New Roman" pitchFamily="18" charset="0"/>
                      </a:endParaRPr>
                    </a:p>
                  </a:txBody>
                  <a:tcPr marL="38100" marR="38100" marT="381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2000" dirty="0">
                          <a:effectLst/>
                          <a:latin typeface="Times New Roman" pitchFamily="18" charset="0"/>
                          <a:ea typeface="Times New Roman"/>
                          <a:cs typeface="Times New Roman" pitchFamily="18" charset="0"/>
                        </a:rPr>
                        <a:t> </a:t>
                      </a:r>
                      <a:endParaRPr lang="ru-RU" sz="1600" dirty="0">
                        <a:effectLst/>
                        <a:latin typeface="Times New Roman" pitchFamily="18" charset="0"/>
                        <a:ea typeface="Calibri"/>
                        <a:cs typeface="Times New Roman" pitchFamily="18" charset="0"/>
                      </a:endParaRPr>
                    </a:p>
                    <a:p>
                      <a:pPr>
                        <a:spcAft>
                          <a:spcPts val="0"/>
                        </a:spcAft>
                      </a:pPr>
                      <a:r>
                        <a:rPr lang="ru-RU" sz="2000" dirty="0">
                          <a:effectLst/>
                          <a:latin typeface="Times New Roman" pitchFamily="18" charset="0"/>
                          <a:ea typeface="Times New Roman"/>
                          <a:cs typeface="Times New Roman" pitchFamily="18" charset="0"/>
                        </a:rPr>
                        <a:t> </a:t>
                      </a:r>
                      <a:endParaRPr lang="ru-RU" sz="1600" dirty="0">
                        <a:effectLst/>
                        <a:latin typeface="Times New Roman" pitchFamily="18" charset="0"/>
                        <a:ea typeface="Calibri"/>
                        <a:cs typeface="Times New Roman" pitchFamily="18" charset="0"/>
                      </a:endParaRPr>
                    </a:p>
                    <a:p>
                      <a:pPr>
                        <a:spcAft>
                          <a:spcPts val="0"/>
                        </a:spcAft>
                      </a:pPr>
                      <a:r>
                        <a:rPr lang="ru-RU" sz="2000" dirty="0">
                          <a:effectLst/>
                          <a:latin typeface="Times New Roman" pitchFamily="18" charset="0"/>
                          <a:ea typeface="Times New Roman"/>
                          <a:cs typeface="Times New Roman" pitchFamily="18" charset="0"/>
                        </a:rPr>
                        <a:t> </a:t>
                      </a:r>
                      <a:endParaRPr lang="ru-RU" sz="1600" dirty="0">
                        <a:effectLst/>
                        <a:latin typeface="Times New Roman" pitchFamily="18" charset="0"/>
                        <a:ea typeface="Calibri"/>
                        <a:cs typeface="Times New Roman" pitchFamily="18" charset="0"/>
                      </a:endParaRPr>
                    </a:p>
                    <a:p>
                      <a:pPr>
                        <a:spcAft>
                          <a:spcPts val="0"/>
                        </a:spcAft>
                      </a:pPr>
                      <a:r>
                        <a:rPr lang="ru-RU" sz="2000" dirty="0">
                          <a:effectLst/>
                          <a:latin typeface="Times New Roman" pitchFamily="18" charset="0"/>
                          <a:ea typeface="Times New Roman"/>
                          <a:cs typeface="Times New Roman" pitchFamily="18" charset="0"/>
                        </a:rPr>
                        <a:t> </a:t>
                      </a:r>
                      <a:endParaRPr lang="ru-RU" sz="1600" dirty="0">
                        <a:effectLst/>
                        <a:latin typeface="Times New Roman" pitchFamily="18" charset="0"/>
                        <a:ea typeface="Calibri"/>
                        <a:cs typeface="Times New Roman" pitchFamily="18" charset="0"/>
                      </a:endParaRPr>
                    </a:p>
                    <a:p>
                      <a:pPr>
                        <a:spcAft>
                          <a:spcPts val="0"/>
                        </a:spcAft>
                      </a:pPr>
                      <a:r>
                        <a:rPr lang="ru-RU" sz="2000" dirty="0">
                          <a:effectLst/>
                          <a:latin typeface="Times New Roman" pitchFamily="18" charset="0"/>
                          <a:ea typeface="Times New Roman"/>
                          <a:cs typeface="Times New Roman" pitchFamily="18" charset="0"/>
                        </a:rPr>
                        <a:t> </a:t>
                      </a:r>
                      <a:endParaRPr lang="ru-RU" sz="1600" dirty="0">
                        <a:effectLst/>
                        <a:latin typeface="Times New Roman" pitchFamily="18" charset="0"/>
                        <a:ea typeface="Calibri"/>
                        <a:cs typeface="Times New Roman" pitchFamily="18" charset="0"/>
                      </a:endParaRPr>
                    </a:p>
                    <a:p>
                      <a:pPr>
                        <a:spcAft>
                          <a:spcPts val="0"/>
                        </a:spcAft>
                      </a:pPr>
                      <a:r>
                        <a:rPr lang="ru-RU" sz="2000" dirty="0">
                          <a:effectLst/>
                          <a:latin typeface="Times New Roman" pitchFamily="18" charset="0"/>
                          <a:ea typeface="Times New Roman"/>
                          <a:cs typeface="Times New Roman" pitchFamily="18" charset="0"/>
                        </a:rPr>
                        <a:t> </a:t>
                      </a:r>
                      <a:endParaRPr lang="ru-RU" sz="1600" dirty="0">
                        <a:effectLst/>
                        <a:latin typeface="Times New Roman" pitchFamily="18" charset="0"/>
                        <a:ea typeface="Calibri"/>
                        <a:cs typeface="Times New Roman" pitchFamily="18" charset="0"/>
                      </a:endParaRPr>
                    </a:p>
                    <a:p>
                      <a:pPr>
                        <a:spcAft>
                          <a:spcPts val="0"/>
                        </a:spcAft>
                      </a:pPr>
                      <a:r>
                        <a:rPr lang="ru-RU" sz="2000" dirty="0">
                          <a:effectLst/>
                          <a:latin typeface="Times New Roman" pitchFamily="18" charset="0"/>
                          <a:ea typeface="Times New Roman"/>
                          <a:cs typeface="Times New Roman" pitchFamily="18" charset="0"/>
                        </a:rPr>
                        <a:t> </a:t>
                      </a:r>
                      <a:endParaRPr lang="ru-RU" sz="1600" dirty="0">
                        <a:effectLst/>
                        <a:latin typeface="Times New Roman" pitchFamily="18" charset="0"/>
                        <a:ea typeface="Calibri"/>
                        <a:cs typeface="Times New Roman" pitchFamily="18" charset="0"/>
                      </a:endParaRPr>
                    </a:p>
                    <a:p>
                      <a:pPr>
                        <a:spcAft>
                          <a:spcPts val="0"/>
                        </a:spcAft>
                      </a:pPr>
                      <a:r>
                        <a:rPr lang="ru-RU" sz="2000" dirty="0">
                          <a:effectLst/>
                          <a:latin typeface="Times New Roman" pitchFamily="18" charset="0"/>
                          <a:ea typeface="Times New Roman"/>
                          <a:cs typeface="Times New Roman" pitchFamily="18" charset="0"/>
                        </a:rPr>
                        <a:t> </a:t>
                      </a:r>
                      <a:endParaRPr lang="ru-RU" sz="1600" dirty="0">
                        <a:effectLst/>
                        <a:latin typeface="Times New Roman" pitchFamily="18" charset="0"/>
                        <a:ea typeface="Calibri"/>
                        <a:cs typeface="Times New Roman" pitchFamily="18" charset="0"/>
                      </a:endParaRPr>
                    </a:p>
                    <a:p>
                      <a:pPr>
                        <a:spcAft>
                          <a:spcPts val="595"/>
                        </a:spcAft>
                      </a:pPr>
                      <a:r>
                        <a:rPr lang="ru-RU" sz="2000" dirty="0">
                          <a:effectLst/>
                          <a:latin typeface="Times New Roman" pitchFamily="18" charset="0"/>
                          <a:ea typeface="Times New Roman"/>
                          <a:cs typeface="Times New Roman" pitchFamily="18" charset="0"/>
                        </a:rPr>
                        <a:t> </a:t>
                      </a:r>
                      <a:endParaRPr lang="ru-RU" sz="1600" dirty="0">
                        <a:effectLst/>
                        <a:latin typeface="Times New Roman" pitchFamily="18" charset="0"/>
                        <a:ea typeface="Calibri"/>
                        <a:cs typeface="Times New Roman" pitchFamily="18" charset="0"/>
                      </a:endParaRPr>
                    </a:p>
                  </a:txBody>
                  <a:tcPr marL="38100" marR="38100" marT="381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595"/>
                        </a:spcAft>
                      </a:pPr>
                      <a:r>
                        <a:rPr lang="ru-RU" sz="2000" dirty="0">
                          <a:solidFill>
                            <a:srgbClr val="000000"/>
                          </a:solidFill>
                          <a:effectLst/>
                          <a:latin typeface="Times New Roman" pitchFamily="18" charset="0"/>
                          <a:ea typeface="Times New Roman"/>
                          <a:cs typeface="Times New Roman" pitchFamily="18" charset="0"/>
                        </a:rPr>
                        <a:t>    активно / </a:t>
                      </a:r>
                      <a:r>
                        <a:rPr lang="ru-RU" sz="2000" dirty="0" smtClean="0">
                          <a:solidFill>
                            <a:srgbClr val="000000"/>
                          </a:solidFill>
                          <a:effectLst/>
                          <a:latin typeface="Times New Roman" pitchFamily="18" charset="0"/>
                          <a:ea typeface="Times New Roman"/>
                          <a:cs typeface="Times New Roman" pitchFamily="18" charset="0"/>
                        </a:rPr>
                        <a:t>пассивно</a:t>
                      </a:r>
                    </a:p>
                    <a:p>
                      <a:pPr>
                        <a:spcAft>
                          <a:spcPts val="595"/>
                        </a:spcAft>
                      </a:pPr>
                      <a:r>
                        <a:rPr lang="ru-RU" sz="2000" dirty="0">
                          <a:solidFill>
                            <a:srgbClr val="000000"/>
                          </a:solidFill>
                          <a:effectLst/>
                          <a:latin typeface="Times New Roman" pitchFamily="18" charset="0"/>
                          <a:ea typeface="Times New Roman"/>
                          <a:cs typeface="Times New Roman" pitchFamily="18" charset="0"/>
                        </a:rPr>
                        <a:t/>
                      </a:r>
                      <a:br>
                        <a:rPr lang="ru-RU" sz="2000" dirty="0">
                          <a:solidFill>
                            <a:srgbClr val="000000"/>
                          </a:solidFill>
                          <a:effectLst/>
                          <a:latin typeface="Times New Roman" pitchFamily="18" charset="0"/>
                          <a:ea typeface="Times New Roman"/>
                          <a:cs typeface="Times New Roman" pitchFamily="18" charset="0"/>
                        </a:rPr>
                      </a:br>
                      <a:r>
                        <a:rPr lang="ru-RU" sz="2000" dirty="0">
                          <a:solidFill>
                            <a:srgbClr val="000000"/>
                          </a:solidFill>
                          <a:effectLst/>
                          <a:latin typeface="Times New Roman" pitchFamily="18" charset="0"/>
                          <a:ea typeface="Times New Roman"/>
                          <a:cs typeface="Times New Roman" pitchFamily="18" charset="0"/>
                        </a:rPr>
                        <a:t>    доволен / не доволен</a:t>
                      </a:r>
                      <a:br>
                        <a:rPr lang="ru-RU" sz="2000" dirty="0">
                          <a:solidFill>
                            <a:srgbClr val="000000"/>
                          </a:solidFill>
                          <a:effectLst/>
                          <a:latin typeface="Times New Roman" pitchFamily="18" charset="0"/>
                          <a:ea typeface="Times New Roman"/>
                          <a:cs typeface="Times New Roman" pitchFamily="18" charset="0"/>
                        </a:rPr>
                      </a:br>
                      <a:r>
                        <a:rPr lang="ru-RU" sz="2000" dirty="0">
                          <a:solidFill>
                            <a:srgbClr val="000000"/>
                          </a:solidFill>
                          <a:effectLst/>
                          <a:latin typeface="Times New Roman" pitchFamily="18" charset="0"/>
                          <a:ea typeface="Times New Roman"/>
                          <a:cs typeface="Times New Roman" pitchFamily="18" charset="0"/>
                        </a:rPr>
                        <a:t>    коротким / </a:t>
                      </a:r>
                      <a:r>
                        <a:rPr lang="ru-RU" sz="2000" dirty="0" smtClean="0">
                          <a:solidFill>
                            <a:srgbClr val="000000"/>
                          </a:solidFill>
                          <a:effectLst/>
                          <a:latin typeface="Times New Roman" pitchFamily="18" charset="0"/>
                          <a:ea typeface="Times New Roman"/>
                          <a:cs typeface="Times New Roman" pitchFamily="18" charset="0"/>
                        </a:rPr>
                        <a:t>длинным</a:t>
                      </a:r>
                    </a:p>
                    <a:p>
                      <a:pPr>
                        <a:spcAft>
                          <a:spcPts val="595"/>
                        </a:spcAft>
                      </a:pPr>
                      <a:r>
                        <a:rPr lang="ru-RU" sz="2000" dirty="0">
                          <a:solidFill>
                            <a:srgbClr val="000000"/>
                          </a:solidFill>
                          <a:effectLst/>
                          <a:latin typeface="Times New Roman" pitchFamily="18" charset="0"/>
                          <a:ea typeface="Times New Roman"/>
                          <a:cs typeface="Times New Roman" pitchFamily="18" charset="0"/>
                        </a:rPr>
                        <a:t/>
                      </a:r>
                      <a:br>
                        <a:rPr lang="ru-RU" sz="2000" dirty="0">
                          <a:solidFill>
                            <a:srgbClr val="000000"/>
                          </a:solidFill>
                          <a:effectLst/>
                          <a:latin typeface="Times New Roman" pitchFamily="18" charset="0"/>
                          <a:ea typeface="Times New Roman"/>
                          <a:cs typeface="Times New Roman" pitchFamily="18" charset="0"/>
                        </a:rPr>
                      </a:br>
                      <a:r>
                        <a:rPr lang="ru-RU" sz="2000" dirty="0">
                          <a:solidFill>
                            <a:srgbClr val="000000"/>
                          </a:solidFill>
                          <a:effectLst/>
                          <a:latin typeface="Times New Roman" pitchFamily="18" charset="0"/>
                          <a:ea typeface="Times New Roman"/>
                          <a:cs typeface="Times New Roman" pitchFamily="18" charset="0"/>
                        </a:rPr>
                        <a:t>    не устал / устал</a:t>
                      </a:r>
                      <a:br>
                        <a:rPr lang="ru-RU" sz="2000" dirty="0">
                          <a:solidFill>
                            <a:srgbClr val="000000"/>
                          </a:solidFill>
                          <a:effectLst/>
                          <a:latin typeface="Times New Roman" pitchFamily="18" charset="0"/>
                          <a:ea typeface="Times New Roman"/>
                          <a:cs typeface="Times New Roman" pitchFamily="18" charset="0"/>
                        </a:rPr>
                      </a:br>
                      <a:r>
                        <a:rPr lang="ru-RU" sz="2000" dirty="0">
                          <a:solidFill>
                            <a:srgbClr val="000000"/>
                          </a:solidFill>
                          <a:effectLst/>
                          <a:latin typeface="Times New Roman" pitchFamily="18" charset="0"/>
                          <a:ea typeface="Times New Roman"/>
                          <a:cs typeface="Times New Roman" pitchFamily="18" charset="0"/>
                        </a:rPr>
                        <a:t>    стало лучше / стало </a:t>
                      </a:r>
                      <a:r>
                        <a:rPr lang="ru-RU" sz="2000" dirty="0" smtClean="0">
                          <a:solidFill>
                            <a:srgbClr val="000000"/>
                          </a:solidFill>
                          <a:effectLst/>
                          <a:latin typeface="Times New Roman" pitchFamily="18" charset="0"/>
                          <a:ea typeface="Times New Roman"/>
                          <a:cs typeface="Times New Roman" pitchFamily="18" charset="0"/>
                        </a:rPr>
                        <a:t>хуже</a:t>
                      </a:r>
                    </a:p>
                    <a:p>
                      <a:pPr>
                        <a:spcAft>
                          <a:spcPts val="595"/>
                        </a:spcAft>
                      </a:pPr>
                      <a:r>
                        <a:rPr lang="ru-RU" sz="2000" dirty="0">
                          <a:solidFill>
                            <a:srgbClr val="000000"/>
                          </a:solidFill>
                          <a:effectLst/>
                          <a:latin typeface="Times New Roman" pitchFamily="18" charset="0"/>
                          <a:ea typeface="Times New Roman"/>
                          <a:cs typeface="Times New Roman" pitchFamily="18" charset="0"/>
                        </a:rPr>
                        <a:t/>
                      </a:r>
                      <a:br>
                        <a:rPr lang="ru-RU" sz="2000" dirty="0">
                          <a:solidFill>
                            <a:srgbClr val="000000"/>
                          </a:solidFill>
                          <a:effectLst/>
                          <a:latin typeface="Times New Roman" pitchFamily="18" charset="0"/>
                          <a:ea typeface="Times New Roman"/>
                          <a:cs typeface="Times New Roman" pitchFamily="18" charset="0"/>
                        </a:rPr>
                      </a:br>
                      <a:r>
                        <a:rPr lang="ru-RU" sz="2000" dirty="0">
                          <a:solidFill>
                            <a:srgbClr val="000000"/>
                          </a:solidFill>
                          <a:effectLst/>
                          <a:latin typeface="Times New Roman" pitchFamily="18" charset="0"/>
                          <a:ea typeface="Times New Roman"/>
                          <a:cs typeface="Times New Roman" pitchFamily="18" charset="0"/>
                        </a:rPr>
                        <a:t>    понятен / не понятен</a:t>
                      </a:r>
                      <a:br>
                        <a:rPr lang="ru-RU" sz="2000" dirty="0">
                          <a:solidFill>
                            <a:srgbClr val="000000"/>
                          </a:solidFill>
                          <a:effectLst/>
                          <a:latin typeface="Times New Roman" pitchFamily="18" charset="0"/>
                          <a:ea typeface="Times New Roman"/>
                          <a:cs typeface="Times New Roman" pitchFamily="18" charset="0"/>
                        </a:rPr>
                      </a:br>
                      <a:r>
                        <a:rPr lang="ru-RU" sz="2000" dirty="0">
                          <a:solidFill>
                            <a:srgbClr val="000000"/>
                          </a:solidFill>
                          <a:effectLst/>
                          <a:latin typeface="Times New Roman" pitchFamily="18" charset="0"/>
                          <a:ea typeface="Times New Roman"/>
                          <a:cs typeface="Times New Roman" pitchFamily="18" charset="0"/>
                        </a:rPr>
                        <a:t>    полезен / бесполезен</a:t>
                      </a:r>
                      <a:br>
                        <a:rPr lang="ru-RU" sz="2000" dirty="0">
                          <a:solidFill>
                            <a:srgbClr val="000000"/>
                          </a:solidFill>
                          <a:effectLst/>
                          <a:latin typeface="Times New Roman" pitchFamily="18" charset="0"/>
                          <a:ea typeface="Times New Roman"/>
                          <a:cs typeface="Times New Roman" pitchFamily="18" charset="0"/>
                        </a:rPr>
                      </a:br>
                      <a:r>
                        <a:rPr lang="ru-RU" sz="2000" dirty="0">
                          <a:solidFill>
                            <a:srgbClr val="000000"/>
                          </a:solidFill>
                          <a:effectLst/>
                          <a:latin typeface="Times New Roman" pitchFamily="18" charset="0"/>
                          <a:ea typeface="Times New Roman"/>
                          <a:cs typeface="Times New Roman" pitchFamily="18" charset="0"/>
                        </a:rPr>
                        <a:t>    интересен / скучен</a:t>
                      </a:r>
                      <a:br>
                        <a:rPr lang="ru-RU" sz="2000" dirty="0">
                          <a:solidFill>
                            <a:srgbClr val="000000"/>
                          </a:solidFill>
                          <a:effectLst/>
                          <a:latin typeface="Times New Roman" pitchFamily="18" charset="0"/>
                          <a:ea typeface="Times New Roman"/>
                          <a:cs typeface="Times New Roman" pitchFamily="18" charset="0"/>
                        </a:rPr>
                      </a:br>
                      <a:r>
                        <a:rPr lang="ru-RU" sz="2000" dirty="0">
                          <a:solidFill>
                            <a:srgbClr val="000000"/>
                          </a:solidFill>
                          <a:effectLst/>
                          <a:latin typeface="Times New Roman" pitchFamily="18" charset="0"/>
                          <a:ea typeface="Times New Roman"/>
                          <a:cs typeface="Times New Roman" pitchFamily="18" charset="0"/>
                        </a:rPr>
                        <a:t>   </a:t>
                      </a:r>
                      <a:endParaRPr lang="ru-RU" sz="2000" dirty="0" smtClean="0">
                        <a:solidFill>
                          <a:srgbClr val="000000"/>
                        </a:solidFill>
                        <a:effectLst/>
                        <a:latin typeface="Times New Roman" pitchFamily="18" charset="0"/>
                        <a:ea typeface="Times New Roman"/>
                        <a:cs typeface="Times New Roman" pitchFamily="18" charset="0"/>
                      </a:endParaRPr>
                    </a:p>
                    <a:p>
                      <a:pPr>
                        <a:spcAft>
                          <a:spcPts val="595"/>
                        </a:spcAft>
                      </a:pPr>
                      <a:r>
                        <a:rPr lang="ru-RU" sz="2000" dirty="0" smtClean="0">
                          <a:solidFill>
                            <a:srgbClr val="000000"/>
                          </a:solidFill>
                          <a:effectLst/>
                          <a:latin typeface="Times New Roman" pitchFamily="18" charset="0"/>
                          <a:ea typeface="Times New Roman"/>
                          <a:cs typeface="Times New Roman" pitchFamily="18" charset="0"/>
                        </a:rPr>
                        <a:t>     </a:t>
                      </a:r>
                      <a:r>
                        <a:rPr lang="ru-RU" sz="2000" dirty="0">
                          <a:solidFill>
                            <a:srgbClr val="000000"/>
                          </a:solidFill>
                          <a:effectLst/>
                          <a:latin typeface="Times New Roman" pitchFamily="18" charset="0"/>
                          <a:ea typeface="Times New Roman"/>
                          <a:cs typeface="Times New Roman" pitchFamily="18" charset="0"/>
                        </a:rPr>
                        <a:t>легким / трудным</a:t>
                      </a:r>
                      <a:br>
                        <a:rPr lang="ru-RU" sz="2000" dirty="0">
                          <a:solidFill>
                            <a:srgbClr val="000000"/>
                          </a:solidFill>
                          <a:effectLst/>
                          <a:latin typeface="Times New Roman" pitchFamily="18" charset="0"/>
                          <a:ea typeface="Times New Roman"/>
                          <a:cs typeface="Times New Roman" pitchFamily="18" charset="0"/>
                        </a:rPr>
                      </a:br>
                      <a:r>
                        <a:rPr lang="ru-RU" sz="2000" dirty="0">
                          <a:solidFill>
                            <a:srgbClr val="000000"/>
                          </a:solidFill>
                          <a:effectLst/>
                          <a:latin typeface="Times New Roman" pitchFamily="18" charset="0"/>
                          <a:ea typeface="Times New Roman"/>
                          <a:cs typeface="Times New Roman" pitchFamily="18" charset="0"/>
                        </a:rPr>
                        <a:t>    интересно / не интересно </a:t>
                      </a:r>
                      <a:endParaRPr lang="ru-RU" sz="1600" dirty="0">
                        <a:effectLst/>
                        <a:latin typeface="Times New Roman" pitchFamily="18" charset="0"/>
                        <a:ea typeface="Calibri"/>
                        <a:cs typeface="Times New Roman" pitchFamily="18" charset="0"/>
                      </a:endParaRPr>
                    </a:p>
                  </a:txBody>
                  <a:tcPr marL="38100" marR="38100" marT="381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593439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1919089685"/>
              </p:ext>
            </p:extLst>
          </p:nvPr>
        </p:nvGraphicFramePr>
        <p:xfrm>
          <a:off x="971600" y="1772816"/>
          <a:ext cx="6912768" cy="4942865"/>
        </p:xfrm>
        <a:graphic>
          <a:graphicData uri="http://schemas.openxmlformats.org/drawingml/2006/table">
            <a:tbl>
              <a:tblPr firstRow="1" firstCol="1" bandRow="1"/>
              <a:tblGrid>
                <a:gridCol w="3275255"/>
                <a:gridCol w="1614100"/>
                <a:gridCol w="2023413"/>
              </a:tblGrid>
              <a:tr h="841877">
                <a:tc>
                  <a:txBody>
                    <a:bodyPr/>
                    <a:lstStyle/>
                    <a:p>
                      <a:pPr marL="457200" algn="l">
                        <a:spcAft>
                          <a:spcPts val="595"/>
                        </a:spcAft>
                      </a:pPr>
                      <a:r>
                        <a:rPr lang="ru-RU" sz="2000" dirty="0">
                          <a:effectLst/>
                          <a:latin typeface="Times New Roman" pitchFamily="18" charset="0"/>
                          <a:ea typeface="Times New Roman"/>
                          <a:cs typeface="Times New Roman" pitchFamily="18" charset="0"/>
                        </a:rPr>
                        <a:t>Этапы урока</a:t>
                      </a:r>
                      <a:endParaRPr lang="ru-RU" sz="2000" dirty="0">
                        <a:effectLst/>
                        <a:latin typeface="Times New Roman" pitchFamily="18" charset="0"/>
                        <a:ea typeface="Calibri"/>
                        <a:cs typeface="Times New Roman" pitchFamily="18" charset="0"/>
                      </a:endParaRPr>
                    </a:p>
                  </a:txBody>
                  <a:tcPr marL="38100" marR="38100" marT="381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spcAft>
                          <a:spcPts val="595"/>
                        </a:spcAft>
                      </a:pPr>
                      <a:r>
                        <a:rPr lang="ru-RU" sz="2000" dirty="0">
                          <a:effectLst/>
                          <a:latin typeface="Times New Roman" pitchFamily="18" charset="0"/>
                          <a:ea typeface="Times New Roman"/>
                          <a:cs typeface="Times New Roman" pitchFamily="18" charset="0"/>
                        </a:rPr>
                        <a:t>Моя оценка</a:t>
                      </a:r>
                      <a:endParaRPr lang="ru-RU" sz="2000" dirty="0">
                        <a:effectLst/>
                        <a:latin typeface="Times New Roman" pitchFamily="18" charset="0"/>
                        <a:ea typeface="Calibri"/>
                        <a:cs typeface="Times New Roman" pitchFamily="18" charset="0"/>
                      </a:endParaRPr>
                    </a:p>
                  </a:txBody>
                  <a:tcPr marL="38100" marR="38100" marT="381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spcAft>
                          <a:spcPts val="595"/>
                        </a:spcAft>
                      </a:pPr>
                      <a:r>
                        <a:rPr lang="ru-RU" sz="2000" dirty="0">
                          <a:effectLst/>
                          <a:latin typeface="Times New Roman" pitchFamily="18" charset="0"/>
                          <a:ea typeface="Times New Roman"/>
                          <a:cs typeface="Times New Roman" pitchFamily="18" charset="0"/>
                        </a:rPr>
                        <a:t>Оценка учителя</a:t>
                      </a:r>
                      <a:endParaRPr lang="ru-RU" sz="2000" dirty="0">
                        <a:effectLst/>
                        <a:latin typeface="Times New Roman" pitchFamily="18" charset="0"/>
                        <a:ea typeface="Calibri"/>
                        <a:cs typeface="Times New Roman" pitchFamily="18" charset="0"/>
                      </a:endParaRPr>
                    </a:p>
                  </a:txBody>
                  <a:tcPr marL="38100" marR="38100" marT="381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4717">
                <a:tc>
                  <a:txBody>
                    <a:bodyPr/>
                    <a:lstStyle/>
                    <a:p>
                      <a:pPr marL="457200" algn="l">
                        <a:spcAft>
                          <a:spcPts val="595"/>
                        </a:spcAft>
                      </a:pPr>
                      <a:r>
                        <a:rPr lang="ru-RU" sz="2000">
                          <a:effectLst/>
                          <a:latin typeface="Times New Roman" pitchFamily="18" charset="0"/>
                          <a:ea typeface="Times New Roman"/>
                          <a:cs typeface="Times New Roman" pitchFamily="18" charset="0"/>
                        </a:rPr>
                        <a:t>М\чистописания</a:t>
                      </a:r>
                      <a:endParaRPr lang="ru-RU" sz="2000">
                        <a:effectLst/>
                        <a:latin typeface="Times New Roman" pitchFamily="18" charset="0"/>
                        <a:ea typeface="Calibri"/>
                        <a:cs typeface="Times New Roman" pitchFamily="18" charset="0"/>
                      </a:endParaRPr>
                    </a:p>
                  </a:txBody>
                  <a:tcPr marL="38100" marR="38100" marT="381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ru-RU" sz="2000" dirty="0">
                        <a:effectLst/>
                        <a:latin typeface="Times New Roman" pitchFamily="18" charset="0"/>
                        <a:cs typeface="Times New Roman" pitchFamily="18" charset="0"/>
                      </a:endParaRPr>
                    </a:p>
                  </a:txBody>
                  <a:tcPr marL="38100" marR="38100" marT="381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ru-RU" sz="2000" dirty="0">
                        <a:effectLst/>
                        <a:latin typeface="Times New Roman" pitchFamily="18" charset="0"/>
                        <a:cs typeface="Times New Roman" pitchFamily="18" charset="0"/>
                      </a:endParaRPr>
                    </a:p>
                  </a:txBody>
                  <a:tcPr marL="38100" marR="38100" marT="381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4717">
                <a:tc>
                  <a:txBody>
                    <a:bodyPr/>
                    <a:lstStyle/>
                    <a:p>
                      <a:pPr marL="457200" algn="l">
                        <a:spcAft>
                          <a:spcPts val="595"/>
                        </a:spcAft>
                      </a:pPr>
                      <a:r>
                        <a:rPr lang="ru-RU" sz="2000">
                          <a:effectLst/>
                          <a:latin typeface="Times New Roman" pitchFamily="18" charset="0"/>
                          <a:ea typeface="Times New Roman"/>
                          <a:cs typeface="Times New Roman" pitchFamily="18" charset="0"/>
                        </a:rPr>
                        <a:t>Звуко-буквенная зарядка</a:t>
                      </a:r>
                      <a:endParaRPr lang="ru-RU" sz="2000">
                        <a:effectLst/>
                        <a:latin typeface="Times New Roman" pitchFamily="18" charset="0"/>
                        <a:ea typeface="Calibri"/>
                        <a:cs typeface="Times New Roman" pitchFamily="18" charset="0"/>
                      </a:endParaRPr>
                    </a:p>
                  </a:txBody>
                  <a:tcPr marL="38100" marR="38100" marT="381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ru-RU" sz="2000" dirty="0">
                        <a:effectLst/>
                        <a:latin typeface="Times New Roman" pitchFamily="18" charset="0"/>
                        <a:cs typeface="Times New Roman" pitchFamily="18" charset="0"/>
                      </a:endParaRPr>
                    </a:p>
                  </a:txBody>
                  <a:tcPr marL="38100" marR="38100" marT="381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ru-RU" sz="2000" dirty="0">
                        <a:effectLst/>
                        <a:latin typeface="Times New Roman" pitchFamily="18" charset="0"/>
                        <a:cs typeface="Times New Roman" pitchFamily="18" charset="0"/>
                      </a:endParaRPr>
                    </a:p>
                  </a:txBody>
                  <a:tcPr marL="38100" marR="38100" marT="381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1877">
                <a:tc>
                  <a:txBody>
                    <a:bodyPr/>
                    <a:lstStyle/>
                    <a:p>
                      <a:pPr marL="457200" algn="l">
                        <a:spcAft>
                          <a:spcPts val="595"/>
                        </a:spcAft>
                      </a:pPr>
                      <a:r>
                        <a:rPr lang="ru-RU" sz="2000">
                          <a:effectLst/>
                          <a:latin typeface="Times New Roman" pitchFamily="18" charset="0"/>
                          <a:ea typeface="Times New Roman"/>
                          <a:cs typeface="Times New Roman" pitchFamily="18" charset="0"/>
                        </a:rPr>
                        <a:t>Умею выделять корень слова</a:t>
                      </a:r>
                      <a:endParaRPr lang="ru-RU" sz="2000">
                        <a:effectLst/>
                        <a:latin typeface="Times New Roman" pitchFamily="18" charset="0"/>
                        <a:ea typeface="Calibri"/>
                        <a:cs typeface="Times New Roman" pitchFamily="18" charset="0"/>
                      </a:endParaRPr>
                    </a:p>
                  </a:txBody>
                  <a:tcPr marL="38100" marR="38100" marT="381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ru-RU" sz="2000" dirty="0">
                        <a:effectLst/>
                        <a:latin typeface="Times New Roman" pitchFamily="18" charset="0"/>
                        <a:cs typeface="Times New Roman" pitchFamily="18" charset="0"/>
                      </a:endParaRPr>
                    </a:p>
                  </a:txBody>
                  <a:tcPr marL="38100" marR="38100" marT="381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ru-RU" sz="2000" dirty="0">
                        <a:effectLst/>
                        <a:latin typeface="Times New Roman" pitchFamily="18" charset="0"/>
                        <a:cs typeface="Times New Roman" pitchFamily="18" charset="0"/>
                      </a:endParaRPr>
                    </a:p>
                  </a:txBody>
                  <a:tcPr marL="38100" marR="38100" marT="381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1877">
                <a:tc>
                  <a:txBody>
                    <a:bodyPr/>
                    <a:lstStyle/>
                    <a:p>
                      <a:pPr marL="457200" algn="l">
                        <a:spcAft>
                          <a:spcPts val="595"/>
                        </a:spcAft>
                      </a:pPr>
                      <a:r>
                        <a:rPr lang="ru-RU" sz="2000">
                          <a:effectLst/>
                          <a:latin typeface="Times New Roman" pitchFamily="18" charset="0"/>
                          <a:ea typeface="Times New Roman"/>
                          <a:cs typeface="Times New Roman" pitchFamily="18" charset="0"/>
                        </a:rPr>
                        <a:t>Умею работать со словарем</a:t>
                      </a:r>
                      <a:endParaRPr lang="ru-RU" sz="2000">
                        <a:effectLst/>
                        <a:latin typeface="Times New Roman" pitchFamily="18" charset="0"/>
                        <a:ea typeface="Calibri"/>
                        <a:cs typeface="Times New Roman" pitchFamily="18" charset="0"/>
                      </a:endParaRPr>
                    </a:p>
                  </a:txBody>
                  <a:tcPr marL="38100" marR="38100" marT="381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ru-RU" sz="2000" dirty="0">
                        <a:effectLst/>
                        <a:latin typeface="Times New Roman" pitchFamily="18" charset="0"/>
                        <a:cs typeface="Times New Roman" pitchFamily="18" charset="0"/>
                      </a:endParaRPr>
                    </a:p>
                  </a:txBody>
                  <a:tcPr marL="38100" marR="38100" marT="381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ru-RU" sz="2000" dirty="0">
                        <a:effectLst/>
                        <a:latin typeface="Times New Roman" pitchFamily="18" charset="0"/>
                        <a:cs typeface="Times New Roman" pitchFamily="18" charset="0"/>
                      </a:endParaRPr>
                    </a:p>
                  </a:txBody>
                  <a:tcPr marL="38100" marR="38100" marT="381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4717">
                <a:tc>
                  <a:txBody>
                    <a:bodyPr/>
                    <a:lstStyle/>
                    <a:p>
                      <a:pPr marL="457200" algn="l">
                        <a:spcAft>
                          <a:spcPts val="595"/>
                        </a:spcAft>
                      </a:pPr>
                      <a:r>
                        <a:rPr lang="ru-RU" sz="2000">
                          <a:effectLst/>
                          <a:latin typeface="Times New Roman" pitchFamily="18" charset="0"/>
                          <a:ea typeface="Times New Roman"/>
                          <a:cs typeface="Times New Roman" pitchFamily="18" charset="0"/>
                        </a:rPr>
                        <a:t>Активно работал на уроке</a:t>
                      </a:r>
                      <a:endParaRPr lang="ru-RU" sz="2000">
                        <a:effectLst/>
                        <a:latin typeface="Times New Roman" pitchFamily="18" charset="0"/>
                        <a:ea typeface="Calibri"/>
                        <a:cs typeface="Times New Roman" pitchFamily="18" charset="0"/>
                      </a:endParaRPr>
                    </a:p>
                  </a:txBody>
                  <a:tcPr marL="38100" marR="38100" marT="381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ru-RU" sz="2000">
                        <a:effectLst/>
                        <a:latin typeface="Times New Roman" pitchFamily="18" charset="0"/>
                        <a:cs typeface="Times New Roman" pitchFamily="18" charset="0"/>
                      </a:endParaRPr>
                    </a:p>
                  </a:txBody>
                  <a:tcPr marL="38100" marR="38100" marT="381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ru-RU" sz="2000" dirty="0">
                        <a:effectLst/>
                        <a:latin typeface="Times New Roman" pitchFamily="18" charset="0"/>
                        <a:cs typeface="Times New Roman" pitchFamily="18" charset="0"/>
                      </a:endParaRPr>
                    </a:p>
                  </a:txBody>
                  <a:tcPr marL="38100" marR="38100" marT="381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4717">
                <a:tc>
                  <a:txBody>
                    <a:bodyPr/>
                    <a:lstStyle/>
                    <a:p>
                      <a:pPr marL="457200" algn="l">
                        <a:spcAft>
                          <a:spcPts val="595"/>
                        </a:spcAft>
                      </a:pPr>
                      <a:r>
                        <a:rPr lang="ru-RU" sz="2000" b="1" dirty="0">
                          <a:effectLst/>
                          <a:latin typeface="Times New Roman"/>
                          <a:ea typeface="Times New Roman"/>
                          <a:cs typeface="Times New Roman"/>
                        </a:rPr>
                        <a:t>Общая </a:t>
                      </a:r>
                      <a:r>
                        <a:rPr lang="ru-RU" sz="2000" b="1" dirty="0" smtClean="0">
                          <a:effectLst/>
                          <a:latin typeface="Times New Roman"/>
                          <a:ea typeface="Times New Roman"/>
                          <a:cs typeface="Times New Roman"/>
                        </a:rPr>
                        <a:t>оценка</a:t>
                      </a:r>
                    </a:p>
                    <a:p>
                      <a:pPr marL="457200" algn="l">
                        <a:spcAft>
                          <a:spcPts val="595"/>
                        </a:spcAft>
                      </a:pPr>
                      <a:r>
                        <a:rPr lang="ru-RU" sz="2000" b="1" dirty="0" smtClean="0">
                          <a:effectLst/>
                          <a:latin typeface="Times New Roman"/>
                          <a:ea typeface="Times New Roman"/>
                          <a:cs typeface="Times New Roman"/>
                        </a:rPr>
                        <a:t> </a:t>
                      </a:r>
                      <a:r>
                        <a:rPr lang="ru-RU" sz="2000" b="1" dirty="0">
                          <a:effectLst/>
                          <a:latin typeface="Times New Roman"/>
                          <a:ea typeface="Times New Roman"/>
                          <a:cs typeface="Times New Roman"/>
                        </a:rPr>
                        <a:t>(в баллах)</a:t>
                      </a:r>
                      <a:endParaRPr lang="ru-RU" sz="1600" dirty="0">
                        <a:effectLst/>
                        <a:latin typeface="Calibri"/>
                        <a:ea typeface="Calibri"/>
                        <a:cs typeface="Times New Roman"/>
                      </a:endParaRPr>
                    </a:p>
                  </a:txBody>
                  <a:tcPr marL="38100" marR="38100" marT="381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ru-RU" sz="1100">
                        <a:effectLst/>
                        <a:latin typeface="Calibri"/>
                      </a:endParaRPr>
                    </a:p>
                  </a:txBody>
                  <a:tcPr marL="38100" marR="38100" marT="381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lang="ru-RU" sz="1100" dirty="0">
                        <a:effectLst/>
                        <a:latin typeface="Calibri"/>
                      </a:endParaRPr>
                    </a:p>
                  </a:txBody>
                  <a:tcPr marL="38100" marR="38100" marT="381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1"/>
          <p:cNvSpPr>
            <a:spLocks noChangeArrowheads="1"/>
          </p:cNvSpPr>
          <p:nvPr/>
        </p:nvSpPr>
        <p:spPr bwMode="auto">
          <a:xfrm>
            <a:off x="107504" y="230451"/>
            <a:ext cx="8795869" cy="1354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7.</a:t>
            </a:r>
            <a:r>
              <a:rPr kumimoji="0" lang="ru-RU" sz="3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Самооценка каждого этапа урока </a:t>
            </a:r>
            <a:r>
              <a:rPr kumimoji="0" lang="ru-RU" sz="3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(пример)</a:t>
            </a:r>
            <a:r>
              <a:rPr kumimoji="0" lang="ru-RU"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3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Оцените свою работу, заполнив таблицу   </a:t>
            </a:r>
            <a:r>
              <a:rPr kumimoji="0" lang="ru-RU"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3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9960232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338328"/>
            <a:ext cx="8075240" cy="5826976"/>
          </a:xfrm>
        </p:spPr>
        <p:txBody>
          <a:bodyPr>
            <a:normAutofit fontScale="90000"/>
          </a:bodyPr>
          <a:lstStyle/>
          <a:p>
            <a:r>
              <a:rPr lang="ru-RU" dirty="0"/>
              <a:t/>
            </a:r>
            <a:br>
              <a:rPr lang="ru-RU" dirty="0"/>
            </a:br>
            <a:r>
              <a:rPr lang="ru-RU" dirty="0" smtClean="0"/>
              <a:t/>
            </a:r>
            <a:br>
              <a:rPr lang="ru-RU" dirty="0" smtClean="0"/>
            </a:br>
            <a:r>
              <a:rPr lang="ru-RU" dirty="0"/>
              <a:t/>
            </a:r>
            <a:br>
              <a:rPr lang="ru-RU" dirty="0"/>
            </a:br>
            <a:r>
              <a:rPr lang="ru-RU" dirty="0" smtClean="0"/>
              <a:t/>
            </a:r>
            <a:br>
              <a:rPr lang="ru-RU" dirty="0" smtClean="0"/>
            </a:br>
            <a:r>
              <a:rPr lang="ru-RU" dirty="0" smtClean="0"/>
              <a:t> </a:t>
            </a:r>
            <a:r>
              <a:rPr lang="ru-RU" sz="2700" dirty="0" smtClean="0">
                <a:solidFill>
                  <a:schemeClr val="tx1"/>
                </a:solidFill>
                <a:latin typeface="Times New Roman" pitchFamily="18" charset="0"/>
                <a:cs typeface="Times New Roman" pitchFamily="18" charset="0"/>
              </a:rPr>
              <a:t>В </a:t>
            </a:r>
            <a:r>
              <a:rPr lang="ru-RU" sz="2700" dirty="0">
                <a:solidFill>
                  <a:schemeClr val="tx1"/>
                </a:solidFill>
                <a:latin typeface="Times New Roman" pitchFamily="18" charset="0"/>
                <a:cs typeface="Times New Roman" pitchFamily="18" charset="0"/>
              </a:rPr>
              <a:t>широком значении термин </a:t>
            </a:r>
            <a:r>
              <a:rPr lang="ru-RU" sz="2700" dirty="0" smtClean="0">
                <a:solidFill>
                  <a:schemeClr val="tx1"/>
                </a:solidFill>
                <a:latin typeface="Times New Roman" pitchFamily="18" charset="0"/>
                <a:cs typeface="Times New Roman" pitchFamily="18" charset="0"/>
              </a:rPr>
              <a:t/>
            </a:r>
            <a:br>
              <a:rPr lang="ru-RU" sz="2700" dirty="0" smtClean="0">
                <a:solidFill>
                  <a:schemeClr val="tx1"/>
                </a:solidFill>
                <a:latin typeface="Times New Roman" pitchFamily="18" charset="0"/>
                <a:cs typeface="Times New Roman" pitchFamily="18" charset="0"/>
              </a:rPr>
            </a:br>
            <a:r>
              <a:rPr lang="ru-RU" sz="2700" dirty="0" smtClean="0">
                <a:solidFill>
                  <a:schemeClr val="tx1"/>
                </a:solidFill>
                <a:latin typeface="Times New Roman" pitchFamily="18" charset="0"/>
                <a:cs typeface="Times New Roman" pitchFamily="18" charset="0"/>
              </a:rPr>
              <a:t>«</a:t>
            </a:r>
            <a:r>
              <a:rPr lang="ru-RU" sz="2700" dirty="0">
                <a:solidFill>
                  <a:schemeClr val="tx1"/>
                </a:solidFill>
                <a:latin typeface="Times New Roman" pitchFamily="18" charset="0"/>
                <a:cs typeface="Times New Roman" pitchFamily="18" charset="0"/>
              </a:rPr>
              <a:t>универсальные учебные действия» означает умение учиться, т. е. способность субъекта к саморазвитию и самосовершенствованию путем сознательного и активного присвоения нового социального </a:t>
            </a:r>
            <a:r>
              <a:rPr lang="ru-RU" sz="3100" dirty="0">
                <a:solidFill>
                  <a:schemeClr val="tx1"/>
                </a:solidFill>
                <a:latin typeface="Times New Roman" pitchFamily="18" charset="0"/>
                <a:cs typeface="Times New Roman" pitchFamily="18" charset="0"/>
              </a:rPr>
              <a:t>опыта.</a:t>
            </a:r>
            <a:br>
              <a:rPr lang="ru-RU" sz="3100" dirty="0">
                <a:solidFill>
                  <a:schemeClr val="tx1"/>
                </a:solidFill>
                <a:latin typeface="Times New Roman" pitchFamily="18" charset="0"/>
                <a:cs typeface="Times New Roman" pitchFamily="18" charset="0"/>
              </a:rPr>
            </a:br>
            <a:r>
              <a:rPr lang="ru-RU" sz="3100" dirty="0" smtClean="0">
                <a:solidFill>
                  <a:schemeClr val="tx1"/>
                </a:solidFill>
                <a:latin typeface="Times New Roman" pitchFamily="18" charset="0"/>
                <a:cs typeface="Times New Roman" pitchFamily="18" charset="0"/>
              </a:rPr>
              <a:t>                      </a:t>
            </a:r>
            <a:r>
              <a:rPr lang="ru-RU" sz="2700" dirty="0" smtClean="0">
                <a:solidFill>
                  <a:schemeClr val="tx1"/>
                </a:solidFill>
                <a:latin typeface="Times New Roman" pitchFamily="18" charset="0"/>
                <a:cs typeface="Times New Roman" pitchFamily="18" charset="0"/>
              </a:rPr>
              <a:t>В </a:t>
            </a:r>
            <a:r>
              <a:rPr lang="ru-RU" sz="2700" dirty="0">
                <a:solidFill>
                  <a:schemeClr val="tx1"/>
                </a:solidFill>
                <a:latin typeface="Times New Roman" pitchFamily="18" charset="0"/>
                <a:cs typeface="Times New Roman" pitchFamily="18" charset="0"/>
              </a:rPr>
              <a:t>более узком (собственно психологическом) значении этот термин можно определить как совокупность способов действия учащегося (а также связанных с ними навыков учебной работы), обеспечивающих самостоятельное усвоение новых знаний, </a:t>
            </a:r>
            <a:r>
              <a:rPr lang="ru-RU" sz="2700" dirty="0" smtClean="0">
                <a:solidFill>
                  <a:schemeClr val="tx1"/>
                </a:solidFill>
                <a:latin typeface="Times New Roman" pitchFamily="18" charset="0"/>
                <a:cs typeface="Times New Roman" pitchFamily="18" charset="0"/>
              </a:rPr>
              <a:t/>
            </a:r>
            <a:br>
              <a:rPr lang="ru-RU" sz="2700" dirty="0" smtClean="0">
                <a:solidFill>
                  <a:schemeClr val="tx1"/>
                </a:solidFill>
                <a:latin typeface="Times New Roman" pitchFamily="18" charset="0"/>
                <a:cs typeface="Times New Roman" pitchFamily="18" charset="0"/>
              </a:rPr>
            </a:br>
            <a:r>
              <a:rPr lang="ru-RU" sz="2700" dirty="0" smtClean="0">
                <a:solidFill>
                  <a:schemeClr val="tx1"/>
                </a:solidFill>
                <a:latin typeface="Times New Roman" pitchFamily="18" charset="0"/>
                <a:cs typeface="Times New Roman" pitchFamily="18" charset="0"/>
              </a:rPr>
              <a:t>формирование </a:t>
            </a:r>
            <a:r>
              <a:rPr lang="ru-RU" sz="2700" dirty="0">
                <a:solidFill>
                  <a:schemeClr val="tx1"/>
                </a:solidFill>
                <a:latin typeface="Times New Roman" pitchFamily="18" charset="0"/>
                <a:cs typeface="Times New Roman" pitchFamily="18" charset="0"/>
              </a:rPr>
              <a:t>умений, включая организацию этого процесса.</a:t>
            </a:r>
            <a:br>
              <a:rPr lang="ru-RU" sz="2700" dirty="0">
                <a:solidFill>
                  <a:schemeClr val="tx1"/>
                </a:solidFill>
                <a:latin typeface="Times New Roman" pitchFamily="18" charset="0"/>
                <a:cs typeface="Times New Roman" pitchFamily="18" charset="0"/>
              </a:rPr>
            </a:br>
            <a:r>
              <a:rPr lang="ru-RU" sz="2700" dirty="0">
                <a:solidFill>
                  <a:schemeClr val="tx1"/>
                </a:solidFill>
                <a:latin typeface="Times New Roman" pitchFamily="18" charset="0"/>
                <a:cs typeface="Times New Roman" pitchFamily="18" charset="0"/>
              </a:rPr>
              <a:t/>
            </a:r>
            <a:br>
              <a:rPr lang="ru-RU" sz="2700" dirty="0">
                <a:solidFill>
                  <a:schemeClr val="tx1"/>
                </a:solidFill>
                <a:latin typeface="Times New Roman" pitchFamily="18" charset="0"/>
                <a:cs typeface="Times New Roman" pitchFamily="18" charset="0"/>
              </a:rPr>
            </a:br>
            <a:r>
              <a:rPr lang="ru-RU" sz="5300" dirty="0">
                <a:solidFill>
                  <a:schemeClr val="tx1"/>
                </a:solidFill>
                <a:latin typeface="Times New Roman" pitchFamily="18" charset="0"/>
                <a:cs typeface="Times New Roman" pitchFamily="18" charset="0"/>
              </a:rPr>
              <a:t/>
            </a:r>
            <a:br>
              <a:rPr lang="ru-RU" sz="5300" dirty="0">
                <a:solidFill>
                  <a:schemeClr val="tx1"/>
                </a:solidFill>
                <a:latin typeface="Times New Roman" pitchFamily="18" charset="0"/>
                <a:cs typeface="Times New Roman" pitchFamily="18" charset="0"/>
              </a:rPr>
            </a:br>
            <a:r>
              <a:rPr lang="ru-RU" dirty="0" smtClean="0"/>
              <a:t/>
            </a:r>
            <a:br>
              <a:rPr lang="ru-RU" dirty="0" smtClean="0"/>
            </a:br>
            <a:r>
              <a:rPr lang="ru-RU" dirty="0"/>
              <a:t/>
            </a:r>
            <a:br>
              <a:rPr lang="ru-RU" dirty="0"/>
            </a:br>
            <a:endParaRPr lang="ru-RU" sz="1600" dirty="0">
              <a:latin typeface="Times New Roman" pitchFamily="18" charset="0"/>
              <a:cs typeface="Times New Roman" pitchFamily="18" charset="0"/>
            </a:endParaRPr>
          </a:p>
        </p:txBody>
      </p:sp>
    </p:spTree>
    <p:extLst>
      <p:ext uri="{BB962C8B-B14F-4D97-AF65-F5344CB8AC3E}">
        <p14:creationId xmlns:p14="http://schemas.microsoft.com/office/powerpoint/2010/main" val="40630231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a:bodyPr>
          <a:lstStyle/>
          <a:p>
            <a:r>
              <a:rPr lang="ru-RU" sz="2400" b="1" dirty="0">
                <a:solidFill>
                  <a:schemeClr val="tx1"/>
                </a:solidFill>
                <a:latin typeface="Times New Roman" pitchFamily="18" charset="0"/>
                <a:cs typeface="Times New Roman" pitchFamily="18" charset="0"/>
              </a:rPr>
              <a:t>Модель формирования рефлексии </a:t>
            </a:r>
            <a:r>
              <a:rPr lang="ru-RU" sz="2400" b="1" dirty="0" smtClean="0">
                <a:solidFill>
                  <a:schemeClr val="tx1"/>
                </a:solidFill>
                <a:latin typeface="Times New Roman" pitchFamily="18" charset="0"/>
                <a:cs typeface="Times New Roman" pitchFamily="18" charset="0"/>
              </a:rPr>
              <a:t/>
            </a:r>
            <a:br>
              <a:rPr lang="ru-RU" sz="2400" b="1" dirty="0" smtClean="0">
                <a:solidFill>
                  <a:schemeClr val="tx1"/>
                </a:solidFill>
                <a:latin typeface="Times New Roman" pitchFamily="18" charset="0"/>
                <a:cs typeface="Times New Roman" pitchFamily="18" charset="0"/>
              </a:rPr>
            </a:br>
            <a:r>
              <a:rPr lang="ru-RU" sz="2400" b="1" dirty="0" smtClean="0">
                <a:solidFill>
                  <a:schemeClr val="tx1"/>
                </a:solidFill>
                <a:latin typeface="Times New Roman" pitchFamily="18" charset="0"/>
                <a:cs typeface="Times New Roman" pitchFamily="18" charset="0"/>
              </a:rPr>
              <a:t>у </a:t>
            </a:r>
            <a:r>
              <a:rPr lang="ru-RU" sz="2400" b="1" dirty="0">
                <a:solidFill>
                  <a:schemeClr val="tx1"/>
                </a:solidFill>
                <a:latin typeface="Times New Roman" pitchFamily="18" charset="0"/>
                <a:cs typeface="Times New Roman" pitchFamily="18" charset="0"/>
              </a:rPr>
              <a:t>младшего школьника   в учебной деятельности</a:t>
            </a:r>
          </a:p>
        </p:txBody>
      </p:sp>
      <p:graphicFrame>
        <p:nvGraphicFramePr>
          <p:cNvPr id="4" name="Объект 3"/>
          <p:cNvGraphicFramePr>
            <a:graphicFrameLocks noGrp="1"/>
          </p:cNvGraphicFramePr>
          <p:nvPr>
            <p:ph idx="1"/>
            <p:extLst>
              <p:ext uri="{D42A27DB-BD31-4B8C-83A1-F6EECF244321}">
                <p14:modId xmlns:p14="http://schemas.microsoft.com/office/powerpoint/2010/main" val="3646767252"/>
              </p:ext>
            </p:extLst>
          </p:nvPr>
        </p:nvGraphicFramePr>
        <p:xfrm>
          <a:off x="467544" y="1772816"/>
          <a:ext cx="8136904"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5" name="Прямая соединительная линия 4"/>
          <p:cNvCxnSpPr/>
          <p:nvPr/>
        </p:nvCxnSpPr>
        <p:spPr>
          <a:xfrm>
            <a:off x="3887634" y="3501008"/>
            <a:ext cx="136815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 name="Прямая соединительная линия 6"/>
          <p:cNvCxnSpPr/>
          <p:nvPr/>
        </p:nvCxnSpPr>
        <p:spPr>
          <a:xfrm>
            <a:off x="5255786" y="3501008"/>
            <a:ext cx="0" cy="288032"/>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29575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nvGraphicFramePr>
        <p:xfrm>
          <a:off x="390525" y="1214437"/>
          <a:ext cx="8362950" cy="4429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10006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8328"/>
            <a:ext cx="8147248" cy="5826976"/>
          </a:xfrm>
        </p:spPr>
        <p:txBody>
          <a:bodyPr>
            <a:noAutofit/>
          </a:bodyPr>
          <a:lstStyle/>
          <a:p>
            <a:pPr algn="l"/>
            <a:r>
              <a:rPr lang="ru-RU" sz="2800" b="1" dirty="0">
                <a:solidFill>
                  <a:schemeClr val="tx1"/>
                </a:solidFill>
                <a:latin typeface="Times New Roman" pitchFamily="18" charset="0"/>
                <a:cs typeface="Times New Roman" pitchFamily="18" charset="0"/>
              </a:rPr>
              <a:t>Рефлексия</a:t>
            </a:r>
            <a:r>
              <a:rPr lang="ru-RU" sz="2800" dirty="0">
                <a:solidFill>
                  <a:schemeClr val="tx1"/>
                </a:solidFill>
                <a:latin typeface="Times New Roman" pitchFamily="18" charset="0"/>
                <a:cs typeface="Times New Roman" pitchFamily="18" charset="0"/>
              </a:rPr>
              <a:t> не становится психическим новообразованием младшего  школьника спонтанно, она, как и любое психическое действие, развивается сначала в совместной деятельности, а потом становится внутренним действием сознания. Под руководством учителя вместе с другими учениками  ребенок проходит все структурные этапы учебной деятельности, и учитель строит обучение так, чтобы ученик осознал эти этапы. Следовательно,  </a:t>
            </a:r>
            <a:r>
              <a:rPr lang="ru-RU" sz="2800" b="1" dirty="0">
                <a:solidFill>
                  <a:schemeClr val="tx1"/>
                </a:solidFill>
                <a:latin typeface="Times New Roman" pitchFamily="18" charset="0"/>
                <a:cs typeface="Times New Roman" pitchFamily="18" charset="0"/>
              </a:rPr>
              <a:t>организация обучения в форме сотрудничества играет важную роль в развитии рефлексии.</a:t>
            </a:r>
          </a:p>
        </p:txBody>
      </p:sp>
    </p:spTree>
    <p:extLst>
      <p:ext uri="{BB962C8B-B14F-4D97-AF65-F5344CB8AC3E}">
        <p14:creationId xmlns:p14="http://schemas.microsoft.com/office/powerpoint/2010/main" val="32299652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04664"/>
            <a:ext cx="7774632" cy="5544616"/>
          </a:xfrm>
        </p:spPr>
        <p:txBody>
          <a:bodyPr>
            <a:normAutofit/>
          </a:bodyPr>
          <a:lstStyle/>
          <a:p>
            <a:pPr marR="136525" algn="l">
              <a:spcAft>
                <a:spcPts val="0"/>
              </a:spcAft>
            </a:pPr>
            <a:r>
              <a:rPr lang="ru-RU" sz="2400" dirty="0" smtClean="0">
                <a:solidFill>
                  <a:schemeClr val="tx1"/>
                </a:solidFill>
                <a:latin typeface="Times New Roman"/>
                <a:ea typeface="Times New Roman"/>
                <a:cs typeface="Times New Roman"/>
              </a:rPr>
              <a:t>           </a:t>
            </a:r>
            <a:r>
              <a:rPr lang="ru-RU" sz="2400" b="1" dirty="0" smtClean="0">
                <a:solidFill>
                  <a:schemeClr val="tx1"/>
                </a:solidFill>
                <a:latin typeface="Times New Roman"/>
                <a:ea typeface="Times New Roman"/>
                <a:cs typeface="Times New Roman"/>
              </a:rPr>
              <a:t>Сотрудничество </a:t>
            </a:r>
            <a:r>
              <a:rPr lang="ru-RU" sz="2400" b="1" dirty="0">
                <a:solidFill>
                  <a:schemeClr val="tx1"/>
                </a:solidFill>
                <a:latin typeface="Times New Roman"/>
                <a:ea typeface="Times New Roman"/>
                <a:cs typeface="Times New Roman"/>
              </a:rPr>
              <a:t>с </a:t>
            </a:r>
            <a:r>
              <a:rPr lang="ru-RU" sz="2400" b="1" dirty="0" smtClean="0">
                <a:solidFill>
                  <a:schemeClr val="tx1"/>
                </a:solidFill>
                <a:latin typeface="Times New Roman"/>
                <a:ea typeface="Times New Roman"/>
                <a:cs typeface="Times New Roman"/>
              </a:rPr>
              <a:t>учителем </a:t>
            </a:r>
            <a:r>
              <a:rPr lang="ru-RU" sz="2400" dirty="0" smtClean="0">
                <a:solidFill>
                  <a:schemeClr val="tx1"/>
                </a:solidFill>
                <a:latin typeface="Times New Roman"/>
                <a:ea typeface="Times New Roman"/>
                <a:cs typeface="Times New Roman"/>
              </a:rPr>
              <a:t>требует от  младшего  школьника выполнения следующих операций:  </a:t>
            </a:r>
            <a:br>
              <a:rPr lang="ru-RU" sz="2400" dirty="0" smtClean="0">
                <a:solidFill>
                  <a:schemeClr val="tx1"/>
                </a:solidFill>
                <a:latin typeface="Times New Roman"/>
                <a:ea typeface="Times New Roman"/>
                <a:cs typeface="Times New Roman"/>
              </a:rPr>
            </a:br>
            <a:r>
              <a:rPr lang="ru-RU" sz="1800" dirty="0">
                <a:solidFill>
                  <a:schemeClr val="tx1"/>
                </a:solidFill>
                <a:latin typeface="Calibri"/>
                <a:ea typeface="Calibri"/>
                <a:cs typeface="Times New Roman"/>
              </a:rPr>
              <a:t/>
            </a:r>
            <a:br>
              <a:rPr lang="ru-RU" sz="1800" dirty="0">
                <a:solidFill>
                  <a:schemeClr val="tx1"/>
                </a:solidFill>
                <a:latin typeface="Calibri"/>
                <a:ea typeface="Calibri"/>
                <a:cs typeface="Times New Roman"/>
              </a:rPr>
            </a:br>
            <a:r>
              <a:rPr lang="ru-RU" sz="1800" dirty="0" smtClean="0">
                <a:solidFill>
                  <a:schemeClr val="tx1"/>
                </a:solidFill>
                <a:latin typeface="Calibri"/>
                <a:ea typeface="Calibri"/>
                <a:cs typeface="Times New Roman"/>
              </a:rPr>
              <a:t>      *</a:t>
            </a:r>
            <a:r>
              <a:rPr lang="ru-RU" sz="2400" dirty="0" smtClean="0">
                <a:solidFill>
                  <a:schemeClr val="tx1"/>
                </a:solidFill>
                <a:latin typeface="Times New Roman"/>
                <a:ea typeface="Times New Roman"/>
                <a:cs typeface="Times New Roman"/>
              </a:rPr>
              <a:t>выделить </a:t>
            </a:r>
            <a:r>
              <a:rPr lang="ru-RU" sz="2400" dirty="0">
                <a:solidFill>
                  <a:schemeClr val="tx1"/>
                </a:solidFill>
                <a:latin typeface="Times New Roman"/>
                <a:ea typeface="Times New Roman"/>
                <a:cs typeface="Times New Roman"/>
              </a:rPr>
              <a:t>в задаче  условия; </a:t>
            </a:r>
            <a:r>
              <a:rPr lang="ru-RU" sz="1800" dirty="0">
                <a:solidFill>
                  <a:schemeClr val="tx1"/>
                </a:solidFill>
                <a:latin typeface="Calibri"/>
                <a:ea typeface="Calibri"/>
                <a:cs typeface="Times New Roman"/>
              </a:rPr>
              <a:t/>
            </a:r>
            <a:br>
              <a:rPr lang="ru-RU" sz="1800" dirty="0">
                <a:solidFill>
                  <a:schemeClr val="tx1"/>
                </a:solidFill>
                <a:latin typeface="Calibri"/>
                <a:ea typeface="Calibri"/>
                <a:cs typeface="Times New Roman"/>
              </a:rPr>
            </a:br>
            <a:r>
              <a:rPr lang="ru-RU" sz="1800" dirty="0" smtClean="0">
                <a:solidFill>
                  <a:schemeClr val="tx1"/>
                </a:solidFill>
                <a:latin typeface="Calibri"/>
                <a:ea typeface="Calibri"/>
                <a:cs typeface="Times New Roman"/>
              </a:rPr>
              <a:t>      *</a:t>
            </a:r>
            <a:r>
              <a:rPr lang="ru-RU" sz="2400" dirty="0" smtClean="0">
                <a:solidFill>
                  <a:schemeClr val="tx1"/>
                </a:solidFill>
                <a:latin typeface="Times New Roman"/>
                <a:ea typeface="Times New Roman"/>
                <a:cs typeface="Times New Roman"/>
              </a:rPr>
              <a:t>проделать </a:t>
            </a:r>
            <a:r>
              <a:rPr lang="ru-RU" sz="2400" dirty="0">
                <a:solidFill>
                  <a:schemeClr val="tx1"/>
                </a:solidFill>
                <a:latin typeface="Times New Roman"/>
                <a:ea typeface="Times New Roman"/>
                <a:cs typeface="Times New Roman"/>
              </a:rPr>
              <a:t>анализ имеющихся у него средств и способов действия применительно к условиям задачи;  </a:t>
            </a:r>
            <a:r>
              <a:rPr lang="ru-RU" sz="1800" dirty="0">
                <a:solidFill>
                  <a:schemeClr val="tx1"/>
                </a:solidFill>
                <a:latin typeface="Calibri"/>
                <a:ea typeface="Calibri"/>
                <a:cs typeface="Times New Roman"/>
              </a:rPr>
              <a:t/>
            </a:r>
            <a:br>
              <a:rPr lang="ru-RU" sz="1800" dirty="0">
                <a:solidFill>
                  <a:schemeClr val="tx1"/>
                </a:solidFill>
                <a:latin typeface="Calibri"/>
                <a:ea typeface="Calibri"/>
                <a:cs typeface="Times New Roman"/>
              </a:rPr>
            </a:br>
            <a:r>
              <a:rPr lang="ru-RU" sz="1800" dirty="0" smtClean="0">
                <a:solidFill>
                  <a:schemeClr val="tx1"/>
                </a:solidFill>
                <a:latin typeface="Calibri"/>
                <a:ea typeface="Calibri"/>
                <a:cs typeface="Times New Roman"/>
              </a:rPr>
              <a:t>     *</a:t>
            </a:r>
            <a:r>
              <a:rPr lang="ru-RU" sz="2400" dirty="0" smtClean="0">
                <a:solidFill>
                  <a:schemeClr val="tx1"/>
                </a:solidFill>
                <a:latin typeface="Times New Roman"/>
                <a:ea typeface="Times New Roman"/>
                <a:cs typeface="Times New Roman"/>
              </a:rPr>
              <a:t>зафиксировать </a:t>
            </a:r>
            <a:r>
              <a:rPr lang="ru-RU" sz="2400" dirty="0">
                <a:solidFill>
                  <a:schemeClr val="tx1"/>
                </a:solidFill>
                <a:latin typeface="Times New Roman"/>
                <a:ea typeface="Times New Roman"/>
                <a:cs typeface="Times New Roman"/>
              </a:rPr>
              <a:t>несоответствие  условий задачи и наличных способов действий; </a:t>
            </a:r>
            <a:r>
              <a:rPr lang="ru-RU" sz="1800" dirty="0">
                <a:solidFill>
                  <a:schemeClr val="tx1"/>
                </a:solidFill>
                <a:latin typeface="Calibri"/>
                <a:ea typeface="Calibri"/>
                <a:cs typeface="Times New Roman"/>
              </a:rPr>
              <a:t/>
            </a:r>
            <a:br>
              <a:rPr lang="ru-RU" sz="1800" dirty="0">
                <a:solidFill>
                  <a:schemeClr val="tx1"/>
                </a:solidFill>
                <a:latin typeface="Calibri"/>
                <a:ea typeface="Calibri"/>
                <a:cs typeface="Times New Roman"/>
              </a:rPr>
            </a:br>
            <a:r>
              <a:rPr lang="ru-RU" sz="2400" dirty="0">
                <a:solidFill>
                  <a:schemeClr val="tx1"/>
                </a:solidFill>
                <a:latin typeface="Times New Roman"/>
                <a:ea typeface="Times New Roman"/>
                <a:cs typeface="Times New Roman"/>
              </a:rPr>
              <a:t> </a:t>
            </a:r>
            <a:r>
              <a:rPr lang="ru-RU" sz="2400" dirty="0" smtClean="0">
                <a:solidFill>
                  <a:schemeClr val="tx1"/>
                </a:solidFill>
                <a:latin typeface="Times New Roman"/>
                <a:ea typeface="Times New Roman"/>
                <a:cs typeface="Times New Roman"/>
              </a:rPr>
              <a:t>  *указать </a:t>
            </a:r>
            <a:r>
              <a:rPr lang="ru-RU" sz="2400" dirty="0">
                <a:solidFill>
                  <a:schemeClr val="tx1"/>
                </a:solidFill>
                <a:latin typeface="Times New Roman"/>
                <a:ea typeface="Times New Roman"/>
                <a:cs typeface="Times New Roman"/>
              </a:rPr>
              <a:t>на это противоречие взрослому; </a:t>
            </a:r>
            <a:r>
              <a:rPr lang="ru-RU" sz="1800" dirty="0">
                <a:solidFill>
                  <a:schemeClr val="tx1"/>
                </a:solidFill>
                <a:latin typeface="Calibri"/>
                <a:ea typeface="Calibri"/>
                <a:cs typeface="Times New Roman"/>
              </a:rPr>
              <a:t/>
            </a:r>
            <a:br>
              <a:rPr lang="ru-RU" sz="1800" dirty="0">
                <a:solidFill>
                  <a:schemeClr val="tx1"/>
                </a:solidFill>
                <a:latin typeface="Calibri"/>
                <a:ea typeface="Calibri"/>
                <a:cs typeface="Times New Roman"/>
              </a:rPr>
            </a:br>
            <a:r>
              <a:rPr lang="ru-RU" sz="1800" dirty="0" smtClean="0">
                <a:solidFill>
                  <a:schemeClr val="tx1"/>
                </a:solidFill>
                <a:latin typeface="Calibri"/>
                <a:ea typeface="Calibri"/>
                <a:cs typeface="Times New Roman"/>
              </a:rPr>
              <a:t>    *</a:t>
            </a:r>
            <a:r>
              <a:rPr lang="ru-RU" sz="2400" dirty="0" smtClean="0">
                <a:solidFill>
                  <a:schemeClr val="tx1"/>
                </a:solidFill>
                <a:latin typeface="Times New Roman"/>
                <a:ea typeface="Times New Roman"/>
                <a:cs typeface="Times New Roman"/>
              </a:rPr>
              <a:t>определить</a:t>
            </a:r>
            <a:r>
              <a:rPr lang="ru-RU" sz="2400" dirty="0">
                <a:solidFill>
                  <a:schemeClr val="tx1"/>
                </a:solidFill>
                <a:latin typeface="Times New Roman"/>
                <a:ea typeface="Times New Roman"/>
                <a:cs typeface="Times New Roman"/>
              </a:rPr>
              <a:t>, какие средства (знания, умения, дополнительные условия в задаче) нужны ему для верного решения. </a:t>
            </a:r>
            <a:r>
              <a:rPr lang="ru-RU" sz="1800" dirty="0">
                <a:solidFill>
                  <a:schemeClr val="tx1"/>
                </a:solidFill>
                <a:latin typeface="Calibri"/>
                <a:ea typeface="Calibri"/>
                <a:cs typeface="Times New Roman"/>
              </a:rPr>
              <a:t/>
            </a:r>
            <a:br>
              <a:rPr lang="ru-RU" sz="1800" dirty="0">
                <a:solidFill>
                  <a:schemeClr val="tx1"/>
                </a:solidFill>
                <a:latin typeface="Calibri"/>
                <a:ea typeface="Calibri"/>
                <a:cs typeface="Times New Roman"/>
              </a:rPr>
            </a:br>
            <a:r>
              <a:rPr lang="ru-RU" sz="1800" dirty="0" smtClean="0">
                <a:solidFill>
                  <a:schemeClr val="tx1"/>
                </a:solidFill>
                <a:latin typeface="Calibri"/>
                <a:ea typeface="Calibri"/>
                <a:cs typeface="Times New Roman"/>
              </a:rPr>
              <a:t>       </a:t>
            </a:r>
            <a:r>
              <a:rPr lang="ru-RU" sz="2400" dirty="0" smtClean="0">
                <a:solidFill>
                  <a:schemeClr val="tx1"/>
                </a:solidFill>
                <a:latin typeface="Times New Roman"/>
                <a:ea typeface="Times New Roman"/>
                <a:cs typeface="Times New Roman"/>
              </a:rPr>
              <a:t>Каждая </a:t>
            </a:r>
            <a:r>
              <a:rPr lang="ru-RU" sz="2400" dirty="0">
                <a:solidFill>
                  <a:schemeClr val="tx1"/>
                </a:solidFill>
                <a:latin typeface="Times New Roman"/>
                <a:ea typeface="Times New Roman"/>
                <a:cs typeface="Times New Roman"/>
              </a:rPr>
              <a:t>из операций требует выполнения рефлексии.</a:t>
            </a:r>
            <a:r>
              <a:rPr lang="ru-RU" sz="1800" dirty="0">
                <a:solidFill>
                  <a:schemeClr val="tx1"/>
                </a:solidFill>
                <a:latin typeface="Calibri"/>
                <a:ea typeface="Calibri"/>
                <a:cs typeface="Times New Roman"/>
              </a:rPr>
              <a:t/>
            </a:r>
            <a:br>
              <a:rPr lang="ru-RU" sz="1800" dirty="0">
                <a:solidFill>
                  <a:schemeClr val="tx1"/>
                </a:solidFill>
                <a:latin typeface="Calibri"/>
                <a:ea typeface="Calibri"/>
                <a:cs typeface="Times New Roman"/>
              </a:rPr>
            </a:br>
            <a:endParaRPr lang="ru-RU" sz="2400" dirty="0">
              <a:solidFill>
                <a:schemeClr val="tx1"/>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0188624" y="5013176"/>
            <a:ext cx="786331" cy="117724"/>
          </a:xfrm>
        </p:spPr>
        <p:txBody>
          <a:bodyPr>
            <a:normAutofit fontScale="25000" lnSpcReduction="20000"/>
          </a:bodyPr>
          <a:lstStyle/>
          <a:p>
            <a:endParaRPr lang="ru-RU" dirty="0"/>
          </a:p>
        </p:txBody>
      </p:sp>
    </p:spTree>
    <p:extLst>
      <p:ext uri="{BB962C8B-B14F-4D97-AF65-F5344CB8AC3E}">
        <p14:creationId xmlns:p14="http://schemas.microsoft.com/office/powerpoint/2010/main" val="33896727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2420888"/>
            <a:ext cx="7776864" cy="4248472"/>
          </a:xfrm>
        </p:spPr>
        <p:txBody>
          <a:bodyPr>
            <a:normAutofit fontScale="90000"/>
          </a:bodyPr>
          <a:lstStyle/>
          <a:p>
            <a:pPr algn="l"/>
            <a:r>
              <a:rPr lang="ru-RU" sz="2400" dirty="0">
                <a:solidFill>
                  <a:schemeClr val="tx1"/>
                </a:solidFill>
                <a:latin typeface="Times New Roman" pitchFamily="18" charset="0"/>
                <a:cs typeface="Times New Roman" pitchFamily="18" charset="0"/>
              </a:rPr>
              <a:t>Работу с первоклассниками в дни адаптации к школе лучше начинать с формирования </a:t>
            </a:r>
            <a:r>
              <a:rPr lang="ru-RU" sz="2400" dirty="0">
                <a:solidFill>
                  <a:srgbClr val="C00000"/>
                </a:solidFill>
                <a:latin typeface="Times New Roman" pitchFamily="18" charset="0"/>
                <a:cs typeface="Times New Roman" pitchFamily="18" charset="0"/>
              </a:rPr>
              <a:t>рефлексии настроения и </a:t>
            </a:r>
            <a:r>
              <a:rPr lang="ru-RU" sz="2400" dirty="0" smtClean="0">
                <a:solidFill>
                  <a:srgbClr val="C00000"/>
                </a:solidFill>
                <a:latin typeface="Times New Roman" pitchFamily="18" charset="0"/>
                <a:cs typeface="Times New Roman" pitchFamily="18" charset="0"/>
              </a:rPr>
              <a:t>эмоционального </a:t>
            </a:r>
            <a:r>
              <a:rPr lang="ru-RU" sz="2400" dirty="0">
                <a:solidFill>
                  <a:srgbClr val="C00000"/>
                </a:solidFill>
                <a:latin typeface="Times New Roman" pitchFamily="18" charset="0"/>
                <a:cs typeface="Times New Roman" pitchFamily="18" charset="0"/>
              </a:rPr>
              <a:t>состояния.</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a:solidFill>
                  <a:schemeClr val="tx1"/>
                </a:solidFill>
                <a:latin typeface="Times New Roman" pitchFamily="18" charset="0"/>
                <a:cs typeface="Times New Roman" pitchFamily="18" charset="0"/>
              </a:rPr>
              <a:t>Помогая первокласснику сформулировать собственные оценочные критерии, вводим оценочные линеечки, напоминающие ребёнку измерительный прибор, по которым учащиеся оценивают свою и чужую работу по различным параметрам: красиво, аккуратно, правильно. При этом педагог вправе согласиться с оценкой и обвести детский знак, что означает высшую  похвалу учащемуся. (Есть специальные страницы в «Портфолио») Не желательно ставить свой крестик ниже, чем оценил себя ребенок.</a:t>
            </a:r>
          </a:p>
        </p:txBody>
      </p:sp>
      <p:sp>
        <p:nvSpPr>
          <p:cNvPr id="3" name="Текст 2"/>
          <p:cNvSpPr>
            <a:spLocks noGrp="1"/>
          </p:cNvSpPr>
          <p:nvPr>
            <p:ph type="body" idx="1"/>
          </p:nvPr>
        </p:nvSpPr>
        <p:spPr>
          <a:xfrm>
            <a:off x="323528" y="332656"/>
            <a:ext cx="8424936" cy="2044593"/>
          </a:xfrm>
        </p:spPr>
        <p:txBody>
          <a:bodyPr>
            <a:normAutofit/>
          </a:bodyPr>
          <a:lstStyle/>
          <a:p>
            <a:pPr algn="l"/>
            <a:r>
              <a:rPr lang="ru-RU" sz="2500" b="1" dirty="0">
                <a:solidFill>
                  <a:schemeClr val="tx1"/>
                </a:solidFill>
                <a:latin typeface="Times New Roman" pitchFamily="18" charset="0"/>
                <a:cs typeface="Times New Roman" pitchFamily="18" charset="0"/>
              </a:rPr>
              <a:t>Особенности организации обучения на разных стадиях становления рефлексии младших школьников</a:t>
            </a:r>
          </a:p>
          <a:p>
            <a:pPr algn="l"/>
            <a:r>
              <a:rPr lang="ru-RU" sz="2500" dirty="0" smtClean="0">
                <a:solidFill>
                  <a:schemeClr val="tx1"/>
                </a:solidFill>
                <a:latin typeface="Times New Roman" pitchFamily="18" charset="0"/>
                <a:cs typeface="Times New Roman" pitchFamily="18" charset="0"/>
              </a:rPr>
              <a:t>Этап </a:t>
            </a:r>
            <a:r>
              <a:rPr lang="ru-RU" sz="2500" dirty="0">
                <a:solidFill>
                  <a:schemeClr val="tx1"/>
                </a:solidFill>
                <a:latin typeface="Times New Roman" pitchFamily="18" charset="0"/>
                <a:cs typeface="Times New Roman" pitchFamily="18" charset="0"/>
              </a:rPr>
              <a:t>становления коллективной рефлексии (1 класс)</a:t>
            </a:r>
          </a:p>
          <a:p>
            <a:pPr algn="l"/>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0205260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0032" y="2463560"/>
            <a:ext cx="7770400" cy="3989776"/>
          </a:xfrm>
        </p:spPr>
        <p:txBody>
          <a:bodyPr>
            <a:normAutofit/>
          </a:bodyPr>
          <a:lstStyle/>
          <a:p>
            <a:pPr algn="l"/>
            <a:r>
              <a:rPr lang="ru-RU" sz="2400" dirty="0">
                <a:solidFill>
                  <a:schemeClr val="tx1"/>
                </a:solidFill>
                <a:latin typeface="Times New Roman" pitchFamily="18" charset="0"/>
                <a:cs typeface="Times New Roman" pitchFamily="18" charset="0"/>
              </a:rPr>
              <a:t>На втором этапе формирования рефлексивных способностей у детей происходит становление содержательной самооценки. Этот этап продолжается до конца 4 класса. Теперь важным является не </a:t>
            </a:r>
            <a:r>
              <a:rPr lang="ru-RU" sz="2400" dirty="0">
                <a:solidFill>
                  <a:srgbClr val="C00000"/>
                </a:solidFill>
                <a:latin typeface="Times New Roman" pitchFamily="18" charset="0"/>
                <a:cs typeface="Times New Roman" pitchFamily="18" charset="0"/>
              </a:rPr>
              <a:t>общее оценивание своих действий по параметру «правильность»</a:t>
            </a:r>
            <a:r>
              <a:rPr lang="ru-RU" sz="2400" dirty="0">
                <a:solidFill>
                  <a:schemeClr val="tx1"/>
                </a:solidFill>
                <a:latin typeface="Times New Roman" pitchFamily="18" charset="0"/>
                <a:cs typeface="Times New Roman" pitchFamily="18" charset="0"/>
              </a:rPr>
              <a:t> (т.е. по количеству допущенных ошибок), а </a:t>
            </a:r>
            <a:r>
              <a:rPr lang="ru-RU" sz="2400" dirty="0">
                <a:solidFill>
                  <a:srgbClr val="C00000"/>
                </a:solidFill>
                <a:latin typeface="Times New Roman" pitchFamily="18" charset="0"/>
                <a:cs typeface="Times New Roman" pitchFamily="18" charset="0"/>
              </a:rPr>
              <a:t>оценивание своих умений по количеству правильно выполненных операций, входящих в способ действия.</a:t>
            </a:r>
          </a:p>
        </p:txBody>
      </p:sp>
      <p:sp>
        <p:nvSpPr>
          <p:cNvPr id="3" name="Текст 2"/>
          <p:cNvSpPr>
            <a:spLocks noGrp="1"/>
          </p:cNvSpPr>
          <p:nvPr>
            <p:ph type="body" idx="1"/>
          </p:nvPr>
        </p:nvSpPr>
        <p:spPr>
          <a:xfrm>
            <a:off x="395536" y="764703"/>
            <a:ext cx="8280920" cy="1368153"/>
          </a:xfrm>
        </p:spPr>
        <p:txBody>
          <a:bodyPr>
            <a:normAutofit/>
          </a:bodyPr>
          <a:lstStyle/>
          <a:p>
            <a:r>
              <a:rPr lang="ru-RU" sz="2400" b="1" dirty="0">
                <a:solidFill>
                  <a:schemeClr val="tx1"/>
                </a:solidFill>
                <a:latin typeface="Times New Roman" pitchFamily="18" charset="0"/>
                <a:cs typeface="Times New Roman" pitchFamily="18" charset="0"/>
              </a:rPr>
              <a:t>Особенности организации обучения на разных стадиях становления рефлексии младших школьников</a:t>
            </a:r>
          </a:p>
          <a:p>
            <a:r>
              <a:rPr lang="ru-RU" sz="2400" dirty="0" smtClean="0">
                <a:solidFill>
                  <a:schemeClr val="tx1"/>
                </a:solidFill>
                <a:latin typeface="Times New Roman" pitchFamily="18" charset="0"/>
                <a:cs typeface="Times New Roman" pitchFamily="18" charset="0"/>
              </a:rPr>
              <a:t>Этап </a:t>
            </a:r>
            <a:r>
              <a:rPr lang="ru-RU" sz="2400" dirty="0">
                <a:solidFill>
                  <a:schemeClr val="tx1"/>
                </a:solidFill>
                <a:latin typeface="Times New Roman" pitchFamily="18" charset="0"/>
                <a:cs typeface="Times New Roman" pitchFamily="18" charset="0"/>
              </a:rPr>
              <a:t>становления групповой рефлексии (2-3 класс).</a:t>
            </a:r>
          </a:p>
        </p:txBody>
      </p:sp>
    </p:spTree>
    <p:extLst>
      <p:ext uri="{BB962C8B-B14F-4D97-AF65-F5344CB8AC3E}">
        <p14:creationId xmlns:p14="http://schemas.microsoft.com/office/powerpoint/2010/main" val="21130091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92696"/>
            <a:ext cx="8062664" cy="1152128"/>
          </a:xfrm>
        </p:spPr>
        <p:txBody>
          <a:bodyPr>
            <a:normAutofit fontScale="90000"/>
          </a:bodyPr>
          <a:lstStyle/>
          <a:p>
            <a:pPr algn="l"/>
            <a:r>
              <a:rPr lang="ru-RU" sz="2700" b="1" dirty="0">
                <a:solidFill>
                  <a:schemeClr val="tx1"/>
                </a:solidFill>
                <a:latin typeface="Times New Roman" pitchFamily="18" charset="0"/>
                <a:cs typeface="Times New Roman" pitchFamily="18" charset="0"/>
              </a:rPr>
              <a:t>Особенности организации обучения на разных стадиях становления рефлексии младших </a:t>
            </a:r>
            <a:r>
              <a:rPr lang="ru-RU" sz="2700" b="1" dirty="0" smtClean="0">
                <a:solidFill>
                  <a:schemeClr val="tx1"/>
                </a:solidFill>
                <a:latin typeface="Times New Roman" pitchFamily="18" charset="0"/>
                <a:cs typeface="Times New Roman" pitchFamily="18" charset="0"/>
              </a:rPr>
              <a:t>школьников</a:t>
            </a:r>
            <a:br>
              <a:rPr lang="ru-RU" sz="2700" b="1" dirty="0" smtClean="0">
                <a:solidFill>
                  <a:schemeClr val="tx1"/>
                </a:solidFill>
                <a:latin typeface="Times New Roman" pitchFamily="18" charset="0"/>
                <a:cs typeface="Times New Roman" pitchFamily="18" charset="0"/>
              </a:rPr>
            </a:br>
            <a:r>
              <a:rPr lang="ru-RU" sz="2200" dirty="0" smtClean="0">
                <a:solidFill>
                  <a:schemeClr val="tx1"/>
                </a:solidFill>
                <a:latin typeface="Times New Roman" pitchFamily="18" charset="0"/>
                <a:cs typeface="Times New Roman" pitchFamily="18" charset="0"/>
              </a:rPr>
              <a:t>Этап </a:t>
            </a:r>
            <a:r>
              <a:rPr lang="ru-RU" sz="2200" dirty="0">
                <a:solidFill>
                  <a:schemeClr val="tx1"/>
                </a:solidFill>
                <a:latin typeface="Times New Roman" pitchFamily="18" charset="0"/>
                <a:cs typeface="Times New Roman" pitchFamily="18" charset="0"/>
              </a:rPr>
              <a:t>становления </a:t>
            </a:r>
            <a:r>
              <a:rPr lang="ru-RU" sz="2200" dirty="0" smtClean="0">
                <a:solidFill>
                  <a:schemeClr val="tx1"/>
                </a:solidFill>
                <a:latin typeface="Times New Roman" pitchFamily="18" charset="0"/>
                <a:cs typeface="Times New Roman" pitchFamily="18" charset="0"/>
              </a:rPr>
              <a:t>групповой  </a:t>
            </a:r>
            <a:r>
              <a:rPr lang="ru-RU" sz="2200" dirty="0">
                <a:solidFill>
                  <a:schemeClr val="tx1"/>
                </a:solidFill>
                <a:latin typeface="Times New Roman" pitchFamily="18" charset="0"/>
                <a:cs typeface="Times New Roman" pitchFamily="18" charset="0"/>
              </a:rPr>
              <a:t>рефлексии  </a:t>
            </a:r>
            <a:r>
              <a:rPr lang="ru-RU" sz="2200" dirty="0" smtClean="0">
                <a:solidFill>
                  <a:schemeClr val="tx1"/>
                </a:solidFill>
                <a:latin typeface="Times New Roman" pitchFamily="18" charset="0"/>
                <a:cs typeface="Times New Roman" pitchFamily="18" charset="0"/>
              </a:rPr>
              <a:t> (3 -4 класс</a:t>
            </a:r>
            <a:r>
              <a:rPr lang="ru-RU" sz="2200" dirty="0">
                <a:solidFill>
                  <a:schemeClr val="tx1"/>
                </a:solidFill>
                <a:latin typeface="Times New Roman" pitchFamily="18" charset="0"/>
                <a:cs typeface="Times New Roman" pitchFamily="18" charset="0"/>
              </a:rPr>
              <a:t>).</a:t>
            </a:r>
            <a:br>
              <a:rPr lang="ru-RU" sz="2200" dirty="0">
                <a:solidFill>
                  <a:schemeClr val="tx1"/>
                </a:solidFill>
                <a:latin typeface="Times New Roman" pitchFamily="18" charset="0"/>
                <a:cs typeface="Times New Roman" pitchFamily="18" charset="0"/>
              </a:rPr>
            </a:br>
            <a:endParaRPr lang="ru-RU" sz="2400" dirty="0">
              <a:solidFill>
                <a:schemeClr val="tx1"/>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683568" y="1628800"/>
            <a:ext cx="7992888" cy="4680520"/>
          </a:xfrm>
        </p:spPr>
        <p:txBody>
          <a:bodyPr>
            <a:noAutofit/>
          </a:bodyPr>
          <a:lstStyle/>
          <a:p>
            <a:pPr algn="l"/>
            <a:r>
              <a:rPr lang="ru-RU" sz="1800" dirty="0" smtClean="0">
                <a:solidFill>
                  <a:schemeClr val="tx1"/>
                </a:solidFill>
                <a:latin typeface="Times New Roman" pitchFamily="18" charset="0"/>
                <a:cs typeface="Times New Roman" pitchFamily="18" charset="0"/>
              </a:rPr>
              <a:t>       В </a:t>
            </a:r>
            <a:r>
              <a:rPr lang="ru-RU" sz="1800" dirty="0">
                <a:solidFill>
                  <a:schemeClr val="tx1"/>
                </a:solidFill>
                <a:latin typeface="Times New Roman" pitchFamily="18" charset="0"/>
                <a:cs typeface="Times New Roman" pitchFamily="18" charset="0"/>
              </a:rPr>
              <a:t>3–4 классах вводится  </a:t>
            </a:r>
            <a:r>
              <a:rPr lang="ru-RU" sz="1800" b="1" dirty="0">
                <a:solidFill>
                  <a:schemeClr val="tx1"/>
                </a:solidFill>
                <a:latin typeface="Times New Roman" pitchFamily="18" charset="0"/>
                <a:cs typeface="Times New Roman" pitchFamily="18" charset="0"/>
              </a:rPr>
              <a:t>постановка  баллов, с постоянным изменением балльных шкал.</a:t>
            </a:r>
            <a:r>
              <a:rPr lang="ru-RU" sz="1800" dirty="0">
                <a:solidFill>
                  <a:schemeClr val="tx1"/>
                </a:solidFill>
                <a:latin typeface="Times New Roman" pitchFamily="18" charset="0"/>
                <a:cs typeface="Times New Roman" pitchFamily="18" charset="0"/>
              </a:rPr>
              <a:t> Так,  совместно с детьми вырабатываются  критерии,  </a:t>
            </a:r>
            <a:r>
              <a:rPr lang="ru-RU" dirty="0">
                <a:solidFill>
                  <a:schemeClr val="tx1"/>
                </a:solidFill>
                <a:latin typeface="Times New Roman" pitchFamily="18" charset="0"/>
                <a:cs typeface="Times New Roman" pitchFamily="18" charset="0"/>
              </a:rPr>
              <a:t>и производится  оценка  своей работы по заданным критериям,   что способствует формированию рефлексии, самооценки.</a:t>
            </a:r>
          </a:p>
          <a:p>
            <a:pPr algn="l"/>
            <a:r>
              <a:rPr lang="ru-RU" dirty="0">
                <a:solidFill>
                  <a:schemeClr val="tx1"/>
                </a:solidFill>
                <a:latin typeface="Times New Roman" pitchFamily="18" charset="0"/>
                <a:cs typeface="Times New Roman" pitchFamily="18" charset="0"/>
              </a:rPr>
              <a:t>Например, </a:t>
            </a:r>
          </a:p>
          <a:p>
            <a:pPr algn="l"/>
            <a:r>
              <a:rPr lang="ru-RU" dirty="0">
                <a:solidFill>
                  <a:schemeClr val="tx1"/>
                </a:solidFill>
                <a:latin typeface="Times New Roman" pitchFamily="18" charset="0"/>
                <a:cs typeface="Times New Roman" pitchFamily="18" charset="0"/>
              </a:rPr>
              <a:t>1.	на уроках литературного чтения в 3 классе </a:t>
            </a:r>
            <a:r>
              <a:rPr lang="ru-RU" dirty="0" smtClean="0">
                <a:solidFill>
                  <a:schemeClr val="tx1"/>
                </a:solidFill>
                <a:latin typeface="Times New Roman" pitchFamily="18" charset="0"/>
                <a:cs typeface="Times New Roman" pitchFamily="18" charset="0"/>
              </a:rPr>
              <a:t>предлагается </a:t>
            </a:r>
            <a:r>
              <a:rPr lang="ru-RU" dirty="0">
                <a:solidFill>
                  <a:schemeClr val="tx1"/>
                </a:solidFill>
                <a:latin typeface="Times New Roman" pitchFamily="18" charset="0"/>
                <a:cs typeface="Times New Roman" pitchFamily="18" charset="0"/>
              </a:rPr>
              <a:t>оценить свое чтение по заданным критериям и узнать мнение одноклассника (работа в парах);</a:t>
            </a:r>
          </a:p>
          <a:p>
            <a:pPr algn="l"/>
            <a:r>
              <a:rPr lang="ru-RU" dirty="0">
                <a:solidFill>
                  <a:schemeClr val="tx1"/>
                </a:solidFill>
                <a:latin typeface="Times New Roman" pitchFamily="18" charset="0"/>
                <a:cs typeface="Times New Roman" pitchFamily="18" charset="0"/>
              </a:rPr>
              <a:t>2.	на уроках русского языка оценивается учащимся и соседом по парте каждый этап урока (чистописание, целеполагание, выполнение определенного задания и т.д.), аккуратность и каллиграфия (в зависимости от заданных критериев)</a:t>
            </a:r>
          </a:p>
          <a:p>
            <a:pPr algn="l"/>
            <a:r>
              <a:rPr lang="ru-RU" dirty="0">
                <a:solidFill>
                  <a:schemeClr val="tx1"/>
                </a:solidFill>
                <a:latin typeface="Times New Roman" pitchFamily="18" charset="0"/>
                <a:cs typeface="Times New Roman" pitchFamily="18" charset="0"/>
              </a:rPr>
              <a:t>3.	на уроках математики оценивается арифметический диктант, самостоятельная работа или работа у доски</a:t>
            </a:r>
          </a:p>
          <a:p>
            <a:pPr algn="l"/>
            <a:endParaRPr lang="ru-RU"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619819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idx="4294967295"/>
          </p:nvPr>
        </p:nvSpPr>
        <p:spPr>
          <a:xfrm>
            <a:off x="107504" y="404813"/>
            <a:ext cx="8712968" cy="1295995"/>
          </a:xfrm>
        </p:spPr>
        <p:txBody>
          <a:bodyPr>
            <a:normAutofit fontScale="90000"/>
          </a:bodyPr>
          <a:lstStyle/>
          <a:p>
            <a:r>
              <a:rPr lang="ru-RU" sz="2400" b="1" dirty="0">
                <a:solidFill>
                  <a:schemeClr val="tx1"/>
                </a:solidFill>
                <a:latin typeface="Times New Roman" pitchFamily="18" charset="0"/>
                <a:cs typeface="Times New Roman" pitchFamily="18" charset="0"/>
              </a:rPr>
              <a:t>Особенности организации обучения на разных стадиях становления рефлексии младших школьников</a:t>
            </a:r>
            <a:r>
              <a:rPr lang="ru-RU" sz="2000" b="1" dirty="0">
                <a:solidFill>
                  <a:schemeClr val="tx1"/>
                </a:solidFill>
                <a:latin typeface="Times New Roman" pitchFamily="18" charset="0"/>
                <a:cs typeface="Times New Roman" pitchFamily="18" charset="0"/>
              </a:rPr>
              <a:t/>
            </a:r>
            <a:br>
              <a:rPr lang="ru-RU" sz="2000" b="1" dirty="0">
                <a:solidFill>
                  <a:schemeClr val="tx1"/>
                </a:solidFill>
                <a:latin typeface="Times New Roman" pitchFamily="18" charset="0"/>
                <a:cs typeface="Times New Roman" pitchFamily="18" charset="0"/>
              </a:rPr>
            </a:br>
            <a:r>
              <a:rPr lang="ru-RU" sz="2000" b="1" dirty="0">
                <a:solidFill>
                  <a:schemeClr val="tx1"/>
                </a:solidFill>
                <a:latin typeface="Times New Roman" pitchFamily="18" charset="0"/>
                <a:cs typeface="Times New Roman" pitchFamily="18" charset="0"/>
              </a:rPr>
              <a:t>Этап становления </a:t>
            </a:r>
            <a:r>
              <a:rPr lang="ru-RU" sz="2000" b="1" dirty="0" smtClean="0">
                <a:solidFill>
                  <a:schemeClr val="tx1"/>
                </a:solidFill>
                <a:latin typeface="Times New Roman" pitchFamily="18" charset="0"/>
                <a:cs typeface="Times New Roman" pitchFamily="18" charset="0"/>
              </a:rPr>
              <a:t>индивидуальной  </a:t>
            </a:r>
            <a:r>
              <a:rPr lang="ru-RU" sz="2000" b="1" dirty="0">
                <a:solidFill>
                  <a:schemeClr val="tx1"/>
                </a:solidFill>
                <a:latin typeface="Times New Roman" pitchFamily="18" charset="0"/>
                <a:cs typeface="Times New Roman" pitchFamily="18" charset="0"/>
              </a:rPr>
              <a:t>рефлексии   </a:t>
            </a:r>
            <a:r>
              <a:rPr lang="ru-RU" sz="2000" b="1" dirty="0" smtClean="0">
                <a:solidFill>
                  <a:schemeClr val="tx1"/>
                </a:solidFill>
                <a:latin typeface="Times New Roman" pitchFamily="18" charset="0"/>
                <a:cs typeface="Times New Roman" pitchFamily="18" charset="0"/>
              </a:rPr>
              <a:t>(4 </a:t>
            </a:r>
            <a:r>
              <a:rPr lang="ru-RU" sz="2000" b="1" dirty="0">
                <a:solidFill>
                  <a:schemeClr val="tx1"/>
                </a:solidFill>
                <a:latin typeface="Times New Roman" pitchFamily="18" charset="0"/>
                <a:cs typeface="Times New Roman" pitchFamily="18" charset="0"/>
              </a:rPr>
              <a:t>клас</a:t>
            </a:r>
            <a:r>
              <a:rPr lang="ru-RU" sz="2400" b="1" dirty="0">
                <a:solidFill>
                  <a:schemeClr val="tx1"/>
                </a:solidFill>
                <a:latin typeface="Times New Roman" pitchFamily="18" charset="0"/>
                <a:cs typeface="Times New Roman" pitchFamily="18" charset="0"/>
              </a:rPr>
              <a:t>с).</a:t>
            </a:r>
            <a:br>
              <a:rPr lang="ru-RU" sz="2400" b="1" dirty="0">
                <a:solidFill>
                  <a:schemeClr val="tx1"/>
                </a:solidFill>
                <a:latin typeface="Times New Roman" pitchFamily="18" charset="0"/>
                <a:cs typeface="Times New Roman" pitchFamily="18" charset="0"/>
              </a:rPr>
            </a:br>
            <a:endParaRPr lang="ru-RU" sz="2400" b="1" dirty="0">
              <a:solidFill>
                <a:schemeClr val="tx1"/>
              </a:solidFill>
              <a:latin typeface="Times New Roman" pitchFamily="18" charset="0"/>
              <a:cs typeface="Times New Roman" pitchFamily="18" charset="0"/>
            </a:endParaRPr>
          </a:p>
        </p:txBody>
      </p:sp>
      <p:sp>
        <p:nvSpPr>
          <p:cNvPr id="3" name="Подзаголовок 2"/>
          <p:cNvSpPr>
            <a:spLocks noGrp="1"/>
          </p:cNvSpPr>
          <p:nvPr>
            <p:ph type="subTitle" idx="4294967295"/>
          </p:nvPr>
        </p:nvSpPr>
        <p:spPr>
          <a:xfrm>
            <a:off x="323528" y="1700808"/>
            <a:ext cx="8424936" cy="4824536"/>
          </a:xfrm>
        </p:spPr>
        <p:txBody>
          <a:bodyPr>
            <a:normAutofit fontScale="47500" lnSpcReduction="20000"/>
          </a:bodyPr>
          <a:lstStyle/>
          <a:p>
            <a:endParaRPr lang="ru-RU" sz="3800" dirty="0" smtClean="0">
              <a:solidFill>
                <a:srgbClr val="C00000"/>
              </a:solidFill>
              <a:latin typeface="Times New Roman" pitchFamily="18" charset="0"/>
              <a:cs typeface="Times New Roman" pitchFamily="18" charset="0"/>
            </a:endParaRPr>
          </a:p>
          <a:p>
            <a:r>
              <a:rPr lang="ru-RU" sz="3800" b="1" dirty="0" smtClean="0">
                <a:solidFill>
                  <a:srgbClr val="C00000"/>
                </a:solidFill>
                <a:latin typeface="Times New Roman" pitchFamily="18" charset="0"/>
                <a:cs typeface="Times New Roman" pitchFamily="18" charset="0"/>
              </a:rPr>
              <a:t>«</a:t>
            </a:r>
            <a:r>
              <a:rPr lang="ru-RU" sz="3800" b="1" dirty="0">
                <a:solidFill>
                  <a:srgbClr val="C00000"/>
                </a:solidFill>
                <a:latin typeface="Times New Roman" pitchFamily="18" charset="0"/>
                <a:cs typeface="Times New Roman" pitchFamily="18" charset="0"/>
              </a:rPr>
              <a:t>Прогностическая самооценка»  </a:t>
            </a:r>
            <a:r>
              <a:rPr lang="ru-RU" sz="3800" dirty="0">
                <a:solidFill>
                  <a:schemeClr val="tx1"/>
                </a:solidFill>
                <a:latin typeface="Times New Roman" pitchFamily="18" charset="0"/>
                <a:cs typeface="Times New Roman" pitchFamily="18" charset="0"/>
              </a:rPr>
              <a:t>– прием специальных вопросов перед выполнением контроля, проверки работ. Прогностическая самооценка является «точкой роста» способностей детей младшего школьного возраста.  Ученик определяет  «точку» своих знаний на «шкале успеха»  до диктанта или самостоятельной работы,  вторая точка ставится после проверки учителем</a:t>
            </a:r>
            <a:r>
              <a:rPr lang="ru-RU" sz="3800" dirty="0" smtClean="0">
                <a:solidFill>
                  <a:schemeClr val="tx1"/>
                </a:solidFill>
                <a:latin typeface="Times New Roman" pitchFamily="18" charset="0"/>
                <a:cs typeface="Times New Roman" pitchFamily="18" charset="0"/>
              </a:rPr>
              <a:t>.</a:t>
            </a:r>
          </a:p>
          <a:p>
            <a:pPr algn="l"/>
            <a:endParaRPr lang="ru-RU" sz="3800" dirty="0" smtClean="0">
              <a:solidFill>
                <a:srgbClr val="C00000"/>
              </a:solidFill>
              <a:latin typeface="Times New Roman" pitchFamily="18" charset="0"/>
              <a:cs typeface="Times New Roman" pitchFamily="18" charset="0"/>
            </a:endParaRPr>
          </a:p>
          <a:p>
            <a:pPr algn="l"/>
            <a:r>
              <a:rPr lang="ru-RU" sz="3800" b="1" dirty="0" smtClean="0">
                <a:solidFill>
                  <a:srgbClr val="C00000"/>
                </a:solidFill>
                <a:latin typeface="Times New Roman" pitchFamily="18" charset="0"/>
                <a:cs typeface="Times New Roman" pitchFamily="18" charset="0"/>
              </a:rPr>
              <a:t>«</a:t>
            </a:r>
            <a:r>
              <a:rPr lang="ru-RU" sz="3800" b="1" dirty="0">
                <a:solidFill>
                  <a:srgbClr val="C00000"/>
                </a:solidFill>
                <a:latin typeface="Times New Roman" pitchFamily="18" charset="0"/>
                <a:cs typeface="Times New Roman" pitchFamily="18" charset="0"/>
              </a:rPr>
              <a:t>Отсроченный контроль» </a:t>
            </a:r>
            <a:r>
              <a:rPr lang="ru-RU" sz="3800" dirty="0">
                <a:solidFill>
                  <a:schemeClr val="tx1"/>
                </a:solidFill>
                <a:latin typeface="Times New Roman" pitchFamily="18" charset="0"/>
                <a:cs typeface="Times New Roman" pitchFamily="18" charset="0"/>
              </a:rPr>
              <a:t>-  прием предполагает самостоятельную проверку работы в несколько этапов: в день выполнения работы и через несколько дней, после повторения учащимся орфограмм или математических правил. </a:t>
            </a:r>
            <a:endParaRPr lang="ru-RU" sz="3800" dirty="0" smtClean="0">
              <a:solidFill>
                <a:schemeClr val="tx1"/>
              </a:solidFill>
              <a:latin typeface="Times New Roman" pitchFamily="18" charset="0"/>
              <a:cs typeface="Times New Roman" pitchFamily="18" charset="0"/>
            </a:endParaRPr>
          </a:p>
          <a:p>
            <a:pPr algn="l"/>
            <a:endParaRPr lang="ru-RU" sz="3800" dirty="0">
              <a:solidFill>
                <a:schemeClr val="tx1"/>
              </a:solidFill>
              <a:latin typeface="Times New Roman" pitchFamily="18" charset="0"/>
              <a:cs typeface="Times New Roman" pitchFamily="18" charset="0"/>
            </a:endParaRPr>
          </a:p>
          <a:p>
            <a:pPr algn="l"/>
            <a:r>
              <a:rPr lang="ru-RU" sz="3800" b="1" dirty="0" smtClean="0">
                <a:solidFill>
                  <a:srgbClr val="C00000"/>
                </a:solidFill>
                <a:latin typeface="Times New Roman" pitchFamily="18" charset="0"/>
                <a:ea typeface="Times New Roman"/>
                <a:cs typeface="Times New Roman" pitchFamily="18" charset="0"/>
              </a:rPr>
              <a:t>«</a:t>
            </a:r>
            <a:r>
              <a:rPr lang="ru-RU" sz="3800" b="1" dirty="0">
                <a:solidFill>
                  <a:srgbClr val="C00000"/>
                </a:solidFill>
                <a:latin typeface="Times New Roman" pitchFamily="18" charset="0"/>
                <a:ea typeface="Times New Roman"/>
                <a:cs typeface="Times New Roman" pitchFamily="18" charset="0"/>
              </a:rPr>
              <a:t>Собственный выбор»  </a:t>
            </a:r>
            <a:r>
              <a:rPr lang="ru-RU" sz="3800" dirty="0">
                <a:solidFill>
                  <a:srgbClr val="C00000"/>
                </a:solidFill>
                <a:latin typeface="Times New Roman" pitchFamily="18" charset="0"/>
                <a:ea typeface="Times New Roman"/>
                <a:cs typeface="Times New Roman" pitchFamily="18" charset="0"/>
              </a:rPr>
              <a:t>- </a:t>
            </a:r>
            <a:r>
              <a:rPr lang="ru-RU" sz="3800" dirty="0">
                <a:solidFill>
                  <a:schemeClr val="tx1"/>
                </a:solidFill>
                <a:latin typeface="Times New Roman" pitchFamily="18" charset="0"/>
                <a:ea typeface="Times New Roman"/>
                <a:cs typeface="Times New Roman" pitchFamily="18" charset="0"/>
              </a:rPr>
              <a:t>прием предполагает выбор учащимся одного задания их нескольких предложенных заданий, среди которых имеются </a:t>
            </a:r>
            <a:endParaRPr lang="ru-RU" sz="3800" dirty="0">
              <a:solidFill>
                <a:schemeClr val="tx1"/>
              </a:solidFill>
              <a:latin typeface="Times New Roman" pitchFamily="18" charset="0"/>
              <a:ea typeface="Calibri"/>
              <a:cs typeface="Times New Roman" pitchFamily="18" charset="0"/>
            </a:endParaRPr>
          </a:p>
          <a:p>
            <a:pPr marL="342900" marR="136525" lvl="0" indent="-342900">
              <a:spcAft>
                <a:spcPts val="0"/>
              </a:spcAft>
              <a:buFont typeface="Symbol"/>
              <a:buChar char=""/>
            </a:pPr>
            <a:r>
              <a:rPr lang="ru-RU" sz="3800" dirty="0">
                <a:solidFill>
                  <a:schemeClr val="tx1"/>
                </a:solidFill>
                <a:latin typeface="Times New Roman" pitchFamily="18" charset="0"/>
                <a:ea typeface="Times New Roman"/>
                <a:cs typeface="Times New Roman" pitchFamily="18" charset="0"/>
              </a:rPr>
              <a:t>задания репродуктивного характера, </a:t>
            </a:r>
            <a:endParaRPr lang="ru-RU" sz="3800" dirty="0">
              <a:solidFill>
                <a:schemeClr val="tx1"/>
              </a:solidFill>
              <a:latin typeface="Times New Roman" pitchFamily="18" charset="0"/>
              <a:ea typeface="Calibri"/>
              <a:cs typeface="Times New Roman" pitchFamily="18" charset="0"/>
            </a:endParaRPr>
          </a:p>
          <a:p>
            <a:pPr marL="342900" marR="136525" lvl="0" indent="-342900">
              <a:spcAft>
                <a:spcPts val="0"/>
              </a:spcAft>
              <a:buFont typeface="Symbol"/>
              <a:buChar char=""/>
            </a:pPr>
            <a:r>
              <a:rPr lang="ru-RU" sz="3800" dirty="0">
                <a:solidFill>
                  <a:schemeClr val="tx1"/>
                </a:solidFill>
                <a:latin typeface="Times New Roman" pitchFamily="18" charset="0"/>
                <a:ea typeface="Times New Roman"/>
                <a:cs typeface="Times New Roman" pitchFamily="18" charset="0"/>
              </a:rPr>
              <a:t>задания на применение знаний в незнакомой ситуации, </a:t>
            </a:r>
            <a:endParaRPr lang="ru-RU" sz="3800" dirty="0">
              <a:solidFill>
                <a:schemeClr val="tx1"/>
              </a:solidFill>
              <a:latin typeface="Times New Roman" pitchFamily="18" charset="0"/>
              <a:ea typeface="Calibri"/>
              <a:cs typeface="Times New Roman" pitchFamily="18" charset="0"/>
            </a:endParaRPr>
          </a:p>
          <a:p>
            <a:pPr marL="342900" marR="136525" lvl="0" indent="-342900">
              <a:spcAft>
                <a:spcPts val="0"/>
              </a:spcAft>
              <a:buFont typeface="Symbol"/>
              <a:buChar char=""/>
            </a:pPr>
            <a:r>
              <a:rPr lang="ru-RU" sz="3800" dirty="0">
                <a:solidFill>
                  <a:schemeClr val="tx1"/>
                </a:solidFill>
                <a:latin typeface="Times New Roman" pitchFamily="18" charset="0"/>
                <a:ea typeface="Times New Roman"/>
                <a:cs typeface="Times New Roman" pitchFamily="18" charset="0"/>
              </a:rPr>
              <a:t>задания на применение знаний в новой ситуации на основе</a:t>
            </a:r>
            <a:endParaRPr lang="ru-RU" sz="3800" dirty="0">
              <a:solidFill>
                <a:schemeClr val="tx1"/>
              </a:solidFill>
              <a:latin typeface="Times New Roman" pitchFamily="18" charset="0"/>
              <a:ea typeface="Calibri"/>
              <a:cs typeface="Times New Roman" pitchFamily="18" charset="0"/>
            </a:endParaRPr>
          </a:p>
          <a:p>
            <a:pPr marL="342900" marR="136525" lvl="0" indent="-342900">
              <a:spcAft>
                <a:spcPts val="0"/>
              </a:spcAft>
              <a:buFont typeface="Symbol"/>
              <a:buChar char=""/>
            </a:pPr>
            <a:r>
              <a:rPr lang="ru-RU" sz="3800" dirty="0">
                <a:solidFill>
                  <a:schemeClr val="tx1"/>
                </a:solidFill>
                <a:latin typeface="Times New Roman" pitchFamily="18" charset="0"/>
                <a:ea typeface="Times New Roman"/>
                <a:cs typeface="Times New Roman" pitchFamily="18" charset="0"/>
              </a:rPr>
              <a:t>частичной переработки способа решения,</a:t>
            </a:r>
            <a:endParaRPr lang="ru-RU" sz="3800" dirty="0">
              <a:solidFill>
                <a:schemeClr val="tx1"/>
              </a:solidFill>
              <a:latin typeface="Times New Roman" pitchFamily="18" charset="0"/>
              <a:ea typeface="Calibri"/>
              <a:cs typeface="Times New Roman" pitchFamily="18" charset="0"/>
            </a:endParaRPr>
          </a:p>
          <a:p>
            <a:pPr marL="342900" marR="136525" lvl="0" indent="-342900">
              <a:spcAft>
                <a:spcPts val="0"/>
              </a:spcAft>
              <a:buFont typeface="Symbol"/>
              <a:buChar char=""/>
            </a:pPr>
            <a:r>
              <a:rPr lang="ru-RU" sz="3800" dirty="0">
                <a:solidFill>
                  <a:schemeClr val="tx1"/>
                </a:solidFill>
                <a:latin typeface="Times New Roman" pitchFamily="18" charset="0"/>
                <a:ea typeface="Times New Roman"/>
                <a:cs typeface="Times New Roman" pitchFamily="18" charset="0"/>
              </a:rPr>
              <a:t>задания на применение знаний в новой ситуации на основе поиска новых способов решения.</a:t>
            </a:r>
            <a:endParaRPr lang="ru-RU" sz="3800" dirty="0">
              <a:solidFill>
                <a:schemeClr val="tx1"/>
              </a:solidFill>
              <a:latin typeface="Times New Roman" pitchFamily="18" charset="0"/>
              <a:ea typeface="Calibri"/>
              <a:cs typeface="Times New Roman" pitchFamily="18" charset="0"/>
            </a:endParaRPr>
          </a:p>
          <a:p>
            <a:pPr algn="l"/>
            <a:endParaRPr lang="ru-RU"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7566993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980728"/>
            <a:ext cx="7416824" cy="4031873"/>
          </a:xfrm>
          <a:prstGeom prst="rect">
            <a:avLst/>
          </a:prstGeom>
        </p:spPr>
        <p:txBody>
          <a:bodyPr wrap="square">
            <a:spAutoFit/>
          </a:bodyPr>
          <a:lstStyle/>
          <a:p>
            <a:pPr algn="ctr"/>
            <a:r>
              <a:rPr lang="ru-RU" sz="3200" dirty="0" smtClean="0"/>
              <a:t>     </a:t>
            </a:r>
          </a:p>
          <a:p>
            <a:pPr algn="ctr"/>
            <a:r>
              <a:rPr lang="ru-RU" sz="3200" b="1" dirty="0" smtClean="0"/>
              <a:t>Рефлексивные способности </a:t>
            </a:r>
          </a:p>
          <a:p>
            <a:r>
              <a:rPr lang="ru-RU" sz="3200" b="1" dirty="0" smtClean="0"/>
              <a:t> являются </a:t>
            </a:r>
            <a:r>
              <a:rPr lang="ru-RU" sz="3200" b="1" dirty="0"/>
              <a:t>важным условием организации учебной деятельности.  </a:t>
            </a:r>
            <a:r>
              <a:rPr lang="ru-RU" sz="3200" b="1" dirty="0" smtClean="0"/>
              <a:t> </a:t>
            </a:r>
          </a:p>
          <a:p>
            <a:r>
              <a:rPr lang="ru-RU" sz="3200" b="1" dirty="0"/>
              <a:t> </a:t>
            </a:r>
            <a:r>
              <a:rPr lang="ru-RU" sz="3200" b="1" dirty="0" smtClean="0"/>
              <a:t>              Учащийся,  обладающий рефлексивными способностями, имеет </a:t>
            </a:r>
            <a:r>
              <a:rPr lang="ru-RU" sz="3200" b="1" dirty="0"/>
              <a:t>возможность достичь большей эффективности </a:t>
            </a:r>
            <a:r>
              <a:rPr lang="ru-RU" sz="3200" b="1" dirty="0" smtClean="0"/>
              <a:t> в  процессе  обучения</a:t>
            </a:r>
            <a:r>
              <a:rPr lang="ru-RU" sz="3200" dirty="0"/>
              <a:t>.</a:t>
            </a:r>
          </a:p>
        </p:txBody>
      </p:sp>
    </p:spTree>
    <p:extLst>
      <p:ext uri="{BB962C8B-B14F-4D97-AF65-F5344CB8AC3E}">
        <p14:creationId xmlns:p14="http://schemas.microsoft.com/office/powerpoint/2010/main" val="6594933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z="4800" b="1" dirty="0" smtClean="0">
                <a:solidFill>
                  <a:schemeClr val="tx1"/>
                </a:solidFill>
                <a:latin typeface="Times New Roman" pitchFamily="18" charset="0"/>
                <a:cs typeface="Times New Roman" pitchFamily="18" charset="0"/>
              </a:rPr>
              <a:t>Спасибо за внимание!</a:t>
            </a:r>
            <a:endParaRPr lang="ru-RU" sz="4800" b="1" dirty="0">
              <a:solidFill>
                <a:schemeClr val="tx1"/>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0476656" y="5013176"/>
            <a:ext cx="1472208" cy="664097"/>
          </a:xfrm>
        </p:spPr>
        <p:txBody>
          <a:bodyPr/>
          <a:lstStyle/>
          <a:p>
            <a:endParaRPr lang="ru-RU" dirty="0"/>
          </a:p>
        </p:txBody>
      </p:sp>
    </p:spTree>
    <p:extLst>
      <p:ext uri="{BB962C8B-B14F-4D97-AF65-F5344CB8AC3E}">
        <p14:creationId xmlns:p14="http://schemas.microsoft.com/office/powerpoint/2010/main" val="12006606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8328"/>
            <a:ext cx="8291264" cy="5898984"/>
          </a:xfrm>
        </p:spPr>
        <p:txBody>
          <a:bodyPr>
            <a:normAutofit/>
          </a:bodyPr>
          <a:lstStyle/>
          <a:p>
            <a:r>
              <a:rPr lang="ru-RU" sz="2400" dirty="0" smtClean="0">
                <a:solidFill>
                  <a:schemeClr val="tx1"/>
                </a:solidFill>
                <a:latin typeface="Times New Roman" pitchFamily="18" charset="0"/>
                <a:cs typeface="Times New Roman" pitchFamily="18" charset="0"/>
              </a:rPr>
              <a:t>Достижение </a:t>
            </a:r>
            <a:r>
              <a:rPr lang="ru-RU" sz="2400" dirty="0">
                <a:solidFill>
                  <a:schemeClr val="tx1"/>
                </a:solidFill>
                <a:latin typeface="Times New Roman" pitchFamily="18" charset="0"/>
                <a:cs typeface="Times New Roman" pitchFamily="18" charset="0"/>
              </a:rPr>
              <a:t>умения учиться предполагает полноценное освоение  школьниками </a:t>
            </a:r>
            <a:r>
              <a:rPr lang="ru-RU" sz="2400" b="1" i="1" dirty="0">
                <a:solidFill>
                  <a:schemeClr val="tx1"/>
                </a:solidFill>
                <a:latin typeface="Times New Roman" pitchFamily="18" charset="0"/>
                <a:cs typeface="Times New Roman" pitchFamily="18" charset="0"/>
              </a:rPr>
              <a:t>всех компонентов учебной деятельности</a:t>
            </a:r>
            <a:r>
              <a:rPr lang="ru-RU" sz="2400" dirty="0">
                <a:solidFill>
                  <a:schemeClr val="tx1"/>
                </a:solidFill>
                <a:latin typeface="Times New Roman" pitchFamily="18" charset="0"/>
                <a:cs typeface="Times New Roman" pitchFamily="18" charset="0"/>
              </a:rPr>
              <a:t>, включая:</a:t>
            </a:r>
            <a:br>
              <a:rPr lang="ru-RU" sz="2400" dirty="0">
                <a:solidFill>
                  <a:schemeClr val="tx1"/>
                </a:solidFill>
                <a:latin typeface="Times New Roman" pitchFamily="18" charset="0"/>
                <a:cs typeface="Times New Roman" pitchFamily="18" charset="0"/>
              </a:rPr>
            </a:br>
            <a:r>
              <a:rPr lang="ru-RU" sz="2400" b="1" dirty="0">
                <a:solidFill>
                  <a:schemeClr val="tx1"/>
                </a:solidFill>
                <a:latin typeface="Times New Roman" pitchFamily="18" charset="0"/>
                <a:cs typeface="Times New Roman" pitchFamily="18" charset="0"/>
              </a:rPr>
              <a:t>1) познавательные и учебные мотивы; </a:t>
            </a:r>
            <a:br>
              <a:rPr lang="ru-RU" sz="2400" b="1" dirty="0">
                <a:solidFill>
                  <a:schemeClr val="tx1"/>
                </a:solidFill>
                <a:latin typeface="Times New Roman" pitchFamily="18" charset="0"/>
                <a:cs typeface="Times New Roman" pitchFamily="18" charset="0"/>
              </a:rPr>
            </a:br>
            <a:r>
              <a:rPr lang="ru-RU" sz="2400" b="1" dirty="0">
                <a:solidFill>
                  <a:schemeClr val="tx1"/>
                </a:solidFill>
                <a:latin typeface="Times New Roman" pitchFamily="18" charset="0"/>
                <a:cs typeface="Times New Roman" pitchFamily="18" charset="0"/>
              </a:rPr>
              <a:t>2) учебную цель;</a:t>
            </a:r>
            <a:br>
              <a:rPr lang="ru-RU" sz="2400" b="1" dirty="0">
                <a:solidFill>
                  <a:schemeClr val="tx1"/>
                </a:solidFill>
                <a:latin typeface="Times New Roman" pitchFamily="18" charset="0"/>
                <a:cs typeface="Times New Roman" pitchFamily="18" charset="0"/>
              </a:rPr>
            </a:br>
            <a:r>
              <a:rPr lang="ru-RU" sz="2400" b="1" dirty="0">
                <a:solidFill>
                  <a:schemeClr val="tx1"/>
                </a:solidFill>
                <a:latin typeface="Times New Roman" pitchFamily="18" charset="0"/>
                <a:cs typeface="Times New Roman" pitchFamily="18" charset="0"/>
              </a:rPr>
              <a:t>3) учебную задачу; </a:t>
            </a:r>
            <a:br>
              <a:rPr lang="ru-RU" sz="2400" b="1" dirty="0">
                <a:solidFill>
                  <a:schemeClr val="tx1"/>
                </a:solidFill>
                <a:latin typeface="Times New Roman" pitchFamily="18" charset="0"/>
                <a:cs typeface="Times New Roman" pitchFamily="18" charset="0"/>
              </a:rPr>
            </a:br>
            <a:r>
              <a:rPr lang="ru-RU" sz="2400" b="1" dirty="0">
                <a:solidFill>
                  <a:schemeClr val="tx1"/>
                </a:solidFill>
                <a:latin typeface="Times New Roman" pitchFamily="18" charset="0"/>
                <a:cs typeface="Times New Roman" pitchFamily="18" charset="0"/>
              </a:rPr>
              <a:t>4) учебные действия и операции </a:t>
            </a:r>
            <a:r>
              <a:rPr lang="ru-RU" sz="2400" dirty="0">
                <a:solidFill>
                  <a:schemeClr val="tx1"/>
                </a:solidFill>
                <a:latin typeface="Times New Roman" pitchFamily="18" charset="0"/>
                <a:cs typeface="Times New Roman" pitchFamily="18" charset="0"/>
              </a:rPr>
              <a:t>(ориентировка, преобразование материала, контроль и оценка). </a:t>
            </a:r>
            <a:br>
              <a:rPr lang="ru-RU" sz="2400" dirty="0">
                <a:solidFill>
                  <a:schemeClr val="tx1"/>
                </a:solidFill>
                <a:latin typeface="Times New Roman" pitchFamily="18" charset="0"/>
                <a:cs typeface="Times New Roman" pitchFamily="18" charset="0"/>
              </a:rPr>
            </a:br>
            <a:r>
              <a:rPr lang="ru-RU" sz="2400" dirty="0">
                <a:solidFill>
                  <a:schemeClr val="tx1"/>
                </a:solidFill>
                <a:latin typeface="Times New Roman" pitchFamily="18" charset="0"/>
                <a:cs typeface="Times New Roman" pitchFamily="18" charset="0"/>
              </a:rPr>
              <a:t>Умение учиться – существенный фактор повышения эффективности освоения учащимися предметных знаний, формирования умений и компетенций, образа мира и ценностно – смысловых оснований личностного морального выбора</a:t>
            </a:r>
            <a:r>
              <a:rPr lang="ru-RU" sz="2400" dirty="0" smtClean="0">
                <a:solidFill>
                  <a:schemeClr val="tx1"/>
                </a:solidFill>
                <a:latin typeface="Times New Roman" pitchFamily="18" charset="0"/>
                <a:cs typeface="Times New Roman" pitchFamily="18" charset="0"/>
              </a:rPr>
              <a:t>.</a:t>
            </a:r>
            <a:r>
              <a:rPr lang="ru-RU" sz="2400" dirty="0">
                <a:solidFill>
                  <a:schemeClr val="tx1"/>
                </a:solidFill>
                <a:latin typeface="Times New Roman" pitchFamily="18" charset="0"/>
                <a:cs typeface="Times New Roman" pitchFamily="18" charset="0"/>
              </a:rPr>
              <a:t/>
            </a:r>
            <a:br>
              <a:rPr lang="ru-RU" sz="2400" dirty="0">
                <a:solidFill>
                  <a:schemeClr val="tx1"/>
                </a:solidFill>
                <a:latin typeface="Times New Roman" pitchFamily="18" charset="0"/>
                <a:cs typeface="Times New Roman" pitchFamily="18" charset="0"/>
              </a:rPr>
            </a:br>
            <a:endParaRPr lang="ru-RU" sz="2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7673171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8328"/>
            <a:ext cx="8435280" cy="5970992"/>
          </a:xfrm>
        </p:spPr>
        <p:txBody>
          <a:bodyPr>
            <a:normAutofit/>
          </a:bodyPr>
          <a:lstStyle/>
          <a:p>
            <a:r>
              <a:rPr lang="ru-RU" sz="2400" i="1" dirty="0" smtClean="0"/>
              <a:t/>
            </a:r>
            <a:br>
              <a:rPr lang="ru-RU" sz="2400" i="1" dirty="0" smtClean="0"/>
            </a:br>
            <a:r>
              <a:rPr lang="de-DE" sz="2800" b="1" i="1" dirty="0" err="1" smtClean="0">
                <a:solidFill>
                  <a:schemeClr val="tx1"/>
                </a:solidFill>
              </a:rPr>
              <a:t>Актуальность</a:t>
            </a:r>
            <a:r>
              <a:rPr lang="de-DE" sz="2800" b="1" i="1" dirty="0" smtClean="0">
                <a:solidFill>
                  <a:schemeClr val="tx1"/>
                </a:solidFill>
              </a:rPr>
              <a:t>  </a:t>
            </a:r>
            <a:r>
              <a:rPr lang="de-DE" sz="2800" b="1" i="1" dirty="0" err="1">
                <a:solidFill>
                  <a:schemeClr val="tx1"/>
                </a:solidFill>
              </a:rPr>
              <a:t>концепции</a:t>
            </a:r>
            <a:r>
              <a:rPr lang="de-DE" sz="2800" b="1" i="1" dirty="0">
                <a:solidFill>
                  <a:schemeClr val="tx1"/>
                </a:solidFill>
              </a:rPr>
              <a:t> </a:t>
            </a:r>
            <a:r>
              <a:rPr lang="ru-RU" sz="2800" b="1" i="1" dirty="0">
                <a:solidFill>
                  <a:schemeClr val="tx1"/>
                </a:solidFill>
              </a:rPr>
              <a:t>  </a:t>
            </a:r>
            <a:r>
              <a:rPr lang="de-DE" sz="2800" dirty="0" err="1">
                <a:solidFill>
                  <a:schemeClr val="tx1"/>
                </a:solidFill>
              </a:rPr>
              <a:t>развития</a:t>
            </a:r>
            <a:r>
              <a:rPr lang="de-DE" sz="2800" dirty="0">
                <a:solidFill>
                  <a:schemeClr val="tx1"/>
                </a:solidFill>
              </a:rPr>
              <a:t> </a:t>
            </a:r>
            <a:r>
              <a:rPr lang="ru-RU" sz="2800" dirty="0" smtClean="0">
                <a:solidFill>
                  <a:schemeClr val="tx1"/>
                </a:solidFill>
              </a:rPr>
              <a:t>УУД </a:t>
            </a:r>
            <a:r>
              <a:rPr lang="de-DE" sz="2800" dirty="0" err="1" smtClean="0">
                <a:solidFill>
                  <a:schemeClr val="tx1"/>
                </a:solidFill>
              </a:rPr>
              <a:t>для</a:t>
            </a:r>
            <a:r>
              <a:rPr lang="de-DE" sz="2800" dirty="0" smtClean="0">
                <a:solidFill>
                  <a:schemeClr val="tx1"/>
                </a:solidFill>
              </a:rPr>
              <a:t>  </a:t>
            </a:r>
            <a:r>
              <a:rPr lang="ru-RU" sz="2800" dirty="0" smtClean="0">
                <a:solidFill>
                  <a:schemeClr val="tx1"/>
                </a:solidFill>
              </a:rPr>
              <a:t> НОО заключается </a:t>
            </a:r>
            <a:r>
              <a:rPr lang="ru-RU" sz="2800" dirty="0">
                <a:solidFill>
                  <a:schemeClr val="tx1"/>
                </a:solidFill>
              </a:rPr>
              <a:t>в</a:t>
            </a:r>
            <a:r>
              <a:rPr lang="de-DE" sz="2800" dirty="0">
                <a:solidFill>
                  <a:schemeClr val="tx1"/>
                </a:solidFill>
              </a:rPr>
              <a:t>: </a:t>
            </a:r>
            <a:r>
              <a:rPr lang="ru-RU" sz="2800" dirty="0">
                <a:solidFill>
                  <a:schemeClr val="tx1"/>
                </a:solidFill>
              </a:rPr>
              <a:t/>
            </a:r>
            <a:br>
              <a:rPr lang="ru-RU" sz="2800" dirty="0">
                <a:solidFill>
                  <a:schemeClr val="tx1"/>
                </a:solidFill>
              </a:rPr>
            </a:br>
            <a:r>
              <a:rPr lang="ru-RU" sz="2400" dirty="0">
                <a:solidFill>
                  <a:schemeClr val="tx1"/>
                </a:solidFill>
              </a:rPr>
              <a:t> </a:t>
            </a:r>
            <a:br>
              <a:rPr lang="ru-RU" sz="2400" dirty="0">
                <a:solidFill>
                  <a:schemeClr val="tx1"/>
                </a:solidFill>
              </a:rPr>
            </a:br>
            <a:r>
              <a:rPr lang="ru-RU" sz="2400" dirty="0" smtClean="0">
                <a:solidFill>
                  <a:schemeClr val="tx1"/>
                </a:solidFill>
              </a:rPr>
              <a:t>*</a:t>
            </a:r>
            <a:r>
              <a:rPr lang="de-DE" sz="2400" dirty="0" err="1" smtClean="0">
                <a:solidFill>
                  <a:schemeClr val="tx1"/>
                </a:solidFill>
              </a:rPr>
              <a:t>необходимост</a:t>
            </a:r>
            <a:r>
              <a:rPr lang="ru-RU" sz="2400" dirty="0">
                <a:solidFill>
                  <a:schemeClr val="tx1"/>
                </a:solidFill>
              </a:rPr>
              <a:t>и </a:t>
            </a:r>
            <a:r>
              <a:rPr lang="de-DE" sz="2400" dirty="0">
                <a:solidFill>
                  <a:schemeClr val="tx1"/>
                </a:solidFill>
              </a:rPr>
              <a:t> </a:t>
            </a:r>
            <a:r>
              <a:rPr lang="de-DE" sz="2400" dirty="0" err="1">
                <a:solidFill>
                  <a:schemeClr val="tx1"/>
                </a:solidFill>
              </a:rPr>
              <a:t>совершенствования</a:t>
            </a:r>
            <a:r>
              <a:rPr lang="ru-RU" sz="2400" dirty="0">
                <a:solidFill>
                  <a:schemeClr val="tx1"/>
                </a:solidFill>
              </a:rPr>
              <a:t>  </a:t>
            </a:r>
            <a:r>
              <a:rPr lang="de-DE" sz="2400" dirty="0">
                <a:solidFill>
                  <a:schemeClr val="tx1"/>
                </a:solidFill>
              </a:rPr>
              <a:t> </a:t>
            </a:r>
            <a:r>
              <a:rPr lang="de-DE" sz="2400" dirty="0" err="1">
                <a:solidFill>
                  <a:schemeClr val="tx1"/>
                </a:solidFill>
              </a:rPr>
              <a:t>образовательного</a:t>
            </a:r>
            <a:r>
              <a:rPr lang="de-DE" sz="2400" dirty="0">
                <a:solidFill>
                  <a:schemeClr val="tx1"/>
                </a:solidFill>
              </a:rPr>
              <a:t>  </a:t>
            </a:r>
            <a:r>
              <a:rPr lang="de-DE" sz="2400" dirty="0" err="1">
                <a:solidFill>
                  <a:schemeClr val="tx1"/>
                </a:solidFill>
              </a:rPr>
              <a:t>про</a:t>
            </a:r>
            <a:r>
              <a:rPr lang="ru-RU" sz="2400" dirty="0" err="1">
                <a:solidFill>
                  <a:schemeClr val="tx1"/>
                </a:solidFill>
              </a:rPr>
              <a:t>странства</a:t>
            </a:r>
            <a:r>
              <a:rPr lang="ru-RU" sz="2400" dirty="0">
                <a:solidFill>
                  <a:schemeClr val="tx1"/>
                </a:solidFill>
              </a:rPr>
              <a:t> </a:t>
            </a:r>
            <a:r>
              <a:rPr lang="de-DE" sz="2400" dirty="0">
                <a:solidFill>
                  <a:schemeClr val="tx1"/>
                </a:solidFill>
              </a:rPr>
              <a:t> с  </a:t>
            </a:r>
            <a:r>
              <a:rPr lang="de-DE" sz="2400" dirty="0" err="1">
                <a:solidFill>
                  <a:schemeClr val="tx1"/>
                </a:solidFill>
              </a:rPr>
              <a:t>целью</a:t>
            </a:r>
            <a:r>
              <a:rPr lang="de-DE" sz="2400" dirty="0">
                <a:solidFill>
                  <a:schemeClr val="tx1"/>
                </a:solidFill>
              </a:rPr>
              <a:t>  </a:t>
            </a:r>
            <a:r>
              <a:rPr lang="de-DE" sz="2400" dirty="0" err="1">
                <a:solidFill>
                  <a:schemeClr val="tx1"/>
                </a:solidFill>
              </a:rPr>
              <a:t>оптимизации</a:t>
            </a:r>
            <a:r>
              <a:rPr lang="de-DE" sz="2400" dirty="0">
                <a:solidFill>
                  <a:schemeClr val="tx1"/>
                </a:solidFill>
              </a:rPr>
              <a:t>  </a:t>
            </a:r>
            <a:r>
              <a:rPr lang="de-DE" sz="2400" dirty="0" err="1">
                <a:solidFill>
                  <a:schemeClr val="tx1"/>
                </a:solidFill>
              </a:rPr>
              <a:t>общекультурного</a:t>
            </a:r>
            <a:r>
              <a:rPr lang="de-DE" sz="2400" dirty="0">
                <a:solidFill>
                  <a:schemeClr val="tx1"/>
                </a:solidFill>
              </a:rPr>
              <a:t>, </a:t>
            </a:r>
            <a:r>
              <a:rPr lang="de-DE" sz="2400" dirty="0" err="1">
                <a:solidFill>
                  <a:schemeClr val="tx1"/>
                </a:solidFill>
              </a:rPr>
              <a:t>личностного</a:t>
            </a:r>
            <a:r>
              <a:rPr lang="de-DE" sz="2400" dirty="0">
                <a:solidFill>
                  <a:schemeClr val="tx1"/>
                </a:solidFill>
              </a:rPr>
              <a:t>  и  </a:t>
            </a:r>
            <a:r>
              <a:rPr lang="de-DE" sz="2400" dirty="0" err="1">
                <a:solidFill>
                  <a:schemeClr val="tx1"/>
                </a:solidFill>
              </a:rPr>
              <a:t>познавательного</a:t>
            </a:r>
            <a:r>
              <a:rPr lang="de-DE" sz="2400" dirty="0">
                <a:solidFill>
                  <a:schemeClr val="tx1"/>
                </a:solidFill>
              </a:rPr>
              <a:t>  </a:t>
            </a:r>
            <a:r>
              <a:rPr lang="de-DE" sz="2400" dirty="0" err="1">
                <a:solidFill>
                  <a:schemeClr val="tx1"/>
                </a:solidFill>
              </a:rPr>
              <a:t>развития</a:t>
            </a:r>
            <a:r>
              <a:rPr lang="de-DE" sz="2400" dirty="0">
                <a:solidFill>
                  <a:schemeClr val="tx1"/>
                </a:solidFill>
              </a:rPr>
              <a:t>  </a:t>
            </a:r>
            <a:r>
              <a:rPr lang="de-DE" sz="2400" dirty="0" err="1">
                <a:solidFill>
                  <a:schemeClr val="tx1"/>
                </a:solidFill>
              </a:rPr>
              <a:t>детей</a:t>
            </a:r>
            <a:r>
              <a:rPr lang="de-DE" sz="2400" dirty="0">
                <a:solidFill>
                  <a:schemeClr val="tx1"/>
                </a:solidFill>
              </a:rPr>
              <a:t>,  </a:t>
            </a:r>
            <a:r>
              <a:rPr lang="de-DE" sz="2400" dirty="0" err="1">
                <a:solidFill>
                  <a:schemeClr val="tx1"/>
                </a:solidFill>
              </a:rPr>
              <a:t>создания</a:t>
            </a:r>
            <a:r>
              <a:rPr lang="de-DE" sz="2400" dirty="0">
                <a:solidFill>
                  <a:schemeClr val="tx1"/>
                </a:solidFill>
              </a:rPr>
              <a:t> </a:t>
            </a:r>
            <a:r>
              <a:rPr lang="ru-RU" sz="2400" dirty="0">
                <a:solidFill>
                  <a:schemeClr val="tx1"/>
                </a:solidFill>
              </a:rPr>
              <a:t>  </a:t>
            </a:r>
            <a:r>
              <a:rPr lang="de-DE" sz="2400" dirty="0" err="1">
                <a:solidFill>
                  <a:schemeClr val="tx1"/>
                </a:solidFill>
              </a:rPr>
              <a:t>условий</a:t>
            </a:r>
            <a:r>
              <a:rPr lang="de-DE" sz="2400" dirty="0">
                <a:solidFill>
                  <a:schemeClr val="tx1"/>
                </a:solidFill>
              </a:rPr>
              <a:t>  </a:t>
            </a:r>
            <a:r>
              <a:rPr lang="de-DE" sz="2400" dirty="0" err="1">
                <a:solidFill>
                  <a:schemeClr val="tx1"/>
                </a:solidFill>
              </a:rPr>
              <a:t>для</a:t>
            </a:r>
            <a:r>
              <a:rPr lang="de-DE" sz="2400" dirty="0">
                <a:solidFill>
                  <a:schemeClr val="tx1"/>
                </a:solidFill>
              </a:rPr>
              <a:t>  </a:t>
            </a:r>
            <a:r>
              <a:rPr lang="de-DE" sz="2400" dirty="0" err="1">
                <a:solidFill>
                  <a:schemeClr val="tx1"/>
                </a:solidFill>
              </a:rPr>
              <a:t>достижения</a:t>
            </a:r>
            <a:r>
              <a:rPr lang="de-DE" sz="2400" dirty="0">
                <a:solidFill>
                  <a:schemeClr val="tx1"/>
                </a:solidFill>
              </a:rPr>
              <a:t>  </a:t>
            </a:r>
            <a:r>
              <a:rPr lang="de-DE" sz="2400" dirty="0" err="1">
                <a:solidFill>
                  <a:schemeClr val="tx1"/>
                </a:solidFill>
              </a:rPr>
              <a:t>успешности</a:t>
            </a:r>
            <a:r>
              <a:rPr lang="de-DE" sz="2400" dirty="0">
                <a:solidFill>
                  <a:schemeClr val="tx1"/>
                </a:solidFill>
              </a:rPr>
              <a:t>  </a:t>
            </a:r>
            <a:r>
              <a:rPr lang="de-DE" sz="2400" dirty="0" err="1">
                <a:solidFill>
                  <a:schemeClr val="tx1"/>
                </a:solidFill>
              </a:rPr>
              <a:t>всеми</a:t>
            </a:r>
            <a:r>
              <a:rPr lang="de-DE" sz="2400" dirty="0">
                <a:solidFill>
                  <a:schemeClr val="tx1"/>
                </a:solidFill>
              </a:rPr>
              <a:t> </a:t>
            </a:r>
            <a:r>
              <a:rPr lang="de-DE" sz="2400" dirty="0" err="1">
                <a:solidFill>
                  <a:schemeClr val="tx1"/>
                </a:solidFill>
              </a:rPr>
              <a:t>учащимися</a:t>
            </a:r>
            <a:r>
              <a:rPr lang="de-DE" sz="2400" dirty="0">
                <a:solidFill>
                  <a:schemeClr val="tx1"/>
                </a:solidFill>
              </a:rPr>
              <a:t>; </a:t>
            </a:r>
            <a:r>
              <a:rPr lang="ru-RU" sz="2400" dirty="0">
                <a:solidFill>
                  <a:schemeClr val="tx1"/>
                </a:solidFill>
              </a:rPr>
              <a:t/>
            </a:r>
            <a:br>
              <a:rPr lang="ru-RU" sz="2400" dirty="0">
                <a:solidFill>
                  <a:schemeClr val="tx1"/>
                </a:solidFill>
              </a:rPr>
            </a:br>
            <a:r>
              <a:rPr lang="ru-RU" sz="2400" dirty="0" smtClean="0">
                <a:solidFill>
                  <a:schemeClr val="tx1"/>
                </a:solidFill>
              </a:rPr>
              <a:t>*</a:t>
            </a:r>
            <a:r>
              <a:rPr lang="de-DE" sz="2400" dirty="0" err="1" smtClean="0">
                <a:solidFill>
                  <a:schemeClr val="tx1"/>
                </a:solidFill>
              </a:rPr>
              <a:t>формировани</a:t>
            </a:r>
            <a:r>
              <a:rPr lang="ru-RU" sz="2400" dirty="0">
                <a:solidFill>
                  <a:schemeClr val="tx1"/>
                </a:solidFill>
              </a:rPr>
              <a:t>и </a:t>
            </a:r>
            <a:r>
              <a:rPr lang="ru-RU" sz="2400" dirty="0" smtClean="0">
                <a:solidFill>
                  <a:schemeClr val="tx1"/>
                </a:solidFill>
              </a:rPr>
              <a:t>   </a:t>
            </a:r>
            <a:r>
              <a:rPr lang="de-DE" sz="2400" dirty="0" err="1">
                <a:solidFill>
                  <a:schemeClr val="tx1"/>
                </a:solidFill>
              </a:rPr>
              <a:t>общекультурной</a:t>
            </a:r>
            <a:r>
              <a:rPr lang="de-DE" sz="2400" dirty="0">
                <a:solidFill>
                  <a:schemeClr val="tx1"/>
                </a:solidFill>
              </a:rPr>
              <a:t>  </a:t>
            </a:r>
            <a:r>
              <a:rPr lang="ru-RU" sz="2400" dirty="0" smtClean="0">
                <a:solidFill>
                  <a:schemeClr val="tx1"/>
                </a:solidFill>
              </a:rPr>
              <a:t> </a:t>
            </a:r>
            <a:r>
              <a:rPr lang="de-DE" sz="2400" dirty="0" smtClean="0">
                <a:solidFill>
                  <a:schemeClr val="tx1"/>
                </a:solidFill>
              </a:rPr>
              <a:t>и </a:t>
            </a:r>
            <a:r>
              <a:rPr lang="ru-RU" sz="2400" dirty="0" smtClean="0">
                <a:solidFill>
                  <a:schemeClr val="tx1"/>
                </a:solidFill>
              </a:rPr>
              <a:t>  </a:t>
            </a:r>
            <a:r>
              <a:rPr lang="de-DE" sz="2400" dirty="0" smtClean="0">
                <a:solidFill>
                  <a:schemeClr val="tx1"/>
                </a:solidFill>
              </a:rPr>
              <a:t> </a:t>
            </a:r>
            <a:r>
              <a:rPr lang="de-DE" sz="2400" dirty="0" err="1">
                <a:solidFill>
                  <a:schemeClr val="tx1"/>
                </a:solidFill>
              </a:rPr>
              <a:t>гражданской</a:t>
            </a:r>
            <a:r>
              <a:rPr lang="de-DE" sz="2400" dirty="0">
                <a:solidFill>
                  <a:schemeClr val="tx1"/>
                </a:solidFill>
              </a:rPr>
              <a:t>  </a:t>
            </a:r>
            <a:r>
              <a:rPr lang="de-DE" sz="2400" dirty="0" err="1">
                <a:solidFill>
                  <a:schemeClr val="tx1"/>
                </a:solidFill>
              </a:rPr>
              <a:t>идентичности</a:t>
            </a:r>
            <a:r>
              <a:rPr lang="de-DE" sz="2400" dirty="0">
                <a:solidFill>
                  <a:schemeClr val="tx1"/>
                </a:solidFill>
              </a:rPr>
              <a:t> </a:t>
            </a:r>
            <a:r>
              <a:rPr lang="ru-RU" sz="2400" dirty="0" smtClean="0">
                <a:solidFill>
                  <a:schemeClr val="tx1"/>
                </a:solidFill>
              </a:rPr>
              <a:t>  </a:t>
            </a:r>
            <a:r>
              <a:rPr lang="de-DE" sz="2400" dirty="0" smtClean="0">
                <a:solidFill>
                  <a:schemeClr val="tx1"/>
                </a:solidFill>
              </a:rPr>
              <a:t> </a:t>
            </a:r>
            <a:r>
              <a:rPr lang="de-DE" sz="2400" dirty="0" err="1">
                <a:solidFill>
                  <a:schemeClr val="tx1"/>
                </a:solidFill>
              </a:rPr>
              <a:t>учащихся</a:t>
            </a:r>
            <a:r>
              <a:rPr lang="de-DE" sz="2400" dirty="0">
                <a:solidFill>
                  <a:schemeClr val="tx1"/>
                </a:solidFill>
              </a:rPr>
              <a:t>,   </a:t>
            </a:r>
            <a:r>
              <a:rPr lang="de-DE" sz="2400" dirty="0" err="1">
                <a:solidFill>
                  <a:schemeClr val="tx1"/>
                </a:solidFill>
              </a:rPr>
              <a:t>обеспечивающ</a:t>
            </a:r>
            <a:r>
              <a:rPr lang="ru-RU" sz="2400" dirty="0">
                <a:solidFill>
                  <a:schemeClr val="tx1"/>
                </a:solidFill>
              </a:rPr>
              <a:t>ей </a:t>
            </a:r>
            <a:r>
              <a:rPr lang="de-DE" sz="2400" dirty="0">
                <a:solidFill>
                  <a:schemeClr val="tx1"/>
                </a:solidFill>
              </a:rPr>
              <a:t> </a:t>
            </a:r>
            <a:r>
              <a:rPr lang="ru-RU" sz="2400" dirty="0" smtClean="0">
                <a:solidFill>
                  <a:schemeClr val="tx1"/>
                </a:solidFill>
              </a:rPr>
              <a:t> </a:t>
            </a:r>
            <a:r>
              <a:rPr lang="de-DE" sz="2400" dirty="0" err="1" smtClean="0">
                <a:solidFill>
                  <a:schemeClr val="tx1"/>
                </a:solidFill>
              </a:rPr>
              <a:t>социальную</a:t>
            </a:r>
            <a:r>
              <a:rPr lang="de-DE" sz="2400" dirty="0" smtClean="0">
                <a:solidFill>
                  <a:schemeClr val="tx1"/>
                </a:solidFill>
              </a:rPr>
              <a:t> </a:t>
            </a:r>
            <a:r>
              <a:rPr lang="de-DE" sz="2400" dirty="0" err="1">
                <a:solidFill>
                  <a:schemeClr val="tx1"/>
                </a:solidFill>
              </a:rPr>
              <a:t>консолидацию</a:t>
            </a:r>
            <a:r>
              <a:rPr lang="de-DE" sz="2400" dirty="0">
                <a:solidFill>
                  <a:schemeClr val="tx1"/>
                </a:solidFill>
              </a:rPr>
              <a:t> </a:t>
            </a:r>
            <a:r>
              <a:rPr lang="ru-RU" sz="2400" dirty="0" smtClean="0">
                <a:solidFill>
                  <a:schemeClr val="tx1"/>
                </a:solidFill>
              </a:rPr>
              <a:t>  </a:t>
            </a:r>
            <a:r>
              <a:rPr lang="de-DE" sz="2400" dirty="0" smtClean="0">
                <a:solidFill>
                  <a:schemeClr val="tx1"/>
                </a:solidFill>
              </a:rPr>
              <a:t> </a:t>
            </a:r>
            <a:r>
              <a:rPr lang="de-DE" sz="2400" dirty="0">
                <a:solidFill>
                  <a:schemeClr val="tx1"/>
                </a:solidFill>
              </a:rPr>
              <a:t>в  </a:t>
            </a:r>
            <a:r>
              <a:rPr lang="ru-RU" sz="2400" dirty="0" smtClean="0">
                <a:solidFill>
                  <a:schemeClr val="tx1"/>
                </a:solidFill>
              </a:rPr>
              <a:t>  </a:t>
            </a:r>
            <a:r>
              <a:rPr lang="de-DE" sz="2400" dirty="0" err="1" smtClean="0">
                <a:solidFill>
                  <a:schemeClr val="tx1"/>
                </a:solidFill>
              </a:rPr>
              <a:t>условиях</a:t>
            </a:r>
            <a:r>
              <a:rPr lang="de-DE" sz="2400" dirty="0" smtClean="0">
                <a:solidFill>
                  <a:schemeClr val="tx1"/>
                </a:solidFill>
              </a:rPr>
              <a:t> </a:t>
            </a:r>
            <a:r>
              <a:rPr lang="ru-RU" sz="2400" dirty="0" smtClean="0">
                <a:solidFill>
                  <a:schemeClr val="tx1"/>
                </a:solidFill>
              </a:rPr>
              <a:t>  </a:t>
            </a:r>
            <a:r>
              <a:rPr lang="de-DE" sz="2400" dirty="0" smtClean="0">
                <a:solidFill>
                  <a:schemeClr val="tx1"/>
                </a:solidFill>
              </a:rPr>
              <a:t> </a:t>
            </a:r>
            <a:r>
              <a:rPr lang="de-DE" sz="2400" dirty="0" err="1">
                <a:solidFill>
                  <a:schemeClr val="tx1"/>
                </a:solidFill>
              </a:rPr>
              <a:t>культурного</a:t>
            </a:r>
            <a:r>
              <a:rPr lang="de-DE" sz="2400" dirty="0">
                <a:solidFill>
                  <a:schemeClr val="tx1"/>
                </a:solidFill>
              </a:rPr>
              <a:t>,  </a:t>
            </a:r>
            <a:r>
              <a:rPr lang="ru-RU" sz="2400" dirty="0" smtClean="0">
                <a:solidFill>
                  <a:schemeClr val="tx1"/>
                </a:solidFill>
              </a:rPr>
              <a:t> </a:t>
            </a:r>
            <a:r>
              <a:rPr lang="de-DE" sz="2400" dirty="0" smtClean="0">
                <a:solidFill>
                  <a:schemeClr val="tx1"/>
                </a:solidFill>
              </a:rPr>
              <a:t> </a:t>
            </a:r>
            <a:r>
              <a:rPr lang="de-DE" sz="2400" dirty="0" err="1">
                <a:solidFill>
                  <a:schemeClr val="tx1"/>
                </a:solidFill>
              </a:rPr>
              <a:t>этнического</a:t>
            </a:r>
            <a:r>
              <a:rPr lang="de-DE" sz="2400" dirty="0">
                <a:solidFill>
                  <a:schemeClr val="tx1"/>
                </a:solidFill>
              </a:rPr>
              <a:t>  </a:t>
            </a:r>
            <a:r>
              <a:rPr lang="ru-RU" sz="2400" dirty="0" smtClean="0">
                <a:solidFill>
                  <a:schemeClr val="tx1"/>
                </a:solidFill>
              </a:rPr>
              <a:t>   </a:t>
            </a:r>
            <a:r>
              <a:rPr lang="de-DE" sz="2400" dirty="0" smtClean="0">
                <a:solidFill>
                  <a:schemeClr val="tx1"/>
                </a:solidFill>
              </a:rPr>
              <a:t>и </a:t>
            </a:r>
            <a:r>
              <a:rPr lang="ru-RU" sz="2400" dirty="0" smtClean="0">
                <a:solidFill>
                  <a:schemeClr val="tx1"/>
                </a:solidFill>
              </a:rPr>
              <a:t> </a:t>
            </a:r>
            <a:r>
              <a:rPr lang="de-DE" sz="2400" dirty="0" smtClean="0">
                <a:solidFill>
                  <a:schemeClr val="tx1"/>
                </a:solidFill>
              </a:rPr>
              <a:t> </a:t>
            </a:r>
            <a:r>
              <a:rPr lang="de-DE" sz="2400" dirty="0" err="1">
                <a:solidFill>
                  <a:schemeClr val="tx1"/>
                </a:solidFill>
              </a:rPr>
              <a:t>религиозного</a:t>
            </a:r>
            <a:r>
              <a:rPr lang="de-DE" sz="2400" dirty="0">
                <a:solidFill>
                  <a:schemeClr val="tx1"/>
                </a:solidFill>
              </a:rPr>
              <a:t> </a:t>
            </a:r>
            <a:r>
              <a:rPr lang="ru-RU" sz="2400" dirty="0" smtClean="0">
                <a:solidFill>
                  <a:schemeClr val="tx1"/>
                </a:solidFill>
              </a:rPr>
              <a:t> </a:t>
            </a:r>
            <a:r>
              <a:rPr lang="de-DE" sz="2400" dirty="0" smtClean="0">
                <a:solidFill>
                  <a:schemeClr val="tx1"/>
                </a:solidFill>
              </a:rPr>
              <a:t>  </a:t>
            </a:r>
            <a:r>
              <a:rPr lang="de-DE" sz="2400" dirty="0" err="1">
                <a:solidFill>
                  <a:schemeClr val="tx1"/>
                </a:solidFill>
              </a:rPr>
              <a:t>разнообразия</a:t>
            </a:r>
            <a:r>
              <a:rPr lang="de-DE" sz="2400" dirty="0">
                <a:solidFill>
                  <a:schemeClr val="tx1"/>
                </a:solidFill>
              </a:rPr>
              <a:t> </a:t>
            </a:r>
            <a:r>
              <a:rPr lang="ru-RU" sz="2400" dirty="0" smtClean="0">
                <a:solidFill>
                  <a:schemeClr val="tx1"/>
                </a:solidFill>
              </a:rPr>
              <a:t>  </a:t>
            </a:r>
            <a:r>
              <a:rPr lang="de-DE" sz="2400" dirty="0" smtClean="0">
                <a:solidFill>
                  <a:schemeClr val="tx1"/>
                </a:solidFill>
              </a:rPr>
              <a:t> </a:t>
            </a:r>
            <a:r>
              <a:rPr lang="de-DE" sz="2400" dirty="0" err="1">
                <a:solidFill>
                  <a:schemeClr val="tx1"/>
                </a:solidFill>
              </a:rPr>
              <a:t>российского</a:t>
            </a:r>
            <a:r>
              <a:rPr lang="de-DE" sz="2400" dirty="0">
                <a:solidFill>
                  <a:schemeClr val="tx1"/>
                </a:solidFill>
              </a:rPr>
              <a:t> </a:t>
            </a:r>
            <a:r>
              <a:rPr lang="de-DE" sz="2400" dirty="0" err="1">
                <a:solidFill>
                  <a:schemeClr val="tx1"/>
                </a:solidFill>
              </a:rPr>
              <a:t>общества</a:t>
            </a:r>
            <a:r>
              <a:rPr lang="ru-RU" sz="2400" dirty="0">
                <a:solidFill>
                  <a:schemeClr val="tx1"/>
                </a:solidFill>
              </a:rPr>
              <a:t>;</a:t>
            </a:r>
            <a:br>
              <a:rPr lang="ru-RU" sz="2400" dirty="0">
                <a:solidFill>
                  <a:schemeClr val="tx1"/>
                </a:solidFill>
              </a:rPr>
            </a:br>
            <a:endParaRPr lang="ru-RU" sz="2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0421996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8328"/>
            <a:ext cx="8219256" cy="5970992"/>
          </a:xfrm>
        </p:spPr>
        <p:txBody>
          <a:bodyPr>
            <a:noAutofit/>
          </a:bodyPr>
          <a:lstStyle/>
          <a:p>
            <a:pPr lvl="0"/>
            <a:r>
              <a:rPr lang="ru-RU" sz="2400" dirty="0" smtClean="0">
                <a:solidFill>
                  <a:schemeClr val="tx1"/>
                </a:solidFill>
                <a:latin typeface="Times New Roman" pitchFamily="18" charset="0"/>
                <a:cs typeface="Times New Roman" pitchFamily="18" charset="0"/>
              </a:rPr>
              <a:t>*</a:t>
            </a:r>
            <a:r>
              <a:rPr lang="de-DE" sz="2400" dirty="0" err="1" smtClean="0">
                <a:solidFill>
                  <a:schemeClr val="tx1"/>
                </a:solidFill>
                <a:latin typeface="Times New Roman" pitchFamily="18" charset="0"/>
                <a:cs typeface="Times New Roman" pitchFamily="18" charset="0"/>
              </a:rPr>
              <a:t>необходимост</a:t>
            </a:r>
            <a:r>
              <a:rPr lang="ru-RU" sz="2400" dirty="0">
                <a:solidFill>
                  <a:schemeClr val="tx1"/>
                </a:solidFill>
                <a:latin typeface="Times New Roman" pitchFamily="18" charset="0"/>
                <a:cs typeface="Times New Roman" pitchFamily="18" charset="0"/>
              </a:rPr>
              <a:t>и</a:t>
            </a:r>
            <a:r>
              <a:rPr lang="de-DE" sz="2400" dirty="0">
                <a:solidFill>
                  <a:schemeClr val="tx1"/>
                </a:solidFill>
                <a:latin typeface="Times New Roman" pitchFamily="18" charset="0"/>
                <a:cs typeface="Times New Roman" pitchFamily="18" charset="0"/>
              </a:rPr>
              <a:t> </a:t>
            </a:r>
            <a:r>
              <a:rPr lang="de-DE" sz="2400" dirty="0" err="1">
                <a:solidFill>
                  <a:schemeClr val="tx1"/>
                </a:solidFill>
                <a:latin typeface="Times New Roman" pitchFamily="18" charset="0"/>
                <a:cs typeface="Times New Roman" pitchFamily="18" charset="0"/>
              </a:rPr>
              <a:t>сохранения</a:t>
            </a:r>
            <a:r>
              <a:rPr lang="de-DE" sz="2400" dirty="0">
                <a:solidFill>
                  <a:schemeClr val="tx1"/>
                </a:solidFill>
                <a:latin typeface="Times New Roman" pitchFamily="18" charset="0"/>
                <a:cs typeface="Times New Roman" pitchFamily="18" charset="0"/>
              </a:rPr>
              <a:t> </a:t>
            </a:r>
            <a:r>
              <a:rPr lang="de-DE" sz="2400" dirty="0" err="1">
                <a:solidFill>
                  <a:schemeClr val="tx1"/>
                </a:solidFill>
                <a:latin typeface="Times New Roman" pitchFamily="18" charset="0"/>
                <a:cs typeface="Times New Roman" pitchFamily="18" charset="0"/>
              </a:rPr>
              <a:t>единства</a:t>
            </a:r>
            <a:r>
              <a:rPr lang="de-DE" sz="2400" dirty="0">
                <a:solidFill>
                  <a:schemeClr val="tx1"/>
                </a:solidFill>
                <a:latin typeface="Times New Roman" pitchFamily="18" charset="0"/>
                <a:cs typeface="Times New Roman" pitchFamily="18" charset="0"/>
              </a:rPr>
              <a:t> </a:t>
            </a:r>
            <a:r>
              <a:rPr lang="de-DE" sz="2400" dirty="0" err="1">
                <a:solidFill>
                  <a:schemeClr val="tx1"/>
                </a:solidFill>
                <a:latin typeface="Times New Roman" pitchFamily="18" charset="0"/>
                <a:cs typeface="Times New Roman" pitchFamily="18" charset="0"/>
              </a:rPr>
              <a:t>образовательного</a:t>
            </a:r>
            <a:r>
              <a:rPr lang="de-DE" sz="2400" dirty="0">
                <a:solidFill>
                  <a:schemeClr val="tx1"/>
                </a:solidFill>
                <a:latin typeface="Times New Roman" pitchFamily="18" charset="0"/>
                <a:cs typeface="Times New Roman" pitchFamily="18" charset="0"/>
              </a:rPr>
              <a:t> </a:t>
            </a:r>
            <a:r>
              <a:rPr lang="de-DE" sz="2400" dirty="0" err="1">
                <a:solidFill>
                  <a:schemeClr val="tx1"/>
                </a:solidFill>
                <a:latin typeface="Times New Roman" pitchFamily="18" charset="0"/>
                <a:cs typeface="Times New Roman" pitchFamily="18" charset="0"/>
              </a:rPr>
              <a:t>пространства</a:t>
            </a:r>
            <a:r>
              <a:rPr lang="de-DE" sz="2400" dirty="0">
                <a:solidFill>
                  <a:schemeClr val="tx1"/>
                </a:solidFill>
                <a:latin typeface="Times New Roman" pitchFamily="18" charset="0"/>
                <a:cs typeface="Times New Roman" pitchFamily="18" charset="0"/>
              </a:rPr>
              <a:t>,   </a:t>
            </a:r>
            <a:r>
              <a:rPr lang="de-DE" sz="2400" dirty="0" err="1">
                <a:solidFill>
                  <a:schemeClr val="tx1"/>
                </a:solidFill>
                <a:latin typeface="Times New Roman" pitchFamily="18" charset="0"/>
                <a:cs typeface="Times New Roman" pitchFamily="18" charset="0"/>
              </a:rPr>
              <a:t>преемственности</a:t>
            </a:r>
            <a:r>
              <a:rPr lang="de-DE" sz="2400" dirty="0">
                <a:solidFill>
                  <a:schemeClr val="tx1"/>
                </a:solidFill>
                <a:latin typeface="Times New Roman" pitchFamily="18" charset="0"/>
                <a:cs typeface="Times New Roman" pitchFamily="18" charset="0"/>
              </a:rPr>
              <a:t> </a:t>
            </a:r>
            <a:r>
              <a:rPr lang="de-DE" sz="2400" dirty="0" err="1">
                <a:solidFill>
                  <a:schemeClr val="tx1"/>
                </a:solidFill>
                <a:latin typeface="Times New Roman" pitchFamily="18" charset="0"/>
                <a:cs typeface="Times New Roman" pitchFamily="18" charset="0"/>
              </a:rPr>
              <a:t>ступеней</a:t>
            </a:r>
            <a:r>
              <a:rPr lang="de-DE" sz="2400" dirty="0">
                <a:solidFill>
                  <a:schemeClr val="tx1"/>
                </a:solidFill>
                <a:latin typeface="Times New Roman" pitchFamily="18" charset="0"/>
                <a:cs typeface="Times New Roman" pitchFamily="18" charset="0"/>
              </a:rPr>
              <a:t> </a:t>
            </a:r>
            <a:r>
              <a:rPr lang="de-DE" sz="2400" dirty="0" err="1">
                <a:solidFill>
                  <a:schemeClr val="tx1"/>
                </a:solidFill>
                <a:latin typeface="Times New Roman" pitchFamily="18" charset="0"/>
                <a:cs typeface="Times New Roman" pitchFamily="18" charset="0"/>
              </a:rPr>
              <a:t>образовательной</a:t>
            </a:r>
            <a:r>
              <a:rPr lang="de-DE" sz="2400" dirty="0">
                <a:solidFill>
                  <a:schemeClr val="tx1"/>
                </a:solidFill>
                <a:latin typeface="Times New Roman" pitchFamily="18" charset="0"/>
                <a:cs typeface="Times New Roman" pitchFamily="18" charset="0"/>
              </a:rPr>
              <a:t> </a:t>
            </a:r>
            <a:r>
              <a:rPr lang="de-DE" sz="2400" dirty="0" err="1" smtClean="0">
                <a:solidFill>
                  <a:schemeClr val="tx1"/>
                </a:solidFill>
                <a:latin typeface="Times New Roman" pitchFamily="18" charset="0"/>
                <a:cs typeface="Times New Roman" pitchFamily="18" charset="0"/>
              </a:rPr>
              <a:t>системы</a:t>
            </a:r>
            <a:r>
              <a:rPr lang="ru-RU" sz="2400" dirty="0">
                <a:solidFill>
                  <a:schemeClr val="tx1"/>
                </a:solidFill>
                <a:latin typeface="Times New Roman" pitchFamily="18" charset="0"/>
                <a:cs typeface="Times New Roman" pitchFamily="18" charset="0"/>
              </a:rPr>
              <a:t>;</a:t>
            </a:r>
            <a:r>
              <a:rPr lang="ru-RU" sz="2400" dirty="0" smtClean="0">
                <a:solidFill>
                  <a:schemeClr val="tx1"/>
                </a:solidFill>
                <a:latin typeface="Times New Roman" pitchFamily="18" charset="0"/>
                <a:cs typeface="Times New Roman" pitchFamily="18" charset="0"/>
              </a:rPr>
              <a:t> </a:t>
            </a:r>
            <a:br>
              <a:rPr lang="ru-RU" sz="2400" dirty="0" smtClean="0">
                <a:solidFill>
                  <a:schemeClr val="tx1"/>
                </a:solidFill>
                <a:latin typeface="Times New Roman" pitchFamily="18" charset="0"/>
                <a:cs typeface="Times New Roman" pitchFamily="18" charset="0"/>
              </a:rPr>
            </a:br>
            <a:r>
              <a:rPr lang="ru-RU" sz="2400" dirty="0">
                <a:solidFill>
                  <a:schemeClr val="tx1"/>
                </a:solidFill>
                <a:latin typeface="Times New Roman" pitchFamily="18" charset="0"/>
                <a:cs typeface="Times New Roman" pitchFamily="18" charset="0"/>
              </a:rPr>
              <a:t>*</a:t>
            </a:r>
            <a:r>
              <a:rPr lang="de-DE" sz="2400" dirty="0" err="1" smtClean="0">
                <a:solidFill>
                  <a:schemeClr val="tx1"/>
                </a:solidFill>
                <a:latin typeface="Times New Roman" pitchFamily="18" charset="0"/>
                <a:cs typeface="Times New Roman" pitchFamily="18" charset="0"/>
              </a:rPr>
              <a:t>возрастанием</a:t>
            </a:r>
            <a:r>
              <a:rPr lang="de-DE" sz="2400" dirty="0" smtClean="0">
                <a:solidFill>
                  <a:schemeClr val="tx1"/>
                </a:solidFill>
                <a:latin typeface="Times New Roman" pitchFamily="18" charset="0"/>
                <a:cs typeface="Times New Roman" pitchFamily="18" charset="0"/>
              </a:rPr>
              <a:t> </a:t>
            </a:r>
            <a:r>
              <a:rPr lang="de-DE" sz="2400" dirty="0" err="1">
                <a:solidFill>
                  <a:schemeClr val="tx1"/>
                </a:solidFill>
                <a:latin typeface="Times New Roman" pitchFamily="18" charset="0"/>
                <a:cs typeface="Times New Roman" pitchFamily="18" charset="0"/>
              </a:rPr>
              <a:t>явлений</a:t>
            </a:r>
            <a:r>
              <a:rPr lang="de-DE" sz="2400" dirty="0">
                <a:solidFill>
                  <a:schemeClr val="tx1"/>
                </a:solidFill>
                <a:latin typeface="Times New Roman" pitchFamily="18" charset="0"/>
                <a:cs typeface="Times New Roman" pitchFamily="18" charset="0"/>
              </a:rPr>
              <a:t> </a:t>
            </a:r>
            <a:r>
              <a:rPr lang="de-DE" sz="2400" dirty="0" err="1">
                <a:solidFill>
                  <a:schemeClr val="tx1"/>
                </a:solidFill>
                <a:latin typeface="Times New Roman" pitchFamily="18" charset="0"/>
                <a:cs typeface="Times New Roman" pitchFamily="18" charset="0"/>
              </a:rPr>
              <a:t>школьной</a:t>
            </a:r>
            <a:r>
              <a:rPr lang="de-DE" sz="2400" dirty="0">
                <a:solidFill>
                  <a:schemeClr val="tx1"/>
                </a:solidFill>
                <a:latin typeface="Times New Roman" pitchFamily="18" charset="0"/>
                <a:cs typeface="Times New Roman" pitchFamily="18" charset="0"/>
              </a:rPr>
              <a:t> </a:t>
            </a:r>
            <a:r>
              <a:rPr lang="de-DE" sz="2400" dirty="0" err="1" smtClean="0">
                <a:solidFill>
                  <a:schemeClr val="tx1"/>
                </a:solidFill>
                <a:latin typeface="Times New Roman" pitchFamily="18" charset="0"/>
                <a:cs typeface="Times New Roman" pitchFamily="18" charset="0"/>
              </a:rPr>
              <a:t>дезадаптаци</a:t>
            </a:r>
            <a:r>
              <a:rPr lang="ru-RU" sz="2400" dirty="0" smtClean="0">
                <a:solidFill>
                  <a:schemeClr val="tx1"/>
                </a:solidFill>
                <a:latin typeface="Times New Roman" pitchFamily="18" charset="0"/>
                <a:cs typeface="Times New Roman" pitchFamily="18" charset="0"/>
              </a:rPr>
              <a:t>.</a:t>
            </a:r>
            <a:r>
              <a:rPr lang="de-DE" sz="2400" dirty="0" smtClean="0">
                <a:solidFill>
                  <a:schemeClr val="tx1"/>
                </a:solidFill>
                <a:latin typeface="Times New Roman" pitchFamily="18" charset="0"/>
                <a:cs typeface="Times New Roman" pitchFamily="18" charset="0"/>
              </a:rPr>
              <a:t> В </a:t>
            </a:r>
            <a:r>
              <a:rPr lang="de-DE" sz="2400" dirty="0" err="1">
                <a:solidFill>
                  <a:schemeClr val="tx1"/>
                </a:solidFill>
                <a:latin typeface="Times New Roman" pitchFamily="18" charset="0"/>
                <a:cs typeface="Times New Roman" pitchFamily="18" charset="0"/>
              </a:rPr>
              <a:t>связи</a:t>
            </a:r>
            <a:r>
              <a:rPr lang="de-DE" sz="2400" dirty="0">
                <a:solidFill>
                  <a:schemeClr val="tx1"/>
                </a:solidFill>
                <a:latin typeface="Times New Roman" pitchFamily="18" charset="0"/>
                <a:cs typeface="Times New Roman" pitchFamily="18" charset="0"/>
              </a:rPr>
              <a:t> </a:t>
            </a:r>
            <a:r>
              <a:rPr lang="de-DE" sz="2400" dirty="0" err="1">
                <a:solidFill>
                  <a:schemeClr val="tx1"/>
                </a:solidFill>
                <a:latin typeface="Times New Roman" pitchFamily="18" charset="0"/>
                <a:cs typeface="Times New Roman" pitchFamily="18" charset="0"/>
              </a:rPr>
              <a:t>со</a:t>
            </a:r>
            <a:r>
              <a:rPr lang="de-DE" sz="2400" dirty="0">
                <a:solidFill>
                  <a:schemeClr val="tx1"/>
                </a:solidFill>
                <a:latin typeface="Times New Roman" pitchFamily="18" charset="0"/>
                <a:cs typeface="Times New Roman" pitchFamily="18" charset="0"/>
              </a:rPr>
              <a:t> </a:t>
            </a:r>
            <a:r>
              <a:rPr lang="de-DE" sz="2400" dirty="0" err="1">
                <a:solidFill>
                  <a:schemeClr val="tx1"/>
                </a:solidFill>
                <a:latin typeface="Times New Roman" pitchFamily="18" charset="0"/>
                <a:cs typeface="Times New Roman" pitchFamily="18" charset="0"/>
              </a:rPr>
              <a:t>стихийностью</a:t>
            </a:r>
            <a:r>
              <a:rPr lang="de-DE" sz="2400" dirty="0">
                <a:solidFill>
                  <a:schemeClr val="tx1"/>
                </a:solidFill>
                <a:latin typeface="Times New Roman" pitchFamily="18" charset="0"/>
                <a:cs typeface="Times New Roman" pitchFamily="18" charset="0"/>
              </a:rPr>
              <a:t>  и  </a:t>
            </a:r>
            <a:r>
              <a:rPr lang="de-DE" sz="2400" dirty="0" err="1">
                <a:solidFill>
                  <a:schemeClr val="tx1"/>
                </a:solidFill>
                <a:latin typeface="Times New Roman" pitchFamily="18" charset="0"/>
                <a:cs typeface="Times New Roman" pitchFamily="18" charset="0"/>
              </a:rPr>
              <a:t>зачастую</a:t>
            </a:r>
            <a:r>
              <a:rPr lang="de-DE" sz="2400" dirty="0">
                <a:solidFill>
                  <a:schemeClr val="tx1"/>
                </a:solidFill>
                <a:latin typeface="Times New Roman" pitchFamily="18" charset="0"/>
                <a:cs typeface="Times New Roman" pitchFamily="18" charset="0"/>
              </a:rPr>
              <a:t>  </a:t>
            </a:r>
            <a:r>
              <a:rPr lang="de-DE" sz="2400" dirty="0" err="1">
                <a:solidFill>
                  <a:schemeClr val="tx1"/>
                </a:solidFill>
                <a:latin typeface="Times New Roman" pitchFamily="18" charset="0"/>
                <a:cs typeface="Times New Roman" pitchFamily="18" charset="0"/>
              </a:rPr>
              <a:t>непрогнозируемостью</a:t>
            </a:r>
            <a:r>
              <a:rPr lang="de-DE" sz="2400" dirty="0">
                <a:solidFill>
                  <a:schemeClr val="tx1"/>
                </a:solidFill>
                <a:latin typeface="Times New Roman" pitchFamily="18" charset="0"/>
                <a:cs typeface="Times New Roman" pitchFamily="18" charset="0"/>
              </a:rPr>
              <a:t>  </a:t>
            </a:r>
            <a:r>
              <a:rPr lang="de-DE" sz="2400" dirty="0" err="1">
                <a:solidFill>
                  <a:schemeClr val="tx1"/>
                </a:solidFill>
                <a:latin typeface="Times New Roman" pitchFamily="18" charset="0"/>
                <a:cs typeface="Times New Roman" pitchFamily="18" charset="0"/>
              </a:rPr>
              <a:t>результатов</a:t>
            </a:r>
            <a:r>
              <a:rPr lang="de-DE" sz="2400" dirty="0">
                <a:solidFill>
                  <a:schemeClr val="tx1"/>
                </a:solidFill>
                <a:latin typeface="Times New Roman" pitchFamily="18" charset="0"/>
                <a:cs typeface="Times New Roman" pitchFamily="18" charset="0"/>
              </a:rPr>
              <a:t>  </a:t>
            </a:r>
            <a:r>
              <a:rPr lang="de-DE" sz="2400" dirty="0" err="1">
                <a:solidFill>
                  <a:schemeClr val="tx1"/>
                </a:solidFill>
                <a:latin typeface="Times New Roman" pitchFamily="18" charset="0"/>
                <a:cs typeface="Times New Roman" pitchFamily="18" charset="0"/>
              </a:rPr>
              <a:t>развития</a:t>
            </a:r>
            <a:r>
              <a:rPr lang="de-DE" sz="2400" dirty="0">
                <a:solidFill>
                  <a:schemeClr val="tx1"/>
                </a:solidFill>
                <a:latin typeface="Times New Roman" pitchFamily="18" charset="0"/>
                <a:cs typeface="Times New Roman" pitchFamily="18" charset="0"/>
              </a:rPr>
              <a:t> </a:t>
            </a:r>
            <a:r>
              <a:rPr lang="de-DE" sz="2400" dirty="0" err="1">
                <a:solidFill>
                  <a:schemeClr val="tx1"/>
                </a:solidFill>
                <a:latin typeface="Times New Roman" pitchFamily="18" charset="0"/>
                <a:cs typeface="Times New Roman" pitchFamily="18" charset="0"/>
              </a:rPr>
              <a:t>детей</a:t>
            </a:r>
            <a:r>
              <a:rPr lang="de-DE" sz="2400" dirty="0">
                <a:solidFill>
                  <a:schemeClr val="tx1"/>
                </a:solidFill>
                <a:latin typeface="Times New Roman" pitchFamily="18" charset="0"/>
                <a:cs typeface="Times New Roman" pitchFamily="18" charset="0"/>
              </a:rPr>
              <a:t>  </a:t>
            </a:r>
            <a:r>
              <a:rPr lang="de-DE" sz="2400" dirty="0" err="1">
                <a:solidFill>
                  <a:schemeClr val="tx1"/>
                </a:solidFill>
                <a:latin typeface="Times New Roman" pitchFamily="18" charset="0"/>
                <a:cs typeface="Times New Roman" pitchFamily="18" charset="0"/>
              </a:rPr>
              <a:t>со</a:t>
            </a:r>
            <a:r>
              <a:rPr lang="de-DE" sz="2400" dirty="0">
                <a:solidFill>
                  <a:schemeClr val="tx1"/>
                </a:solidFill>
                <a:latin typeface="Times New Roman" pitchFamily="18" charset="0"/>
                <a:cs typeface="Times New Roman" pitchFamily="18" charset="0"/>
              </a:rPr>
              <a:t>  </a:t>
            </a:r>
            <a:r>
              <a:rPr lang="de-DE" sz="2400" dirty="0" err="1">
                <a:solidFill>
                  <a:schemeClr val="tx1"/>
                </a:solidFill>
                <a:latin typeface="Times New Roman" pitchFamily="18" charset="0"/>
                <a:cs typeface="Times New Roman" pitchFamily="18" charset="0"/>
              </a:rPr>
              <a:t>всей</a:t>
            </a:r>
            <a:r>
              <a:rPr lang="de-DE" sz="2400" dirty="0">
                <a:solidFill>
                  <a:schemeClr val="tx1"/>
                </a:solidFill>
                <a:latin typeface="Times New Roman" pitchFamily="18" charset="0"/>
                <a:cs typeface="Times New Roman" pitchFamily="18" charset="0"/>
              </a:rPr>
              <a:t> </a:t>
            </a:r>
            <a:r>
              <a:rPr lang="de-DE" sz="2400" dirty="0" err="1">
                <a:solidFill>
                  <a:schemeClr val="tx1"/>
                </a:solidFill>
                <a:latin typeface="Times New Roman" pitchFamily="18" charset="0"/>
                <a:cs typeface="Times New Roman" pitchFamily="18" charset="0"/>
              </a:rPr>
              <a:t>остротой</a:t>
            </a:r>
            <a:r>
              <a:rPr lang="de-DE" sz="2400" dirty="0">
                <a:solidFill>
                  <a:schemeClr val="tx1"/>
                </a:solidFill>
                <a:latin typeface="Times New Roman" pitchFamily="18" charset="0"/>
                <a:cs typeface="Times New Roman" pitchFamily="18" charset="0"/>
              </a:rPr>
              <a:t>  </a:t>
            </a:r>
            <a:r>
              <a:rPr lang="de-DE" sz="2400" dirty="0" err="1">
                <a:solidFill>
                  <a:schemeClr val="tx1"/>
                </a:solidFill>
                <a:latin typeface="Times New Roman" pitchFamily="18" charset="0"/>
                <a:cs typeface="Times New Roman" pitchFamily="18" charset="0"/>
              </a:rPr>
              <a:t>встает</a:t>
            </a:r>
            <a:r>
              <a:rPr lang="de-DE" sz="2400" dirty="0">
                <a:solidFill>
                  <a:schemeClr val="tx1"/>
                </a:solidFill>
                <a:latin typeface="Times New Roman" pitchFamily="18" charset="0"/>
                <a:cs typeface="Times New Roman" pitchFamily="18" charset="0"/>
              </a:rPr>
              <a:t>  </a:t>
            </a:r>
            <a:r>
              <a:rPr lang="de-DE" sz="2400" dirty="0" err="1">
                <a:solidFill>
                  <a:schemeClr val="tx1"/>
                </a:solidFill>
                <a:latin typeface="Times New Roman" pitchFamily="18" charset="0"/>
                <a:cs typeface="Times New Roman" pitchFamily="18" charset="0"/>
              </a:rPr>
              <a:t>задача</a:t>
            </a:r>
            <a:r>
              <a:rPr lang="de-DE" sz="2400" dirty="0">
                <a:solidFill>
                  <a:schemeClr val="tx1"/>
                </a:solidFill>
                <a:latin typeface="Times New Roman" pitchFamily="18" charset="0"/>
                <a:cs typeface="Times New Roman" pitchFamily="18" charset="0"/>
              </a:rPr>
              <a:t>  </a:t>
            </a:r>
            <a:r>
              <a:rPr lang="de-DE" sz="2400" dirty="0" err="1">
                <a:solidFill>
                  <a:schemeClr val="tx1"/>
                </a:solidFill>
                <a:latin typeface="Times New Roman" pitchFamily="18" charset="0"/>
                <a:cs typeface="Times New Roman" pitchFamily="18" charset="0"/>
              </a:rPr>
              <a:t>целенаправленного</a:t>
            </a:r>
            <a:r>
              <a:rPr lang="de-DE" sz="2400" dirty="0">
                <a:solidFill>
                  <a:schemeClr val="tx1"/>
                </a:solidFill>
                <a:latin typeface="Times New Roman" pitchFamily="18" charset="0"/>
                <a:cs typeface="Times New Roman" pitchFamily="18" charset="0"/>
              </a:rPr>
              <a:t>  </a:t>
            </a:r>
            <a:r>
              <a:rPr lang="de-DE" sz="2400" dirty="0" err="1">
                <a:solidFill>
                  <a:schemeClr val="tx1"/>
                </a:solidFill>
                <a:latin typeface="Times New Roman" pitchFamily="18" charset="0"/>
                <a:cs typeface="Times New Roman" pitchFamily="18" charset="0"/>
              </a:rPr>
              <a:t>формирования</a:t>
            </a:r>
            <a:r>
              <a:rPr lang="de-DE" sz="2400" dirty="0">
                <a:solidFill>
                  <a:schemeClr val="tx1"/>
                </a:solidFill>
                <a:latin typeface="Times New Roman" pitchFamily="18" charset="0"/>
                <a:cs typeface="Times New Roman" pitchFamily="18" charset="0"/>
              </a:rPr>
              <a:t>  </a:t>
            </a:r>
            <a:r>
              <a:rPr lang="de-DE" sz="2400" dirty="0" err="1">
                <a:solidFill>
                  <a:schemeClr val="tx1"/>
                </a:solidFill>
                <a:latin typeface="Times New Roman" pitchFamily="18" charset="0"/>
                <a:cs typeface="Times New Roman" pitchFamily="18" charset="0"/>
              </a:rPr>
              <a:t>системы</a:t>
            </a:r>
            <a:r>
              <a:rPr lang="de-DE" sz="2400" dirty="0">
                <a:solidFill>
                  <a:schemeClr val="tx1"/>
                </a:solidFill>
                <a:latin typeface="Times New Roman" pitchFamily="18" charset="0"/>
                <a:cs typeface="Times New Roman" pitchFamily="18" charset="0"/>
              </a:rPr>
              <a:t>  </a:t>
            </a:r>
            <a:r>
              <a:rPr lang="ru-RU" sz="2400" dirty="0" smtClean="0">
                <a:solidFill>
                  <a:schemeClr val="tx1"/>
                </a:solidFill>
                <a:latin typeface="Times New Roman" pitchFamily="18" charset="0"/>
                <a:cs typeface="Times New Roman" pitchFamily="18" charset="0"/>
              </a:rPr>
              <a:t>УУД</a:t>
            </a:r>
            <a:r>
              <a:rPr lang="de-DE" sz="2400" dirty="0" smtClean="0">
                <a:solidFill>
                  <a:schemeClr val="tx1"/>
                </a:solidFill>
                <a:latin typeface="Times New Roman" pitchFamily="18" charset="0"/>
                <a:cs typeface="Times New Roman" pitchFamily="18" charset="0"/>
              </a:rPr>
              <a:t>,   </a:t>
            </a:r>
            <a:r>
              <a:rPr lang="de-DE" sz="2400" dirty="0" err="1">
                <a:solidFill>
                  <a:schemeClr val="tx1"/>
                </a:solidFill>
                <a:latin typeface="Times New Roman" pitchFamily="18" charset="0"/>
                <a:cs typeface="Times New Roman" pitchFamily="18" charset="0"/>
              </a:rPr>
              <a:t>обеспечивающих</a:t>
            </a:r>
            <a:r>
              <a:rPr lang="de-DE" sz="2400" dirty="0">
                <a:solidFill>
                  <a:schemeClr val="tx1"/>
                </a:solidFill>
                <a:latin typeface="Times New Roman" pitchFamily="18" charset="0"/>
                <a:cs typeface="Times New Roman" pitchFamily="18" charset="0"/>
              </a:rPr>
              <a:t>  </a:t>
            </a:r>
            <a:r>
              <a:rPr lang="de-DE" sz="2400" b="1" i="1" dirty="0" err="1">
                <a:solidFill>
                  <a:schemeClr val="tx1"/>
                </a:solidFill>
                <a:latin typeface="Times New Roman" pitchFamily="18" charset="0"/>
                <a:cs typeface="Times New Roman" pitchFamily="18" charset="0"/>
              </a:rPr>
              <a:t>умение</a:t>
            </a:r>
            <a:r>
              <a:rPr lang="de-DE" sz="2400" b="1" i="1" dirty="0">
                <a:solidFill>
                  <a:schemeClr val="tx1"/>
                </a:solidFill>
                <a:latin typeface="Times New Roman" pitchFamily="18" charset="0"/>
                <a:cs typeface="Times New Roman" pitchFamily="18" charset="0"/>
              </a:rPr>
              <a:t>  </a:t>
            </a:r>
            <a:r>
              <a:rPr lang="de-DE" sz="2400" b="1" i="1" dirty="0" err="1">
                <a:solidFill>
                  <a:schemeClr val="tx1"/>
                </a:solidFill>
                <a:latin typeface="Times New Roman" pitchFamily="18" charset="0"/>
                <a:cs typeface="Times New Roman" pitchFamily="18" charset="0"/>
              </a:rPr>
              <a:t>учиться</a:t>
            </a:r>
            <a:r>
              <a:rPr lang="de-DE" sz="2400" dirty="0">
                <a:solidFill>
                  <a:schemeClr val="tx1"/>
                </a:solidFill>
                <a:latin typeface="Times New Roman" pitchFamily="18" charset="0"/>
                <a:cs typeface="Times New Roman" pitchFamily="18" charset="0"/>
              </a:rPr>
              <a:t>; </a:t>
            </a:r>
            <a:r>
              <a:rPr lang="ru-RU" sz="2400" dirty="0">
                <a:solidFill>
                  <a:schemeClr val="tx1"/>
                </a:solidFill>
                <a:latin typeface="Times New Roman" pitchFamily="18" charset="0"/>
                <a:cs typeface="Times New Roman" pitchFamily="18" charset="0"/>
              </a:rPr>
              <a:t/>
            </a:r>
            <a:br>
              <a:rPr lang="ru-RU" sz="2400" dirty="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a:t>
            </a:r>
            <a:r>
              <a:rPr lang="de-DE" sz="2400" dirty="0" err="1" smtClean="0">
                <a:solidFill>
                  <a:schemeClr val="tx1"/>
                </a:solidFill>
                <a:latin typeface="Times New Roman" pitchFamily="18" charset="0"/>
                <a:cs typeface="Times New Roman" pitchFamily="18" charset="0"/>
              </a:rPr>
              <a:t>возрастани</a:t>
            </a:r>
            <a:r>
              <a:rPr lang="ru-RU" sz="2400" dirty="0">
                <a:solidFill>
                  <a:schemeClr val="tx1"/>
                </a:solidFill>
                <a:latin typeface="Times New Roman" pitchFamily="18" charset="0"/>
                <a:cs typeface="Times New Roman" pitchFamily="18" charset="0"/>
              </a:rPr>
              <a:t>и</a:t>
            </a:r>
            <a:r>
              <a:rPr lang="de-DE" sz="2400" dirty="0">
                <a:solidFill>
                  <a:schemeClr val="tx1"/>
                </a:solidFill>
                <a:latin typeface="Times New Roman" pitchFamily="18" charset="0"/>
                <a:cs typeface="Times New Roman" pitchFamily="18" charset="0"/>
              </a:rPr>
              <a:t> </a:t>
            </a:r>
            <a:r>
              <a:rPr lang="ru-RU" sz="2400" dirty="0" smtClean="0">
                <a:solidFill>
                  <a:schemeClr val="tx1"/>
                </a:solidFill>
                <a:latin typeface="Times New Roman" pitchFamily="18" charset="0"/>
                <a:cs typeface="Times New Roman" pitchFamily="18" charset="0"/>
              </a:rPr>
              <a:t>     </a:t>
            </a:r>
            <a:r>
              <a:rPr lang="de-DE" sz="2400" dirty="0" err="1" smtClean="0">
                <a:solidFill>
                  <a:schemeClr val="tx1"/>
                </a:solidFill>
                <a:latin typeface="Times New Roman" pitchFamily="18" charset="0"/>
                <a:cs typeface="Times New Roman" pitchFamily="18" charset="0"/>
              </a:rPr>
              <a:t>требований</a:t>
            </a:r>
            <a:r>
              <a:rPr lang="de-DE" sz="2400" dirty="0" smtClean="0">
                <a:solidFill>
                  <a:schemeClr val="tx1"/>
                </a:solidFill>
                <a:latin typeface="Times New Roman" pitchFamily="18" charset="0"/>
                <a:cs typeface="Times New Roman" pitchFamily="18" charset="0"/>
              </a:rPr>
              <a:t> </a:t>
            </a:r>
            <a:r>
              <a:rPr lang="ru-RU" sz="2400" dirty="0" smtClean="0">
                <a:solidFill>
                  <a:schemeClr val="tx1"/>
                </a:solidFill>
                <a:latin typeface="Times New Roman" pitchFamily="18" charset="0"/>
                <a:cs typeface="Times New Roman" pitchFamily="18" charset="0"/>
              </a:rPr>
              <a:t>   </a:t>
            </a:r>
            <a:r>
              <a:rPr lang="de-DE" sz="2400" dirty="0" smtClean="0">
                <a:solidFill>
                  <a:schemeClr val="tx1"/>
                </a:solidFill>
                <a:latin typeface="Times New Roman" pitchFamily="18" charset="0"/>
                <a:cs typeface="Times New Roman" pitchFamily="18" charset="0"/>
              </a:rPr>
              <a:t>к </a:t>
            </a:r>
            <a:r>
              <a:rPr lang="ru-RU" sz="2400" dirty="0" smtClean="0">
                <a:solidFill>
                  <a:schemeClr val="tx1"/>
                </a:solidFill>
                <a:latin typeface="Times New Roman" pitchFamily="18" charset="0"/>
                <a:cs typeface="Times New Roman" pitchFamily="18" charset="0"/>
              </a:rPr>
              <a:t>   </a:t>
            </a:r>
            <a:r>
              <a:rPr lang="de-DE" sz="2400" dirty="0" err="1" smtClean="0">
                <a:solidFill>
                  <a:schemeClr val="tx1"/>
                </a:solidFill>
                <a:latin typeface="Times New Roman" pitchFamily="18" charset="0"/>
                <a:cs typeface="Times New Roman" pitchFamily="18" charset="0"/>
              </a:rPr>
              <a:t>коммуникационному</a:t>
            </a:r>
            <a:r>
              <a:rPr lang="de-DE" sz="2400" dirty="0" smtClean="0">
                <a:solidFill>
                  <a:schemeClr val="tx1"/>
                </a:solidFill>
                <a:latin typeface="Times New Roman" pitchFamily="18" charset="0"/>
                <a:cs typeface="Times New Roman" pitchFamily="18" charset="0"/>
              </a:rPr>
              <a:t> </a:t>
            </a:r>
            <a:r>
              <a:rPr lang="de-DE" sz="2400" dirty="0" err="1">
                <a:solidFill>
                  <a:schemeClr val="tx1"/>
                </a:solidFill>
                <a:latin typeface="Times New Roman" pitchFamily="18" charset="0"/>
                <a:cs typeface="Times New Roman" pitchFamily="18" charset="0"/>
              </a:rPr>
              <a:t>взаимодействию</a:t>
            </a:r>
            <a:r>
              <a:rPr lang="de-DE" sz="2400" dirty="0">
                <a:solidFill>
                  <a:schemeClr val="tx1"/>
                </a:solidFill>
                <a:latin typeface="Times New Roman" pitchFamily="18" charset="0"/>
                <a:cs typeface="Times New Roman" pitchFamily="18" charset="0"/>
              </a:rPr>
              <a:t>  и  </a:t>
            </a:r>
            <a:r>
              <a:rPr lang="de-DE" sz="2400" dirty="0" err="1">
                <a:solidFill>
                  <a:schemeClr val="tx1"/>
                </a:solidFill>
                <a:latin typeface="Times New Roman" pitchFamily="18" charset="0"/>
                <a:cs typeface="Times New Roman" pitchFamily="18" charset="0"/>
              </a:rPr>
              <a:t>толерантности</a:t>
            </a:r>
            <a:r>
              <a:rPr lang="de-DE" sz="2400" dirty="0">
                <a:solidFill>
                  <a:schemeClr val="tx1"/>
                </a:solidFill>
                <a:latin typeface="Times New Roman" pitchFamily="18" charset="0"/>
                <a:cs typeface="Times New Roman" pitchFamily="18" charset="0"/>
              </a:rPr>
              <a:t>  </a:t>
            </a:r>
            <a:r>
              <a:rPr lang="de-DE" sz="2400" dirty="0" err="1">
                <a:solidFill>
                  <a:schemeClr val="tx1"/>
                </a:solidFill>
                <a:latin typeface="Times New Roman" pitchFamily="18" charset="0"/>
                <a:cs typeface="Times New Roman" pitchFamily="18" charset="0"/>
              </a:rPr>
              <a:t>членов</a:t>
            </a:r>
            <a:r>
              <a:rPr lang="de-DE" sz="2400" dirty="0">
                <a:solidFill>
                  <a:schemeClr val="tx1"/>
                </a:solidFill>
                <a:latin typeface="Times New Roman" pitchFamily="18" charset="0"/>
                <a:cs typeface="Times New Roman" pitchFamily="18" charset="0"/>
              </a:rPr>
              <a:t>  </a:t>
            </a:r>
            <a:r>
              <a:rPr lang="de-DE" sz="2400" dirty="0" err="1">
                <a:solidFill>
                  <a:schemeClr val="tx1"/>
                </a:solidFill>
                <a:latin typeface="Times New Roman" pitchFamily="18" charset="0"/>
                <a:cs typeface="Times New Roman" pitchFamily="18" charset="0"/>
              </a:rPr>
              <a:t>поликультурного</a:t>
            </a:r>
            <a:r>
              <a:rPr lang="de-DE" sz="2400" dirty="0">
                <a:solidFill>
                  <a:schemeClr val="tx1"/>
                </a:solidFill>
                <a:latin typeface="Times New Roman" pitchFamily="18" charset="0"/>
                <a:cs typeface="Times New Roman" pitchFamily="18" charset="0"/>
              </a:rPr>
              <a:t> </a:t>
            </a:r>
            <a:r>
              <a:rPr lang="de-DE" sz="2400" dirty="0" err="1">
                <a:solidFill>
                  <a:schemeClr val="tx1"/>
                </a:solidFill>
                <a:latin typeface="Times New Roman" pitchFamily="18" charset="0"/>
                <a:cs typeface="Times New Roman" pitchFamily="18" charset="0"/>
              </a:rPr>
              <a:t>общества</a:t>
            </a:r>
            <a:r>
              <a:rPr lang="de-DE" sz="2400" dirty="0">
                <a:solidFill>
                  <a:schemeClr val="tx1"/>
                </a:solidFill>
                <a:latin typeface="Times New Roman" pitchFamily="18" charset="0"/>
                <a:cs typeface="Times New Roman" pitchFamily="18" charset="0"/>
              </a:rPr>
              <a:t>,   </a:t>
            </a:r>
            <a:r>
              <a:rPr lang="de-DE" sz="2400" dirty="0" err="1">
                <a:solidFill>
                  <a:schemeClr val="tx1"/>
                </a:solidFill>
                <a:latin typeface="Times New Roman" pitchFamily="18" charset="0"/>
                <a:cs typeface="Times New Roman" pitchFamily="18" charset="0"/>
              </a:rPr>
              <a:t>степени</a:t>
            </a:r>
            <a:r>
              <a:rPr lang="de-DE" sz="2400" dirty="0">
                <a:solidFill>
                  <a:schemeClr val="tx1"/>
                </a:solidFill>
                <a:latin typeface="Times New Roman" pitchFamily="18" charset="0"/>
                <a:cs typeface="Times New Roman" pitchFamily="18" charset="0"/>
              </a:rPr>
              <a:t> </a:t>
            </a:r>
            <a:r>
              <a:rPr lang="ru-RU" sz="2400" dirty="0" smtClean="0">
                <a:solidFill>
                  <a:schemeClr val="tx1"/>
                </a:solidFill>
                <a:latin typeface="Times New Roman" pitchFamily="18" charset="0"/>
                <a:cs typeface="Times New Roman" pitchFamily="18" charset="0"/>
              </a:rPr>
              <a:t>  </a:t>
            </a:r>
            <a:r>
              <a:rPr lang="de-DE" sz="2400" dirty="0" err="1" smtClean="0">
                <a:solidFill>
                  <a:schemeClr val="tx1"/>
                </a:solidFill>
                <a:latin typeface="Times New Roman" pitchFamily="18" charset="0"/>
                <a:cs typeface="Times New Roman" pitchFamily="18" charset="0"/>
              </a:rPr>
              <a:t>ответственности</a:t>
            </a:r>
            <a:r>
              <a:rPr lang="de-DE" sz="2400" dirty="0" smtClean="0">
                <a:solidFill>
                  <a:schemeClr val="tx1"/>
                </a:solidFill>
                <a:latin typeface="Times New Roman" pitchFamily="18" charset="0"/>
                <a:cs typeface="Times New Roman" pitchFamily="18" charset="0"/>
              </a:rPr>
              <a:t> </a:t>
            </a:r>
            <a:r>
              <a:rPr lang="de-DE" sz="2400" dirty="0">
                <a:solidFill>
                  <a:schemeClr val="tx1"/>
                </a:solidFill>
                <a:latin typeface="Times New Roman" pitchFamily="18" charset="0"/>
                <a:cs typeface="Times New Roman" pitchFamily="18" charset="0"/>
              </a:rPr>
              <a:t>и </a:t>
            </a:r>
            <a:r>
              <a:rPr lang="de-DE" sz="2400" dirty="0" err="1">
                <a:solidFill>
                  <a:schemeClr val="tx1"/>
                </a:solidFill>
                <a:latin typeface="Times New Roman" pitchFamily="18" charset="0"/>
                <a:cs typeface="Times New Roman" pitchFamily="18" charset="0"/>
              </a:rPr>
              <a:t>свободе</a:t>
            </a:r>
            <a:r>
              <a:rPr lang="de-DE" sz="2400" dirty="0">
                <a:solidFill>
                  <a:schemeClr val="tx1"/>
                </a:solidFill>
                <a:latin typeface="Times New Roman" pitchFamily="18" charset="0"/>
                <a:cs typeface="Times New Roman" pitchFamily="18" charset="0"/>
              </a:rPr>
              <a:t> </a:t>
            </a:r>
            <a:r>
              <a:rPr lang="ru-RU" sz="2400" dirty="0" smtClean="0">
                <a:solidFill>
                  <a:schemeClr val="tx1"/>
                </a:solidFill>
                <a:latin typeface="Times New Roman" pitchFamily="18" charset="0"/>
                <a:cs typeface="Times New Roman" pitchFamily="18" charset="0"/>
              </a:rPr>
              <a:t> </a:t>
            </a:r>
            <a:r>
              <a:rPr lang="de-DE" sz="2400" dirty="0" err="1" smtClean="0">
                <a:solidFill>
                  <a:schemeClr val="tx1"/>
                </a:solidFill>
                <a:latin typeface="Times New Roman" pitchFamily="18" charset="0"/>
                <a:cs typeface="Times New Roman" pitchFamily="18" charset="0"/>
              </a:rPr>
              <a:t>личностного</a:t>
            </a:r>
            <a:r>
              <a:rPr lang="de-DE" sz="2400" dirty="0" smtClean="0">
                <a:solidFill>
                  <a:schemeClr val="tx1"/>
                </a:solidFill>
                <a:latin typeface="Times New Roman" pitchFamily="18" charset="0"/>
                <a:cs typeface="Times New Roman" pitchFamily="18" charset="0"/>
              </a:rPr>
              <a:t> </a:t>
            </a:r>
            <a:r>
              <a:rPr lang="ru-RU" sz="2400" dirty="0" smtClean="0">
                <a:solidFill>
                  <a:schemeClr val="tx1"/>
                </a:solidFill>
                <a:latin typeface="Times New Roman" pitchFamily="18" charset="0"/>
                <a:cs typeface="Times New Roman" pitchFamily="18" charset="0"/>
              </a:rPr>
              <a:t>   </a:t>
            </a:r>
            <a:r>
              <a:rPr lang="de-DE" sz="2400" dirty="0" err="1" smtClean="0">
                <a:solidFill>
                  <a:schemeClr val="tx1"/>
                </a:solidFill>
                <a:latin typeface="Times New Roman" pitchFamily="18" charset="0"/>
                <a:cs typeface="Times New Roman" pitchFamily="18" charset="0"/>
              </a:rPr>
              <a:t>выбора</a:t>
            </a:r>
            <a:r>
              <a:rPr lang="de-DE" sz="2400" dirty="0">
                <a:solidFill>
                  <a:schemeClr val="tx1"/>
                </a:solidFill>
                <a:latin typeface="Times New Roman" pitchFamily="18" charset="0"/>
                <a:cs typeface="Times New Roman" pitchFamily="18" charset="0"/>
              </a:rPr>
              <a:t>,  </a:t>
            </a:r>
            <a:r>
              <a:rPr lang="de-DE" sz="2400" dirty="0" err="1" smtClean="0">
                <a:solidFill>
                  <a:schemeClr val="tx1"/>
                </a:solidFill>
                <a:latin typeface="Times New Roman" pitchFamily="18" charset="0"/>
                <a:cs typeface="Times New Roman" pitchFamily="18" charset="0"/>
              </a:rPr>
              <a:t>самоактуализации</a:t>
            </a:r>
            <a:r>
              <a:rPr lang="ru-RU" sz="2400" dirty="0" smtClean="0">
                <a:solidFill>
                  <a:schemeClr val="tx1"/>
                </a:solidFill>
                <a:latin typeface="Times New Roman" pitchFamily="18" charset="0"/>
                <a:cs typeface="Times New Roman" pitchFamily="18" charset="0"/>
              </a:rPr>
              <a:t>.</a:t>
            </a:r>
            <a:br>
              <a:rPr lang="ru-RU" sz="2400" dirty="0" smtClean="0">
                <a:solidFill>
                  <a:schemeClr val="tx1"/>
                </a:solidFill>
                <a:latin typeface="Times New Roman" pitchFamily="18" charset="0"/>
                <a:cs typeface="Times New Roman" pitchFamily="18" charset="0"/>
              </a:rPr>
            </a:br>
            <a:endParaRPr lang="ru-RU" sz="2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3967030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690032" y="1916832"/>
            <a:ext cx="7842408" cy="4320480"/>
          </a:xfrm>
        </p:spPr>
        <p:txBody>
          <a:bodyPr>
            <a:normAutofit/>
          </a:bodyPr>
          <a:lstStyle/>
          <a:p>
            <a:r>
              <a:rPr lang="ru-RU" sz="2400" dirty="0" smtClean="0">
                <a:solidFill>
                  <a:schemeClr val="tx1"/>
                </a:solidFill>
                <a:latin typeface="Times New Roman" pitchFamily="18" charset="0"/>
                <a:cs typeface="Times New Roman" pitchFamily="18" charset="0"/>
              </a:rPr>
              <a:t>Процесс </a:t>
            </a:r>
            <a:r>
              <a:rPr lang="ru-RU" sz="2400" dirty="0">
                <a:solidFill>
                  <a:schemeClr val="tx1"/>
                </a:solidFill>
                <a:latin typeface="Times New Roman" pitchFamily="18" charset="0"/>
                <a:cs typeface="Times New Roman" pitchFamily="18" charset="0"/>
              </a:rPr>
              <a:t>обучения направлен на формирование у младших школьников </a:t>
            </a:r>
            <a:r>
              <a:rPr lang="ru-RU" sz="2400" b="1" dirty="0">
                <a:solidFill>
                  <a:schemeClr val="tx1"/>
                </a:solidFill>
                <a:latin typeface="Times New Roman" pitchFamily="18" charset="0"/>
                <a:cs typeface="Times New Roman" pitchFamily="18" charset="0"/>
              </a:rPr>
              <a:t>умения учиться</a:t>
            </a:r>
            <a:r>
              <a:rPr lang="ru-RU" sz="2400" dirty="0">
                <a:solidFill>
                  <a:schemeClr val="tx1"/>
                </a:solidFill>
                <a:latin typeface="Times New Roman" pitchFamily="18" charset="0"/>
                <a:cs typeface="Times New Roman" pitchFamily="18" charset="0"/>
              </a:rPr>
              <a:t>. Овладение школьниками знаниями и умениями осуществляется в форме учебной деятельности, когда они являются субъектами этой деятельности.  </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Предполагается</a:t>
            </a:r>
            <a:r>
              <a:rPr lang="ru-RU" sz="2400" dirty="0">
                <a:solidFill>
                  <a:schemeClr val="tx1"/>
                </a:solidFill>
                <a:latin typeface="Times New Roman" pitchFamily="18" charset="0"/>
                <a:cs typeface="Times New Roman" pitchFamily="18" charset="0"/>
              </a:rPr>
              <a:t>, что при данном подходе к обучению  развитие младшего школьника будет характеризоваться появлением у него психических новообразований,  в  том числе и </a:t>
            </a:r>
            <a:r>
              <a:rPr lang="ru-RU" sz="2400" b="1" dirty="0">
                <a:solidFill>
                  <a:schemeClr val="tx1"/>
                </a:solidFill>
                <a:latin typeface="Times New Roman" pitchFamily="18" charset="0"/>
                <a:cs typeface="Times New Roman" pitchFamily="18" charset="0"/>
              </a:rPr>
              <a:t>рефлексии</a:t>
            </a:r>
            <a:r>
              <a:rPr lang="ru-RU" sz="2400" dirty="0">
                <a:solidFill>
                  <a:schemeClr val="tx1"/>
                </a:solidFill>
                <a:latin typeface="Times New Roman" pitchFamily="18" charset="0"/>
                <a:cs typeface="Times New Roman" pitchFamily="18" charset="0"/>
              </a:rPr>
              <a:t> </a:t>
            </a:r>
            <a:r>
              <a:rPr lang="ru-RU" sz="2400" dirty="0" smtClean="0">
                <a:solidFill>
                  <a:schemeClr val="tx1"/>
                </a:solidFill>
                <a:latin typeface="Times New Roman" pitchFamily="18" charset="0"/>
                <a:cs typeface="Times New Roman" pitchFamily="18" charset="0"/>
              </a:rPr>
              <a:t>.</a:t>
            </a:r>
            <a:endParaRPr lang="ru-RU" sz="2400" dirty="0">
              <a:solidFill>
                <a:schemeClr val="tx1"/>
              </a:solidFill>
              <a:latin typeface="Times New Roman" pitchFamily="18" charset="0"/>
              <a:cs typeface="Times New Roman" pitchFamily="18" charset="0"/>
            </a:endParaRPr>
          </a:p>
        </p:txBody>
      </p:sp>
      <p:sp>
        <p:nvSpPr>
          <p:cNvPr id="4" name="Текст 3"/>
          <p:cNvSpPr>
            <a:spLocks noGrp="1"/>
          </p:cNvSpPr>
          <p:nvPr>
            <p:ph type="body" idx="1"/>
          </p:nvPr>
        </p:nvSpPr>
        <p:spPr>
          <a:xfrm>
            <a:off x="1331640" y="764705"/>
            <a:ext cx="6480720" cy="720080"/>
          </a:xfrm>
        </p:spPr>
        <p:txBody>
          <a:bodyPr>
            <a:normAutofit fontScale="92500"/>
          </a:bodyPr>
          <a:lstStyle/>
          <a:p>
            <a:r>
              <a:rPr lang="ru-RU" sz="3200" b="1" dirty="0">
                <a:solidFill>
                  <a:schemeClr val="tx1"/>
                </a:solidFill>
                <a:latin typeface="Times New Roman" pitchFamily="18" charset="0"/>
                <a:cs typeface="Times New Roman" pitchFamily="18" charset="0"/>
              </a:rPr>
              <a:t>Понятие рефлексии и ее сущность</a:t>
            </a:r>
          </a:p>
        </p:txBody>
      </p:sp>
    </p:spTree>
    <p:extLst>
      <p:ext uri="{BB962C8B-B14F-4D97-AF65-F5344CB8AC3E}">
        <p14:creationId xmlns:p14="http://schemas.microsoft.com/office/powerpoint/2010/main" val="39260457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8328"/>
            <a:ext cx="8291264" cy="6043000"/>
          </a:xfrm>
        </p:spPr>
        <p:txBody>
          <a:bodyPr>
            <a:normAutofit/>
          </a:bodyPr>
          <a:lstStyle/>
          <a:p>
            <a:r>
              <a:rPr lang="ru-RU" sz="2400" dirty="0">
                <a:latin typeface="Times New Roman" pitchFamily="18" charset="0"/>
                <a:cs typeface="Times New Roman" pitchFamily="18" charset="0"/>
              </a:rPr>
              <a:t> </a:t>
            </a:r>
            <a:r>
              <a:rPr lang="ru-RU" sz="4800" b="1" dirty="0" smtClean="0">
                <a:solidFill>
                  <a:schemeClr val="tx1"/>
                </a:solidFill>
                <a:latin typeface="Times New Roman" pitchFamily="18" charset="0"/>
                <a:cs typeface="Times New Roman" pitchFamily="18" charset="0"/>
              </a:rPr>
              <a:t>Рефлексия</a:t>
            </a:r>
            <a:r>
              <a:rPr lang="ru-RU" b="1" dirty="0" smtClean="0">
                <a:solidFill>
                  <a:schemeClr val="tx1"/>
                </a:solidFill>
                <a:latin typeface="Times New Roman" pitchFamily="18" charset="0"/>
                <a:cs typeface="Times New Roman" pitchFamily="18" charset="0"/>
              </a:rPr>
              <a:t> </a:t>
            </a:r>
            <a:r>
              <a:rPr lang="ru-RU" sz="4000" dirty="0">
                <a:solidFill>
                  <a:schemeClr val="tx1"/>
                </a:solidFill>
                <a:latin typeface="Times New Roman" pitchFamily="18" charset="0"/>
                <a:cs typeface="Times New Roman" pitchFamily="18" charset="0"/>
              </a:rPr>
              <a:t>(</a:t>
            </a:r>
            <a:r>
              <a:rPr lang="ru-RU" sz="3600" dirty="0">
                <a:solidFill>
                  <a:schemeClr val="tx1"/>
                </a:solidFill>
                <a:latin typeface="Times New Roman" pitchFamily="18" charset="0"/>
                <a:cs typeface="Times New Roman" pitchFamily="18" charset="0"/>
              </a:rPr>
              <a:t>от </a:t>
            </a:r>
            <a:r>
              <a:rPr lang="ru-RU" sz="3600" dirty="0" err="1">
                <a:solidFill>
                  <a:schemeClr val="tx1"/>
                </a:solidFill>
                <a:latin typeface="Times New Roman" pitchFamily="18" charset="0"/>
                <a:cs typeface="Times New Roman" pitchFamily="18" charset="0"/>
              </a:rPr>
              <a:t>позднелат</a:t>
            </a:r>
            <a:r>
              <a:rPr lang="ru-RU" sz="3600" dirty="0">
                <a:solidFill>
                  <a:schemeClr val="tx1"/>
                </a:solidFill>
                <a:latin typeface="Times New Roman" pitchFamily="18" charset="0"/>
                <a:cs typeface="Times New Roman" pitchFamily="18" charset="0"/>
              </a:rPr>
              <a:t>. </a:t>
            </a:r>
            <a:r>
              <a:rPr lang="ru-RU" sz="3600" dirty="0" err="1">
                <a:solidFill>
                  <a:schemeClr val="tx1"/>
                </a:solidFill>
                <a:latin typeface="Times New Roman" pitchFamily="18" charset="0"/>
                <a:cs typeface="Times New Roman" pitchFamily="18" charset="0"/>
              </a:rPr>
              <a:t>reflexio</a:t>
            </a:r>
            <a:r>
              <a:rPr lang="ru-RU" sz="3600" dirty="0">
                <a:solidFill>
                  <a:schemeClr val="tx1"/>
                </a:solidFill>
                <a:latin typeface="Times New Roman" pitchFamily="18" charset="0"/>
                <a:cs typeface="Times New Roman" pitchFamily="18" charset="0"/>
              </a:rPr>
              <a:t> </a:t>
            </a:r>
            <a:r>
              <a:rPr lang="ru-RU" sz="3600" dirty="0" smtClean="0">
                <a:solidFill>
                  <a:schemeClr val="tx1"/>
                </a:solidFill>
                <a:latin typeface="Times New Roman" pitchFamily="18" charset="0"/>
                <a:cs typeface="Times New Roman" pitchFamily="18" charset="0"/>
              </a:rPr>
              <a:t> </a:t>
            </a:r>
            <a:r>
              <a:rPr lang="ru-RU" sz="3600" dirty="0">
                <a:solidFill>
                  <a:schemeClr val="tx1"/>
                </a:solidFill>
                <a:latin typeface="Times New Roman" pitchFamily="18" charset="0"/>
                <a:cs typeface="Times New Roman" pitchFamily="18" charset="0"/>
              </a:rPr>
              <a:t>обращение назад)</a:t>
            </a:r>
            <a:r>
              <a:rPr lang="ru-RU" dirty="0">
                <a:solidFill>
                  <a:schemeClr val="tx1"/>
                </a:solidFill>
                <a:latin typeface="Times New Roman" pitchFamily="18" charset="0"/>
                <a:cs typeface="Times New Roman" pitchFamily="18" charset="0"/>
              </a:rPr>
              <a:t> </a:t>
            </a:r>
            <a:r>
              <a:rPr lang="ru-RU" sz="4800" dirty="0">
                <a:solidFill>
                  <a:schemeClr val="tx1"/>
                </a:solidFill>
                <a:latin typeface="Times New Roman" pitchFamily="18" charset="0"/>
                <a:cs typeface="Times New Roman" pitchFamily="18" charset="0"/>
              </a:rPr>
              <a:t>- это одна из разновидностей актов </a:t>
            </a:r>
            <a:r>
              <a:rPr lang="ru-RU" sz="4800" dirty="0" smtClean="0">
                <a:solidFill>
                  <a:schemeClr val="tx1"/>
                </a:solidFill>
                <a:latin typeface="Times New Roman" pitchFamily="18" charset="0"/>
                <a:cs typeface="Times New Roman" pitchFamily="18" charset="0"/>
              </a:rPr>
              <a:t>сознания </a:t>
            </a:r>
            <a:r>
              <a:rPr lang="ru-RU" sz="4800" dirty="0">
                <a:solidFill>
                  <a:schemeClr val="tx1"/>
                </a:solidFill>
                <a:latin typeface="Times New Roman" pitchFamily="18" charset="0"/>
                <a:cs typeface="Times New Roman" pitchFamily="18" charset="0"/>
              </a:rPr>
              <a:t>человека, а именно </a:t>
            </a:r>
            <a:r>
              <a:rPr lang="ru-RU" sz="4800" b="1" dirty="0">
                <a:solidFill>
                  <a:schemeClr val="tx1"/>
                </a:solidFill>
                <a:latin typeface="Times New Roman" pitchFamily="18" charset="0"/>
                <a:cs typeface="Times New Roman" pitchFamily="18" charset="0"/>
              </a:rPr>
              <a:t>акт сознания, обращенный на свое знание. </a:t>
            </a:r>
            <a:endParaRPr lang="ru-RU" sz="4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7072964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8328"/>
            <a:ext cx="8147248" cy="5898984"/>
          </a:xfrm>
        </p:spPr>
        <p:txBody>
          <a:bodyPr>
            <a:normAutofit fontScale="90000"/>
          </a:bodyPr>
          <a:lstStyle/>
          <a:p>
            <a:r>
              <a:rPr lang="ru-RU" sz="2800" dirty="0">
                <a:solidFill>
                  <a:schemeClr val="tx1"/>
                </a:solidFill>
                <a:latin typeface="Times New Roman" pitchFamily="18" charset="0"/>
                <a:cs typeface="Times New Roman" pitchFamily="18" charset="0"/>
              </a:rPr>
              <a:t>Для  раскрытия   психологического  содержания  различных  феноменов  рефлексия  рассматривается  в рамках  подходов  к  исследованию: </a:t>
            </a:r>
            <a:br>
              <a:rPr lang="ru-RU" sz="2800" dirty="0">
                <a:solidFill>
                  <a:schemeClr val="tx1"/>
                </a:solidFill>
                <a:latin typeface="Times New Roman" pitchFamily="18" charset="0"/>
                <a:cs typeface="Times New Roman" pitchFamily="18" charset="0"/>
              </a:rPr>
            </a:br>
            <a:r>
              <a:rPr lang="ru-RU" sz="2800" dirty="0">
                <a:solidFill>
                  <a:schemeClr val="tx1"/>
                </a:solidFill>
                <a:latin typeface="Times New Roman" pitchFamily="18" charset="0"/>
                <a:cs typeface="Times New Roman" pitchFamily="18" charset="0"/>
              </a:rPr>
              <a:t>- </a:t>
            </a:r>
            <a:r>
              <a:rPr lang="ru-RU" sz="2800" b="1" dirty="0">
                <a:solidFill>
                  <a:schemeClr val="tx1"/>
                </a:solidFill>
                <a:latin typeface="Times New Roman" pitchFamily="18" charset="0"/>
                <a:cs typeface="Times New Roman" pitchFamily="18" charset="0"/>
              </a:rPr>
              <a:t>осознания</a:t>
            </a:r>
            <a:r>
              <a:rPr lang="ru-RU" sz="2800" dirty="0">
                <a:solidFill>
                  <a:schemeClr val="tx1"/>
                </a:solidFill>
                <a:latin typeface="Times New Roman" pitchFamily="18" charset="0"/>
                <a:cs typeface="Times New Roman" pitchFamily="18" charset="0"/>
              </a:rPr>
              <a:t> </a:t>
            </a:r>
            <a:r>
              <a:rPr lang="ru-RU" sz="2400" dirty="0">
                <a:solidFill>
                  <a:schemeClr val="tx1"/>
                </a:solidFill>
                <a:latin typeface="Times New Roman" pitchFamily="18" charset="0"/>
                <a:cs typeface="Times New Roman" pitchFamily="18" charset="0"/>
              </a:rPr>
              <a:t>(Выготский Л.С, </a:t>
            </a:r>
            <a:r>
              <a:rPr lang="ru-RU" sz="2400" dirty="0" err="1">
                <a:solidFill>
                  <a:schemeClr val="tx1"/>
                </a:solidFill>
                <a:latin typeface="Times New Roman" pitchFamily="18" charset="0"/>
                <a:cs typeface="Times New Roman" pitchFamily="18" charset="0"/>
              </a:rPr>
              <a:t>Гуткина</a:t>
            </a:r>
            <a:r>
              <a:rPr lang="ru-RU" sz="2400" dirty="0">
                <a:solidFill>
                  <a:schemeClr val="tx1"/>
                </a:solidFill>
                <a:latin typeface="Times New Roman" pitchFamily="18" charset="0"/>
                <a:cs typeface="Times New Roman" pitchFamily="18" charset="0"/>
              </a:rPr>
              <a:t> </a:t>
            </a:r>
            <a:r>
              <a:rPr lang="ru-RU" sz="2400" dirty="0" smtClean="0">
                <a:solidFill>
                  <a:schemeClr val="tx1"/>
                </a:solidFill>
                <a:latin typeface="Times New Roman" pitchFamily="18" charset="0"/>
                <a:cs typeface="Times New Roman" pitchFamily="18" charset="0"/>
              </a:rPr>
              <a:t>Н.И </a:t>
            </a:r>
            <a:r>
              <a:rPr lang="ru-RU" sz="2400" dirty="0">
                <a:solidFill>
                  <a:schemeClr val="tx1"/>
                </a:solidFill>
                <a:latin typeface="Times New Roman" pitchFamily="18" charset="0"/>
                <a:cs typeface="Times New Roman" pitchFamily="18" charset="0"/>
              </a:rPr>
              <a:t>и др.); </a:t>
            </a:r>
            <a:br>
              <a:rPr lang="ru-RU" sz="2400" dirty="0">
                <a:solidFill>
                  <a:schemeClr val="tx1"/>
                </a:solidFill>
                <a:latin typeface="Times New Roman" pitchFamily="18" charset="0"/>
                <a:cs typeface="Times New Roman" pitchFamily="18" charset="0"/>
              </a:rPr>
            </a:br>
            <a:r>
              <a:rPr lang="ru-RU" sz="2800" dirty="0">
                <a:solidFill>
                  <a:schemeClr val="tx1"/>
                </a:solidFill>
                <a:latin typeface="Times New Roman" pitchFamily="18" charset="0"/>
                <a:cs typeface="Times New Roman" pitchFamily="18" charset="0"/>
              </a:rPr>
              <a:t>- </a:t>
            </a:r>
            <a:r>
              <a:rPr lang="ru-RU" sz="2800" b="1" dirty="0">
                <a:solidFill>
                  <a:schemeClr val="tx1"/>
                </a:solidFill>
                <a:latin typeface="Times New Roman" pitchFamily="18" charset="0"/>
                <a:cs typeface="Times New Roman" pitchFamily="18" charset="0"/>
              </a:rPr>
              <a:t>мышления</a:t>
            </a:r>
            <a:r>
              <a:rPr lang="ru-RU" sz="2800" dirty="0">
                <a:solidFill>
                  <a:schemeClr val="tx1"/>
                </a:solidFill>
                <a:latin typeface="Times New Roman" pitchFamily="18" charset="0"/>
                <a:cs typeface="Times New Roman" pitchFamily="18" charset="0"/>
              </a:rPr>
              <a:t> </a:t>
            </a:r>
            <a:r>
              <a:rPr lang="ru-RU" sz="2400" dirty="0">
                <a:solidFill>
                  <a:schemeClr val="tx1"/>
                </a:solidFill>
                <a:latin typeface="Times New Roman" pitchFamily="18" charset="0"/>
                <a:cs typeface="Times New Roman" pitchFamily="18" charset="0"/>
              </a:rPr>
              <a:t>(Алексеев Н.Г</a:t>
            </a:r>
            <a:r>
              <a:rPr lang="ru-RU" sz="2400" dirty="0" smtClean="0">
                <a:solidFill>
                  <a:schemeClr val="tx1"/>
                </a:solidFill>
                <a:latin typeface="Times New Roman" pitchFamily="18" charset="0"/>
                <a:cs typeface="Times New Roman" pitchFamily="18" charset="0"/>
              </a:rPr>
              <a:t>.., </a:t>
            </a:r>
            <a:r>
              <a:rPr lang="ru-RU" sz="2400" dirty="0">
                <a:solidFill>
                  <a:schemeClr val="tx1"/>
                </a:solidFill>
                <a:latin typeface="Times New Roman" pitchFamily="18" charset="0"/>
                <a:cs typeface="Times New Roman" pitchFamily="18" charset="0"/>
              </a:rPr>
              <a:t>Давыдов </a:t>
            </a:r>
            <a:r>
              <a:rPr lang="ru-RU" sz="2400" dirty="0" smtClean="0">
                <a:solidFill>
                  <a:schemeClr val="tx1"/>
                </a:solidFill>
                <a:latin typeface="Times New Roman" pitchFamily="18" charset="0"/>
                <a:cs typeface="Times New Roman" pitchFamily="18" charset="0"/>
              </a:rPr>
              <a:t>В.В </a:t>
            </a:r>
            <a:r>
              <a:rPr lang="ru-RU" sz="2400" dirty="0">
                <a:solidFill>
                  <a:schemeClr val="tx1"/>
                </a:solidFill>
                <a:latin typeface="Times New Roman" pitchFamily="18" charset="0"/>
                <a:cs typeface="Times New Roman" pitchFamily="18" charset="0"/>
              </a:rPr>
              <a:t>и др.); </a:t>
            </a:r>
            <a:br>
              <a:rPr lang="ru-RU" sz="2400" dirty="0">
                <a:solidFill>
                  <a:schemeClr val="tx1"/>
                </a:solidFill>
                <a:latin typeface="Times New Roman" pitchFamily="18" charset="0"/>
                <a:cs typeface="Times New Roman" pitchFamily="18" charset="0"/>
              </a:rPr>
            </a:br>
            <a:r>
              <a:rPr lang="ru-RU" sz="2800" dirty="0">
                <a:solidFill>
                  <a:schemeClr val="tx1"/>
                </a:solidFill>
                <a:latin typeface="Times New Roman" pitchFamily="18" charset="0"/>
                <a:cs typeface="Times New Roman" pitchFamily="18" charset="0"/>
              </a:rPr>
              <a:t>- </a:t>
            </a:r>
            <a:r>
              <a:rPr lang="ru-RU" sz="2800" b="1" dirty="0">
                <a:solidFill>
                  <a:schemeClr val="tx1"/>
                </a:solidFill>
                <a:latin typeface="Times New Roman" pitchFamily="18" charset="0"/>
                <a:cs typeface="Times New Roman" pitchFamily="18" charset="0"/>
              </a:rPr>
              <a:t>творчества</a:t>
            </a:r>
            <a:r>
              <a:rPr lang="ru-RU" sz="2800" dirty="0">
                <a:solidFill>
                  <a:schemeClr val="tx1"/>
                </a:solidFill>
                <a:latin typeface="Times New Roman" pitchFamily="18" charset="0"/>
                <a:cs typeface="Times New Roman" pitchFamily="18" charset="0"/>
              </a:rPr>
              <a:t> </a:t>
            </a:r>
            <a:r>
              <a:rPr lang="ru-RU" sz="2400" dirty="0">
                <a:solidFill>
                  <a:schemeClr val="tx1"/>
                </a:solidFill>
                <a:latin typeface="Times New Roman" pitchFamily="18" charset="0"/>
                <a:cs typeface="Times New Roman" pitchFamily="18" charset="0"/>
              </a:rPr>
              <a:t>(Пономарев Я.А., </a:t>
            </a:r>
            <a:r>
              <a:rPr lang="ru-RU" sz="2400" dirty="0" smtClean="0">
                <a:solidFill>
                  <a:schemeClr val="tx1"/>
                </a:solidFill>
                <a:latin typeface="Times New Roman" pitchFamily="18" charset="0"/>
                <a:cs typeface="Times New Roman" pitchFamily="18" charset="0"/>
              </a:rPr>
              <a:t>Степанов </a:t>
            </a:r>
            <a:r>
              <a:rPr lang="ru-RU" sz="2400" dirty="0" err="1" smtClean="0">
                <a:solidFill>
                  <a:schemeClr val="tx1"/>
                </a:solidFill>
                <a:latin typeface="Times New Roman" pitchFamily="18" charset="0"/>
                <a:cs typeface="Times New Roman" pitchFamily="18" charset="0"/>
              </a:rPr>
              <a:t>С.Юи</a:t>
            </a:r>
            <a:r>
              <a:rPr lang="ru-RU" sz="2400" dirty="0" smtClean="0">
                <a:solidFill>
                  <a:schemeClr val="tx1"/>
                </a:solidFill>
                <a:latin typeface="Times New Roman" pitchFamily="18" charset="0"/>
                <a:cs typeface="Times New Roman" pitchFamily="18" charset="0"/>
              </a:rPr>
              <a:t> </a:t>
            </a:r>
            <a:r>
              <a:rPr lang="ru-RU" sz="2400" dirty="0">
                <a:solidFill>
                  <a:schemeClr val="tx1"/>
                </a:solidFill>
                <a:latin typeface="Times New Roman" pitchFamily="18" charset="0"/>
                <a:cs typeface="Times New Roman" pitchFamily="18" charset="0"/>
              </a:rPr>
              <a:t>др.), </a:t>
            </a:r>
            <a:br>
              <a:rPr lang="ru-RU" sz="2400" dirty="0">
                <a:solidFill>
                  <a:schemeClr val="tx1"/>
                </a:solidFill>
                <a:latin typeface="Times New Roman" pitchFamily="18" charset="0"/>
                <a:cs typeface="Times New Roman" pitchFamily="18" charset="0"/>
              </a:rPr>
            </a:br>
            <a:r>
              <a:rPr lang="ru-RU" sz="2800" dirty="0">
                <a:solidFill>
                  <a:schemeClr val="tx1"/>
                </a:solidFill>
                <a:latin typeface="Times New Roman" pitchFamily="18" charset="0"/>
                <a:cs typeface="Times New Roman" pitchFamily="18" charset="0"/>
              </a:rPr>
              <a:t>- </a:t>
            </a:r>
            <a:r>
              <a:rPr lang="ru-RU" sz="2800" b="1" dirty="0">
                <a:solidFill>
                  <a:schemeClr val="tx1"/>
                </a:solidFill>
                <a:latin typeface="Times New Roman" pitchFamily="18" charset="0"/>
                <a:cs typeface="Times New Roman" pitchFamily="18" charset="0"/>
              </a:rPr>
              <a:t>общения</a:t>
            </a:r>
            <a:r>
              <a:rPr lang="ru-RU" sz="2800" dirty="0">
                <a:solidFill>
                  <a:schemeClr val="tx1"/>
                </a:solidFill>
                <a:latin typeface="Times New Roman" pitchFamily="18" charset="0"/>
                <a:cs typeface="Times New Roman" pitchFamily="18" charset="0"/>
              </a:rPr>
              <a:t> </a:t>
            </a:r>
            <a:r>
              <a:rPr lang="ru-RU" sz="2400" dirty="0">
                <a:solidFill>
                  <a:schemeClr val="tx1"/>
                </a:solidFill>
                <a:latin typeface="Times New Roman" pitchFamily="18" charset="0"/>
                <a:cs typeface="Times New Roman" pitchFamily="18" charset="0"/>
              </a:rPr>
              <a:t>(Андреева Г.М., </a:t>
            </a:r>
            <a:r>
              <a:rPr lang="ru-RU" sz="2400" dirty="0" smtClean="0">
                <a:solidFill>
                  <a:schemeClr val="tx1"/>
                </a:solidFill>
                <a:latin typeface="Times New Roman" pitchFamily="18" charset="0"/>
                <a:cs typeface="Times New Roman" pitchFamily="18" charset="0"/>
              </a:rPr>
              <a:t>Кондратьева </a:t>
            </a:r>
            <a:r>
              <a:rPr lang="ru-RU" sz="2400" dirty="0">
                <a:solidFill>
                  <a:schemeClr val="tx1"/>
                </a:solidFill>
                <a:latin typeface="Times New Roman" pitchFamily="18" charset="0"/>
                <a:cs typeface="Times New Roman" pitchFamily="18" charset="0"/>
              </a:rPr>
              <a:t>СВ. и др.); </a:t>
            </a:r>
            <a:br>
              <a:rPr lang="ru-RU" sz="2400" dirty="0">
                <a:solidFill>
                  <a:schemeClr val="tx1"/>
                </a:solidFill>
                <a:latin typeface="Times New Roman" pitchFamily="18" charset="0"/>
                <a:cs typeface="Times New Roman" pitchFamily="18" charset="0"/>
              </a:rPr>
            </a:br>
            <a:r>
              <a:rPr lang="ru-RU" sz="2800" dirty="0">
                <a:solidFill>
                  <a:schemeClr val="tx1"/>
                </a:solidFill>
                <a:latin typeface="Times New Roman" pitchFamily="18" charset="0"/>
                <a:cs typeface="Times New Roman" pitchFamily="18" charset="0"/>
              </a:rPr>
              <a:t>- </a:t>
            </a:r>
            <a:r>
              <a:rPr lang="ru-RU" sz="2800" b="1" dirty="0">
                <a:solidFill>
                  <a:schemeClr val="tx1"/>
                </a:solidFill>
                <a:latin typeface="Times New Roman" pitchFamily="18" charset="0"/>
                <a:cs typeface="Times New Roman" pitchFamily="18" charset="0"/>
              </a:rPr>
              <a:t>личности</a:t>
            </a:r>
            <a:r>
              <a:rPr lang="ru-RU" sz="2800" dirty="0">
                <a:solidFill>
                  <a:schemeClr val="tx1"/>
                </a:solidFill>
                <a:latin typeface="Times New Roman" pitchFamily="18" charset="0"/>
                <a:cs typeface="Times New Roman" pitchFamily="18" charset="0"/>
              </a:rPr>
              <a:t> </a:t>
            </a:r>
            <a:r>
              <a:rPr lang="ru-RU" sz="2400" dirty="0">
                <a:solidFill>
                  <a:schemeClr val="tx1"/>
                </a:solidFill>
                <a:latin typeface="Times New Roman" pitchFamily="18" charset="0"/>
                <a:cs typeface="Times New Roman" pitchFamily="18" charset="0"/>
              </a:rPr>
              <a:t>(</a:t>
            </a:r>
            <a:r>
              <a:rPr lang="ru-RU" sz="2400" dirty="0" err="1">
                <a:solidFill>
                  <a:schemeClr val="tx1"/>
                </a:solidFill>
                <a:latin typeface="Times New Roman" pitchFamily="18" charset="0"/>
                <a:cs typeface="Times New Roman" pitchFamily="18" charset="0"/>
              </a:rPr>
              <a:t>Абульханова-Славская</a:t>
            </a:r>
            <a:r>
              <a:rPr lang="ru-RU" sz="2400" dirty="0">
                <a:solidFill>
                  <a:schemeClr val="tx1"/>
                </a:solidFill>
                <a:latin typeface="Times New Roman" pitchFamily="18" charset="0"/>
                <a:cs typeface="Times New Roman" pitchFamily="18" charset="0"/>
              </a:rPr>
              <a:t> К.А., </a:t>
            </a:r>
            <a:r>
              <a:rPr lang="ru-RU" sz="2400" dirty="0" smtClean="0">
                <a:solidFill>
                  <a:schemeClr val="tx1"/>
                </a:solidFill>
                <a:latin typeface="Times New Roman" pitchFamily="18" charset="0"/>
                <a:cs typeface="Times New Roman" pitchFamily="18" charset="0"/>
              </a:rPr>
              <a:t>Выготский </a:t>
            </a:r>
            <a:r>
              <a:rPr lang="ru-RU" sz="2400" dirty="0">
                <a:solidFill>
                  <a:schemeClr val="tx1"/>
                </a:solidFill>
                <a:latin typeface="Times New Roman" pitchFamily="18" charset="0"/>
                <a:cs typeface="Times New Roman" pitchFamily="18" charset="0"/>
              </a:rPr>
              <a:t>Л.С, </a:t>
            </a:r>
            <a:r>
              <a:rPr lang="ru-RU" sz="2400" dirty="0" smtClean="0">
                <a:solidFill>
                  <a:schemeClr val="tx1"/>
                </a:solidFill>
                <a:latin typeface="Times New Roman" pitchFamily="18" charset="0"/>
                <a:cs typeface="Times New Roman" pitchFamily="18" charset="0"/>
              </a:rPr>
              <a:t>Холмогорова </a:t>
            </a:r>
            <a:r>
              <a:rPr lang="ru-RU" sz="2400" dirty="0">
                <a:solidFill>
                  <a:schemeClr val="tx1"/>
                </a:solidFill>
                <a:latin typeface="Times New Roman" pitchFamily="18" charset="0"/>
                <a:cs typeface="Times New Roman" pitchFamily="18" charset="0"/>
              </a:rPr>
              <a:t>А.Б. и др.)      </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t>
            </a:r>
            <a:r>
              <a:rPr lang="ru-RU" sz="2400" dirty="0">
                <a:solidFill>
                  <a:schemeClr val="tx1"/>
                </a:solidFill>
                <a:latin typeface="Times New Roman" pitchFamily="18" charset="0"/>
                <a:cs typeface="Times New Roman" pitchFamily="18" charset="0"/>
              </a:rPr>
              <a:t>Л.С Выготский, например, считал, что </a:t>
            </a:r>
            <a:r>
              <a:rPr lang="ru-RU" sz="2800" dirty="0">
                <a:solidFill>
                  <a:schemeClr val="tx1"/>
                </a:solidFill>
                <a:latin typeface="Times New Roman" pitchFamily="18" charset="0"/>
                <a:cs typeface="Times New Roman" pitchFamily="18" charset="0"/>
              </a:rPr>
              <a:t>«новые типы связей и соотношений функций предполагают в качестве своей основы рефлексию, отражение собственных процессов в сознании». </a:t>
            </a:r>
            <a:br>
              <a:rPr lang="ru-RU" sz="2800" dirty="0">
                <a:solidFill>
                  <a:schemeClr val="tx1"/>
                </a:solidFill>
                <a:latin typeface="Times New Roman" pitchFamily="18" charset="0"/>
                <a:cs typeface="Times New Roman" pitchFamily="18" charset="0"/>
              </a:rPr>
            </a:br>
            <a:endParaRPr lang="ru-RU" sz="2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233397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820659906"/>
              </p:ext>
            </p:extLst>
          </p:nvPr>
        </p:nvGraphicFramePr>
        <p:xfrm>
          <a:off x="827584" y="1268762"/>
          <a:ext cx="7704857" cy="4999431"/>
        </p:xfrm>
        <a:graphic>
          <a:graphicData uri="http://schemas.openxmlformats.org/drawingml/2006/table">
            <a:tbl>
              <a:tblPr firstRow="1" firstCol="1" bandRow="1"/>
              <a:tblGrid>
                <a:gridCol w="1790295"/>
                <a:gridCol w="2800768"/>
                <a:gridCol w="3113794"/>
              </a:tblGrid>
              <a:tr h="556473">
                <a:tc>
                  <a:txBody>
                    <a:bodyPr/>
                    <a:lstStyle/>
                    <a:p>
                      <a:pPr>
                        <a:spcAft>
                          <a:spcPts val="595"/>
                        </a:spcAft>
                      </a:pPr>
                      <a:r>
                        <a:rPr lang="de-DE" sz="1400" b="1" dirty="0" err="1">
                          <a:solidFill>
                            <a:srgbClr val="000000"/>
                          </a:solidFill>
                          <a:effectLst/>
                          <a:latin typeface="Times New Roman"/>
                          <a:ea typeface="Times New Roman"/>
                          <a:cs typeface="Times New Roman"/>
                        </a:rPr>
                        <a:t>Этап</a:t>
                      </a:r>
                      <a:r>
                        <a:rPr lang="de-DE" sz="1400" b="1" dirty="0">
                          <a:solidFill>
                            <a:srgbClr val="000000"/>
                          </a:solidFill>
                          <a:effectLst/>
                          <a:latin typeface="Times New Roman"/>
                          <a:ea typeface="Times New Roman"/>
                          <a:cs typeface="Times New Roman"/>
                        </a:rPr>
                        <a:t>  </a:t>
                      </a:r>
                      <a:r>
                        <a:rPr lang="de-DE" sz="1400" b="1" dirty="0" err="1">
                          <a:solidFill>
                            <a:srgbClr val="000000"/>
                          </a:solidFill>
                          <a:effectLst/>
                          <a:latin typeface="Times New Roman"/>
                          <a:ea typeface="Times New Roman"/>
                          <a:cs typeface="Times New Roman"/>
                        </a:rPr>
                        <a:t>учебной</a:t>
                      </a:r>
                      <a:r>
                        <a:rPr lang="de-DE" sz="1400" b="1" dirty="0">
                          <a:solidFill>
                            <a:srgbClr val="000000"/>
                          </a:solidFill>
                          <a:effectLst/>
                          <a:latin typeface="Times New Roman"/>
                          <a:ea typeface="Times New Roman"/>
                          <a:cs typeface="Times New Roman"/>
                        </a:rPr>
                        <a:t> </a:t>
                      </a:r>
                      <a:r>
                        <a:rPr lang="de-DE" sz="1400" b="1" dirty="0" err="1">
                          <a:solidFill>
                            <a:srgbClr val="000000"/>
                          </a:solidFill>
                          <a:effectLst/>
                          <a:latin typeface="Times New Roman"/>
                          <a:ea typeface="Times New Roman"/>
                          <a:cs typeface="Times New Roman"/>
                        </a:rPr>
                        <a:t>деятельности</a:t>
                      </a:r>
                      <a:r>
                        <a:rPr lang="de-DE" sz="1400" b="1" dirty="0">
                          <a:solidFill>
                            <a:srgbClr val="000000"/>
                          </a:solidFill>
                          <a:effectLst/>
                          <a:latin typeface="Times New Roman"/>
                          <a:ea typeface="Times New Roman"/>
                          <a:cs typeface="Times New Roman"/>
                        </a:rPr>
                        <a:t> </a:t>
                      </a:r>
                      <a:endParaRPr lang="ru-RU" sz="1000" b="1" dirty="0">
                        <a:effectLst/>
                        <a:latin typeface="Calibri"/>
                        <a:ea typeface="Calibri"/>
                        <a:cs typeface="Times New Roman"/>
                      </a:endParaRPr>
                    </a:p>
                  </a:txBody>
                  <a:tcPr marL="56739" marR="567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595"/>
                        </a:spcAft>
                      </a:pPr>
                      <a:r>
                        <a:rPr lang="de-DE" sz="1400" b="1" dirty="0" err="1">
                          <a:solidFill>
                            <a:srgbClr val="000000"/>
                          </a:solidFill>
                          <a:effectLst/>
                          <a:latin typeface="Times New Roman"/>
                          <a:ea typeface="Times New Roman"/>
                          <a:cs typeface="Times New Roman"/>
                        </a:rPr>
                        <a:t>Цель</a:t>
                      </a:r>
                      <a:r>
                        <a:rPr lang="de-DE" sz="1400" b="1" dirty="0">
                          <a:solidFill>
                            <a:srgbClr val="000000"/>
                          </a:solidFill>
                          <a:effectLst/>
                          <a:latin typeface="Times New Roman"/>
                          <a:ea typeface="Times New Roman"/>
                          <a:cs typeface="Times New Roman"/>
                        </a:rPr>
                        <a:t> </a:t>
                      </a:r>
                      <a:endParaRPr lang="ru-RU" sz="1000" b="1" dirty="0">
                        <a:effectLst/>
                        <a:latin typeface="Calibri"/>
                        <a:ea typeface="Calibri"/>
                        <a:cs typeface="Times New Roman"/>
                      </a:endParaRPr>
                    </a:p>
                  </a:txBody>
                  <a:tcPr marL="56739" marR="567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595"/>
                        </a:spcAft>
                      </a:pPr>
                      <a:r>
                        <a:rPr lang="de-DE" sz="1400" b="1" dirty="0" err="1">
                          <a:solidFill>
                            <a:srgbClr val="000000"/>
                          </a:solidFill>
                          <a:effectLst/>
                          <a:latin typeface="Times New Roman"/>
                          <a:ea typeface="Times New Roman"/>
                          <a:cs typeface="Times New Roman"/>
                        </a:rPr>
                        <a:t>Содержание</a:t>
                      </a:r>
                      <a:r>
                        <a:rPr lang="de-DE" sz="1400" b="1" dirty="0">
                          <a:solidFill>
                            <a:srgbClr val="000000"/>
                          </a:solidFill>
                          <a:effectLst/>
                          <a:latin typeface="Times New Roman"/>
                          <a:ea typeface="Times New Roman"/>
                          <a:cs typeface="Times New Roman"/>
                        </a:rPr>
                        <a:t> </a:t>
                      </a:r>
                      <a:endParaRPr lang="ru-RU" sz="1000" b="1" dirty="0">
                        <a:effectLst/>
                        <a:latin typeface="Calibri"/>
                        <a:ea typeface="Calibri"/>
                        <a:cs typeface="Times New Roman"/>
                      </a:endParaRPr>
                    </a:p>
                  </a:txBody>
                  <a:tcPr marL="56739" marR="567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1028">
                <a:tc>
                  <a:txBody>
                    <a:bodyPr/>
                    <a:lstStyle/>
                    <a:p>
                      <a:pPr>
                        <a:spcAft>
                          <a:spcPts val="595"/>
                        </a:spcAft>
                      </a:pPr>
                      <a:r>
                        <a:rPr lang="ru-RU" sz="1400" b="1" dirty="0" err="1">
                          <a:solidFill>
                            <a:srgbClr val="000000"/>
                          </a:solidFill>
                          <a:effectLst/>
                          <a:latin typeface="Times New Roman"/>
                          <a:ea typeface="Times New Roman"/>
                          <a:cs typeface="Times New Roman"/>
                        </a:rPr>
                        <a:t>Оргмомент</a:t>
                      </a:r>
                      <a:endParaRPr lang="ru-RU" sz="1000" b="1" dirty="0">
                        <a:effectLst/>
                        <a:latin typeface="Calibri"/>
                        <a:ea typeface="Calibri"/>
                        <a:cs typeface="Times New Roman"/>
                      </a:endParaRPr>
                    </a:p>
                  </a:txBody>
                  <a:tcPr marL="56739" marR="567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595"/>
                        </a:spcAft>
                      </a:pPr>
                      <a:r>
                        <a:rPr lang="de-DE" sz="1600" dirty="0" err="1">
                          <a:solidFill>
                            <a:srgbClr val="000000"/>
                          </a:solidFill>
                          <a:effectLst/>
                          <a:latin typeface="Times New Roman"/>
                          <a:ea typeface="Times New Roman"/>
                          <a:cs typeface="Times New Roman"/>
                        </a:rPr>
                        <a:t>Обеспечи</a:t>
                      </a:r>
                      <a:r>
                        <a:rPr lang="ru-RU" sz="1600" dirty="0" err="1">
                          <a:solidFill>
                            <a:srgbClr val="000000"/>
                          </a:solidFill>
                          <a:effectLst/>
                          <a:latin typeface="Times New Roman"/>
                          <a:ea typeface="Times New Roman"/>
                          <a:cs typeface="Times New Roman"/>
                        </a:rPr>
                        <a:t>ть</a:t>
                      </a:r>
                      <a:r>
                        <a:rPr lang="ru-RU" sz="1600" dirty="0">
                          <a:solidFill>
                            <a:srgbClr val="000000"/>
                          </a:solidFill>
                          <a:effectLst/>
                          <a:latin typeface="Times New Roman"/>
                          <a:ea typeface="Times New Roman"/>
                          <a:cs typeface="Times New Roman"/>
                        </a:rPr>
                        <a:t> </a:t>
                      </a:r>
                      <a:r>
                        <a:rPr lang="de-DE" sz="1600" dirty="0">
                          <a:solidFill>
                            <a:srgbClr val="000000"/>
                          </a:solidFill>
                          <a:effectLst/>
                          <a:latin typeface="Times New Roman"/>
                          <a:ea typeface="Times New Roman"/>
                          <a:cs typeface="Times New Roman"/>
                        </a:rPr>
                        <a:t> </a:t>
                      </a:r>
                      <a:r>
                        <a:rPr lang="de-DE" sz="1600" dirty="0" err="1">
                          <a:solidFill>
                            <a:srgbClr val="000000"/>
                          </a:solidFill>
                          <a:effectLst/>
                          <a:latin typeface="Times New Roman"/>
                          <a:ea typeface="Times New Roman"/>
                          <a:cs typeface="Times New Roman"/>
                        </a:rPr>
                        <a:t>побуждение</a:t>
                      </a:r>
                      <a:r>
                        <a:rPr lang="de-DE" sz="1600" dirty="0">
                          <a:solidFill>
                            <a:srgbClr val="000000"/>
                          </a:solidFill>
                          <a:effectLst/>
                          <a:latin typeface="Times New Roman"/>
                          <a:ea typeface="Times New Roman"/>
                          <a:cs typeface="Times New Roman"/>
                        </a:rPr>
                        <a:t> </a:t>
                      </a:r>
                      <a:r>
                        <a:rPr lang="ru-RU" sz="1600" dirty="0">
                          <a:solidFill>
                            <a:srgbClr val="000000"/>
                          </a:solidFill>
                          <a:effectLst/>
                          <a:latin typeface="Times New Roman"/>
                          <a:ea typeface="Times New Roman"/>
                          <a:cs typeface="Times New Roman"/>
                        </a:rPr>
                        <a:t>  </a:t>
                      </a:r>
                      <a:r>
                        <a:rPr lang="de-DE" sz="1600" dirty="0" err="1">
                          <a:solidFill>
                            <a:srgbClr val="000000"/>
                          </a:solidFill>
                          <a:effectLst/>
                          <a:latin typeface="Times New Roman"/>
                          <a:ea typeface="Times New Roman"/>
                          <a:cs typeface="Times New Roman"/>
                        </a:rPr>
                        <a:t>учащихся</a:t>
                      </a:r>
                      <a:r>
                        <a:rPr lang="de-DE" sz="1600" dirty="0">
                          <a:solidFill>
                            <a:srgbClr val="000000"/>
                          </a:solidFill>
                          <a:effectLst/>
                          <a:latin typeface="Times New Roman"/>
                          <a:ea typeface="Times New Roman"/>
                          <a:cs typeface="Times New Roman"/>
                        </a:rPr>
                        <a:t> к </a:t>
                      </a:r>
                      <a:r>
                        <a:rPr lang="de-DE" sz="1600" dirty="0" err="1">
                          <a:solidFill>
                            <a:srgbClr val="000000"/>
                          </a:solidFill>
                          <a:effectLst/>
                          <a:latin typeface="Times New Roman"/>
                          <a:ea typeface="Times New Roman"/>
                          <a:cs typeface="Times New Roman"/>
                        </a:rPr>
                        <a:t>деятельности</a:t>
                      </a:r>
                      <a:r>
                        <a:rPr lang="de-DE" sz="1600" dirty="0">
                          <a:solidFill>
                            <a:srgbClr val="000000"/>
                          </a:solidFill>
                          <a:effectLst/>
                          <a:latin typeface="Times New Roman"/>
                          <a:ea typeface="Times New Roman"/>
                          <a:cs typeface="Times New Roman"/>
                        </a:rPr>
                        <a:t> </a:t>
                      </a:r>
                      <a:endParaRPr lang="ru-RU" sz="1050" dirty="0">
                        <a:effectLst/>
                        <a:latin typeface="Calibri"/>
                        <a:ea typeface="Calibri"/>
                        <a:cs typeface="Times New Roman"/>
                      </a:endParaRPr>
                    </a:p>
                  </a:txBody>
                  <a:tcPr marL="56739" marR="567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595"/>
                        </a:spcAft>
                      </a:pPr>
                      <a:r>
                        <a:rPr lang="ru-RU" sz="1600">
                          <a:solidFill>
                            <a:srgbClr val="000000"/>
                          </a:solidFill>
                          <a:effectLst/>
                          <a:latin typeface="Times New Roman"/>
                          <a:ea typeface="Times New Roman"/>
                          <a:cs typeface="Times New Roman"/>
                        </a:rPr>
                        <a:t>Мотивация и эмоциональный настрой на учебную деятельность</a:t>
                      </a:r>
                      <a:endParaRPr lang="ru-RU" sz="1050">
                        <a:effectLst/>
                        <a:latin typeface="Calibri"/>
                        <a:ea typeface="Calibri"/>
                        <a:cs typeface="Times New Roman"/>
                      </a:endParaRPr>
                    </a:p>
                  </a:txBody>
                  <a:tcPr marL="56739" marR="567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4709">
                <a:tc>
                  <a:txBody>
                    <a:bodyPr/>
                    <a:lstStyle/>
                    <a:p>
                      <a:pPr>
                        <a:spcAft>
                          <a:spcPts val="595"/>
                        </a:spcAft>
                      </a:pPr>
                      <a:r>
                        <a:rPr lang="ru-RU" sz="1400" b="1" dirty="0">
                          <a:solidFill>
                            <a:srgbClr val="000000"/>
                          </a:solidFill>
                          <a:effectLst/>
                          <a:latin typeface="Times New Roman"/>
                          <a:ea typeface="Times New Roman"/>
                          <a:cs typeface="Times New Roman"/>
                        </a:rPr>
                        <a:t>Актуализация знаний</a:t>
                      </a:r>
                      <a:endParaRPr lang="ru-RU" sz="1000" b="1" dirty="0">
                        <a:effectLst/>
                        <a:latin typeface="Calibri"/>
                        <a:ea typeface="Calibri"/>
                        <a:cs typeface="Times New Roman"/>
                      </a:endParaRPr>
                    </a:p>
                  </a:txBody>
                  <a:tcPr marL="56739" marR="567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595"/>
                        </a:spcAft>
                      </a:pPr>
                      <a:r>
                        <a:rPr lang="ru-RU" sz="1600" dirty="0">
                          <a:solidFill>
                            <a:srgbClr val="000000"/>
                          </a:solidFill>
                          <a:effectLst/>
                          <a:latin typeface="Times New Roman"/>
                          <a:ea typeface="Times New Roman"/>
                          <a:cs typeface="Times New Roman"/>
                        </a:rPr>
                        <a:t>Определяет полноту знаний по теме, оценивает самостоятельность и правильность выполнения </a:t>
                      </a:r>
                      <a:endParaRPr lang="ru-RU" sz="1050" dirty="0">
                        <a:effectLst/>
                        <a:latin typeface="Calibri"/>
                        <a:ea typeface="Calibri"/>
                        <a:cs typeface="Times New Roman"/>
                      </a:endParaRPr>
                    </a:p>
                  </a:txBody>
                  <a:tcPr marL="56739" marR="567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595"/>
                        </a:spcAft>
                      </a:pPr>
                      <a:r>
                        <a:rPr lang="ru-RU" sz="1600">
                          <a:solidFill>
                            <a:srgbClr val="000000"/>
                          </a:solidFill>
                          <a:effectLst/>
                          <a:latin typeface="Times New Roman"/>
                          <a:ea typeface="Times New Roman"/>
                          <a:cs typeface="Times New Roman"/>
                        </a:rPr>
                        <a:t>По своей сути – это диагностический срез, позволяющий ученику увидеть уровень своей подготовленности </a:t>
                      </a:r>
                      <a:endParaRPr lang="ru-RU" sz="1050">
                        <a:effectLst/>
                        <a:latin typeface="Calibri"/>
                        <a:ea typeface="Calibri"/>
                        <a:cs typeface="Times New Roman"/>
                      </a:endParaRPr>
                    </a:p>
                  </a:txBody>
                  <a:tcPr marL="56739" marR="567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7370">
                <a:tc>
                  <a:txBody>
                    <a:bodyPr/>
                    <a:lstStyle/>
                    <a:p>
                      <a:pPr>
                        <a:spcAft>
                          <a:spcPts val="595"/>
                        </a:spcAft>
                      </a:pPr>
                      <a:r>
                        <a:rPr lang="ru-RU" sz="1400" b="1" dirty="0">
                          <a:solidFill>
                            <a:srgbClr val="000000"/>
                          </a:solidFill>
                          <a:effectLst/>
                          <a:latin typeface="Times New Roman"/>
                          <a:ea typeface="Times New Roman"/>
                          <a:cs typeface="Times New Roman"/>
                        </a:rPr>
                        <a:t>Целеполагание       </a:t>
                      </a:r>
                      <a:endParaRPr lang="ru-RU" sz="1000" b="1" dirty="0">
                        <a:effectLst/>
                        <a:latin typeface="Calibri"/>
                        <a:ea typeface="Calibri"/>
                        <a:cs typeface="Times New Roman"/>
                      </a:endParaRPr>
                    </a:p>
                    <a:p>
                      <a:pPr>
                        <a:spcAft>
                          <a:spcPts val="595"/>
                        </a:spcAft>
                      </a:pPr>
                      <a:r>
                        <a:rPr lang="ru-RU" sz="1400" b="1" dirty="0">
                          <a:solidFill>
                            <a:srgbClr val="000000"/>
                          </a:solidFill>
                          <a:effectLst/>
                          <a:latin typeface="Times New Roman"/>
                          <a:ea typeface="Times New Roman"/>
                          <a:cs typeface="Times New Roman"/>
                        </a:rPr>
                        <a:t>Основной этап урока</a:t>
                      </a:r>
                      <a:endParaRPr lang="ru-RU" sz="1000" b="1" dirty="0">
                        <a:effectLst/>
                        <a:latin typeface="Calibri"/>
                        <a:ea typeface="Calibri"/>
                        <a:cs typeface="Times New Roman"/>
                      </a:endParaRPr>
                    </a:p>
                  </a:txBody>
                  <a:tcPr marL="56739" marR="567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595"/>
                        </a:spcAft>
                      </a:pPr>
                      <a:r>
                        <a:rPr lang="ru-RU" sz="1600" dirty="0">
                          <a:solidFill>
                            <a:srgbClr val="000000"/>
                          </a:solidFill>
                          <a:effectLst/>
                          <a:latin typeface="Times New Roman"/>
                          <a:ea typeface="Times New Roman"/>
                          <a:cs typeface="Times New Roman"/>
                        </a:rPr>
                        <a:t>Осознание «конфликта  между знанием и незнанием»,  выдвижение учебной задачи и путей (этапов) ее решения </a:t>
                      </a:r>
                      <a:endParaRPr lang="ru-RU" sz="1050" dirty="0">
                        <a:effectLst/>
                        <a:latin typeface="Calibri"/>
                        <a:ea typeface="Calibri"/>
                        <a:cs typeface="Times New Roman"/>
                      </a:endParaRPr>
                    </a:p>
                  </a:txBody>
                  <a:tcPr marL="56739" marR="567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595"/>
                        </a:spcAft>
                      </a:pPr>
                      <a:r>
                        <a:rPr lang="ru-RU" sz="1600" dirty="0">
                          <a:solidFill>
                            <a:srgbClr val="000000"/>
                          </a:solidFill>
                          <a:effectLst/>
                          <a:latin typeface="Times New Roman"/>
                          <a:ea typeface="Times New Roman"/>
                          <a:cs typeface="Times New Roman"/>
                        </a:rPr>
                        <a:t>Самостоятельное решение учебной задачи </a:t>
                      </a:r>
                      <a:endParaRPr lang="ru-RU" sz="1050" dirty="0">
                        <a:effectLst/>
                        <a:latin typeface="Calibri"/>
                        <a:ea typeface="Calibri"/>
                        <a:cs typeface="Times New Roman"/>
                      </a:endParaRPr>
                    </a:p>
                  </a:txBody>
                  <a:tcPr marL="56739" marR="567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2947">
                <a:tc>
                  <a:txBody>
                    <a:bodyPr/>
                    <a:lstStyle/>
                    <a:p>
                      <a:pPr>
                        <a:spcAft>
                          <a:spcPts val="595"/>
                        </a:spcAft>
                      </a:pPr>
                      <a:r>
                        <a:rPr lang="ru-RU" sz="1400" b="1" dirty="0">
                          <a:solidFill>
                            <a:srgbClr val="000000"/>
                          </a:solidFill>
                          <a:effectLst/>
                          <a:latin typeface="Times New Roman"/>
                          <a:ea typeface="Times New Roman"/>
                          <a:cs typeface="Times New Roman"/>
                        </a:rPr>
                        <a:t>Подведение итога урока</a:t>
                      </a:r>
                      <a:endParaRPr lang="ru-RU" sz="1000" b="1" dirty="0">
                        <a:effectLst/>
                        <a:latin typeface="Calibri"/>
                        <a:ea typeface="Calibri"/>
                        <a:cs typeface="Times New Roman"/>
                      </a:endParaRPr>
                    </a:p>
                  </a:txBody>
                  <a:tcPr marL="56739" marR="567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595"/>
                        </a:spcAft>
                      </a:pPr>
                      <a:r>
                        <a:rPr lang="ru-RU" sz="1600" dirty="0">
                          <a:solidFill>
                            <a:srgbClr val="000000"/>
                          </a:solidFill>
                          <a:effectLst/>
                          <a:latin typeface="Times New Roman"/>
                          <a:ea typeface="Times New Roman"/>
                          <a:cs typeface="Times New Roman"/>
                        </a:rPr>
                        <a:t>Подведение итогов работы на уроке, оценка удовлетворенности своей работой,  выдвижение задач для следующего  урока</a:t>
                      </a:r>
                      <a:endParaRPr lang="ru-RU" sz="1050" dirty="0">
                        <a:effectLst/>
                        <a:latin typeface="Calibri"/>
                        <a:ea typeface="Calibri"/>
                        <a:cs typeface="Times New Roman"/>
                      </a:endParaRPr>
                    </a:p>
                  </a:txBody>
                  <a:tcPr marL="56739" marR="567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595"/>
                        </a:spcAft>
                      </a:pPr>
                      <a:r>
                        <a:rPr lang="ru-RU" sz="1600" dirty="0">
                          <a:solidFill>
                            <a:srgbClr val="000000"/>
                          </a:solidFill>
                          <a:effectLst/>
                          <a:latin typeface="Times New Roman"/>
                          <a:ea typeface="Times New Roman"/>
                          <a:cs typeface="Times New Roman"/>
                        </a:rPr>
                        <a:t>Эмоциональная и  содержательная рефлексия </a:t>
                      </a:r>
                      <a:endParaRPr lang="ru-RU" sz="1050" dirty="0">
                        <a:effectLst/>
                        <a:latin typeface="Calibri"/>
                        <a:ea typeface="Calibri"/>
                        <a:cs typeface="Times New Roman"/>
                      </a:endParaRPr>
                    </a:p>
                  </a:txBody>
                  <a:tcPr marL="56739" marR="567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Заголовок 2"/>
          <p:cNvSpPr>
            <a:spLocks noGrp="1"/>
          </p:cNvSpPr>
          <p:nvPr>
            <p:ph type="title"/>
          </p:nvPr>
        </p:nvSpPr>
        <p:spPr>
          <a:xfrm>
            <a:off x="457200" y="338328"/>
            <a:ext cx="8363272" cy="858424"/>
          </a:xfrm>
        </p:spPr>
        <p:txBody>
          <a:bodyPr>
            <a:normAutofit fontScale="90000"/>
          </a:bodyPr>
          <a:lstStyle/>
          <a:p>
            <a:r>
              <a:rPr lang="ru-RU" sz="2400" b="1" dirty="0">
                <a:solidFill>
                  <a:schemeClr val="tx1"/>
                </a:solidFill>
                <a:latin typeface="Times New Roman" pitchFamily="18" charset="0"/>
                <a:cs typeface="Times New Roman" pitchFamily="18" charset="0"/>
              </a:rPr>
              <a:t>Рефлексия    на   различных    этапах    учебной   деятельности </a:t>
            </a:r>
            <a:br>
              <a:rPr lang="ru-RU" sz="2400" b="1" dirty="0">
                <a:solidFill>
                  <a:schemeClr val="tx1"/>
                </a:solidFill>
                <a:latin typeface="Times New Roman" pitchFamily="18" charset="0"/>
                <a:cs typeface="Times New Roman" pitchFamily="18" charset="0"/>
              </a:rPr>
            </a:br>
            <a:r>
              <a:rPr lang="ru-RU" sz="2400" b="1" dirty="0">
                <a:solidFill>
                  <a:schemeClr val="tx1"/>
                </a:solidFill>
                <a:latin typeface="Times New Roman" pitchFamily="18" charset="0"/>
                <a:cs typeface="Times New Roman" pitchFamily="18" charset="0"/>
              </a:rPr>
              <a:t/>
            </a:r>
            <a:br>
              <a:rPr lang="ru-RU" sz="2400" b="1" dirty="0">
                <a:solidFill>
                  <a:schemeClr val="tx1"/>
                </a:solidFill>
                <a:latin typeface="Times New Roman" pitchFamily="18" charset="0"/>
                <a:cs typeface="Times New Roman" pitchFamily="18" charset="0"/>
              </a:rPr>
            </a:br>
            <a:endParaRPr lang="ru-RU" sz="24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6831786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284</TotalTime>
  <Words>1081</Words>
  <Application>Microsoft Office PowerPoint</Application>
  <PresentationFormat>Экран (4:3)</PresentationFormat>
  <Paragraphs>150</Paragraphs>
  <Slides>29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Волна</vt:lpstr>
      <vt:lpstr>Формирование рефлексивных умений учащихся</vt:lpstr>
      <vt:lpstr>     В широком значении термин  «универсальные учебные действия» означает умение учиться, т. е. способность субъекта к саморазвитию и самосовершенствованию путем сознательного и активного присвоения нового социального опыта.                       В более узком (собственно психологическом) значении этот термин можно определить как совокупность способов действия учащегося (а также связанных с ними навыков учебной работы), обеспечивающих самостоятельное усвоение новых знаний,  формирование умений, включая организацию этого процесса.     </vt:lpstr>
      <vt:lpstr>Достижение умения учиться предполагает полноценное освоение  школьниками всех компонентов учебной деятельности, включая: 1) познавательные и учебные мотивы;  2) учебную цель; 3) учебную задачу;  4) учебные действия и операции (ориентировка, преобразование материала, контроль и оценка).  Умение учиться – существенный фактор повышения эффективности освоения учащимися предметных знаний, формирования умений и компетенций, образа мира и ценностно – смысловых оснований личностного морального выбора. </vt:lpstr>
      <vt:lpstr> Актуальность  концепции   развития УУД для   НОО заключается в:    *необходимости  совершенствования   образовательного  пространства  с  целью  оптимизации  общекультурного, личностного  и  познавательного  развития  детей,  создания   условий  для  достижения  успешности  всеми учащимися;  *формировании    общекультурной   и    гражданской  идентичности    учащихся,   обеспечивающей   социальную консолидацию    в    условиях    культурного,    этнического     и   религиозного    разнообразия    российского общества; </vt:lpstr>
      <vt:lpstr>*необходимости сохранения единства образовательного пространства,   преемственности ступеней образовательной системы;  *возрастанием явлений школьной дезадаптаци. В связи со стихийностью  и  зачастую  непрогнозируемостью  результатов  развития детей  со  всей остротой  встает  задача  целенаправленного  формирования  системы  УУД,   обеспечивающих  умение  учиться;  *возрастании      требований    к    коммуникационному взаимодействию  и  толерантности  членов  поликультурного общества,   степени   ответственности и свободе  личностного    выбора,  самоактуализации. </vt:lpstr>
      <vt:lpstr>Процесс обучения направлен на формирование у младших школьников умения учиться. Овладение школьниками знаниями и умениями осуществляется в форме учебной деятельности, когда они являются субъектами этой деятельности.   Предполагается, что при данном подходе к обучению  развитие младшего школьника будет характеризоваться появлением у него психических новообразований,  в  том числе и рефлексии .</vt:lpstr>
      <vt:lpstr> Рефлексия (от позднелат. reflexio  обращение назад) - это одна из разновидностей актов сознания человека, а именно акт сознания, обращенный на свое знание. </vt:lpstr>
      <vt:lpstr>Для  раскрытия   психологического  содержания  различных  феноменов  рефлексия  рассматривается  в рамках  подходов  к  исследованию:  - осознания (Выготский Л.С, Гуткина Н.И и др.);  - мышления (Алексеев Н.Г.., Давыдов В.В и др.);  - творчества (Пономарев Я.А., Степанов С.Юи др.),  - общения (Андреева Г.М., Кондратьева СВ. и др.);  - личности (Абульханова-Славская К.А., Выготский Л.С, Холмогорова А.Б. и др.)        Л.С Выготский, например, считал, что «новые типы связей и соотношений функций предполагают в качестве своей основы рефлексию, отражение собственных процессов в сознании».  </vt:lpstr>
      <vt:lpstr>Рефлексия    на   различных    этапах    учебной   деятельности   </vt:lpstr>
      <vt:lpstr>Классификация рефлексии. </vt:lpstr>
      <vt:lpstr>Рефлексии настроения и эмоционального состояния  целесообразна   в начале урока с целью установления эмоционального   контакта  с  классом    и  в  конце деятельности.                                                                          Применяются карточки с изображением лиц, цветовое изображение настроения, эмоционально-художественное оформление (картина, музыкальный фрагмент, рифмовка))).</vt:lpstr>
      <vt:lpstr>                  «Лесенка успеха»:   нижняя ступенька - у «человечка»  руки опущены -  у меня ничего не получилось;                                     средняя ступенька - у «человечка» руки разведены в стороны - у меня были проблемы;                                      верхняя ступенька - у «человечка» руки подняты вверх - мне всё удалось.  «Наряди ёлку»:   успешно выполнил задание – повесил шарик,                                  были ошибки – шарик остался «Дерево успеха»:    зелёный лист – нет ошибок,                                  жёлтый лист – 1 ошибка,                                 красный лист – 2-3 ошибки; </vt:lpstr>
      <vt:lpstr>Рефлексия содержания учебного материала используется для выявления уровня осознания содержания пройденного.              Эффективен прием незаконченного предложения,     тезиса,    подбора афоризма,     рефлексия  достижения цели с использованием «Древа целей»,     оценки «приращения» знаний и достижения целей  </vt:lpstr>
      <vt:lpstr>2. Если перед уроком на доске   были записаны цели,  вопросы могут быть иными. • Что мы делали для достижения поставленных целей? • Довольны ли мы результатом? • Можно ли это было сделать иначе? • Какой вариант лучше? • Где нам пригодится это умение? </vt:lpstr>
      <vt:lpstr>3. Закончить (устно или письменно) некоторые из предложений. • Сегодня на уроке я   … • Больше всего мне понравилось   … • Самым интересным сегодня на уроке было  ... • Самым сложным для меня сегодня было  …. • Сегодня на уроке я почувствовал   ... • Сегодня я понял  ... • Сегодня я научился   .. . • Сегодня я задумался  … . </vt:lpstr>
      <vt:lpstr>4.Определить уровень понимания поможет следующий вариант:  • 3 балла - я все очень хорошо понял, мне было интересно; • 2 балла - мне все понятно, но материал не всегда интересен; • 1 балл - я не все понял, но мне было интересно; • 0 баллов - я ничего не понял и на уроке скучал.  Или баллы заменить цветом *Зеленый – Я все понял, я молодец! *Желтый – Не все удалось, я могу лучше! *Красный – Мне надо больше стараться! </vt:lpstr>
      <vt:lpstr>Презентация PowerPoint</vt:lpstr>
      <vt:lpstr>Презентация PowerPoint</vt:lpstr>
      <vt:lpstr>Презентация PowerPoint</vt:lpstr>
      <vt:lpstr>Модель формирования рефлексии  у младшего школьника   в учебной деятельности</vt:lpstr>
      <vt:lpstr>Презентация PowerPoint</vt:lpstr>
      <vt:lpstr>Рефлексия не становится психическим новообразованием младшего  школьника спонтанно, она, как и любое психическое действие, развивается сначала в совместной деятельности, а потом становится внутренним действием сознания. Под руководством учителя вместе с другими учениками  ребенок проходит все структурные этапы учебной деятельности, и учитель строит обучение так, чтобы ученик осознал эти этапы. Следовательно,  организация обучения в форме сотрудничества играет важную роль в развитии рефлексии.</vt:lpstr>
      <vt:lpstr>           Сотрудничество с учителем требует от  младшего  школьника выполнения следующих операций:          *выделить в задаче  условия;        *проделать анализ имеющихся у него средств и способов действия применительно к условиям задачи;        *зафиксировать несоответствие  условий задачи и наличных способов действий;     *указать на это противоречие взрослому;      *определить, какие средства (знания, умения, дополнительные условия в задаче) нужны ему для верного решения.         Каждая из операций требует выполнения рефлексии. </vt:lpstr>
      <vt:lpstr>Работу с первоклассниками в дни адаптации к школе лучше начинать с формирования рефлексии настроения и эмоционального состояния. Помогая первокласснику сформулировать собственные оценочные критерии, вводим оценочные линеечки, напоминающие ребёнку измерительный прибор, по которым учащиеся оценивают свою и чужую работу по различным параметрам: красиво, аккуратно, правильно. При этом педагог вправе согласиться с оценкой и обвести детский знак, что означает высшую  похвалу учащемуся. (Есть специальные страницы в «Портфолио») Не желательно ставить свой крестик ниже, чем оценил себя ребенок.</vt:lpstr>
      <vt:lpstr>На втором этапе формирования рефлексивных способностей у детей происходит становление содержательной самооценки. Этот этап продолжается до конца 4 класса. Теперь важным является не общее оценивание своих действий по параметру «правильность» (т.е. по количеству допущенных ошибок), а оценивание своих умений по количеству правильно выполненных операций, входящих в способ действия.</vt:lpstr>
      <vt:lpstr>Особенности организации обучения на разных стадиях становления рефлексии младших школьников Этап становления групповой  рефлексии   (3 -4 класс). </vt:lpstr>
      <vt:lpstr>Особенности организации обучения на разных стадиях становления рефлексии младших школьников Этап становления индивидуальной  рефлексии   (4 класс). </vt:lpstr>
      <vt:lpstr>Презентация PowerPoint</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Формирование рефлексивных умений учащихся</dc:title>
  <dc:creator>Admin</dc:creator>
  <cp:lastModifiedBy>Admin</cp:lastModifiedBy>
  <cp:revision>19</cp:revision>
  <dcterms:created xsi:type="dcterms:W3CDTF">2013-05-12T05:10:03Z</dcterms:created>
  <dcterms:modified xsi:type="dcterms:W3CDTF">2013-05-28T10:11:38Z</dcterms:modified>
</cp:coreProperties>
</file>