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2" r:id="rId3"/>
  </p:sldMasterIdLst>
  <p:notesMasterIdLst>
    <p:notesMasterId r:id="rId17"/>
  </p:notesMasterIdLst>
  <p:sldIdLst>
    <p:sldId id="256" r:id="rId4"/>
    <p:sldId id="257" r:id="rId5"/>
    <p:sldId id="258" r:id="rId6"/>
    <p:sldId id="260" r:id="rId7"/>
    <p:sldId id="295" r:id="rId8"/>
    <p:sldId id="296" r:id="rId9"/>
    <p:sldId id="265" r:id="rId10"/>
    <p:sldId id="266" r:id="rId11"/>
    <p:sldId id="277" r:id="rId12"/>
    <p:sldId id="268" r:id="rId13"/>
    <p:sldId id="276" r:id="rId14"/>
    <p:sldId id="271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28C1F84-F661-4299-ACB9-621CC5648F74}">
          <p14:sldIdLst>
            <p14:sldId id="256"/>
            <p14:sldId id="257"/>
            <p14:sldId id="258"/>
            <p14:sldId id="260"/>
            <p14:sldId id="295"/>
            <p14:sldId id="296"/>
            <p14:sldId id="265"/>
            <p14:sldId id="266"/>
            <p14:sldId id="277"/>
            <p14:sldId id="268"/>
            <p14:sldId id="276"/>
            <p14:sldId id="271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5636" autoAdjust="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9C0C-4B06-4571-8D6E-3780A6AE10F6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6E81F-7794-4ACD-A7E5-0A5DD2DC5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1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94DB7-9E91-438A-9F48-966503B765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9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0E49F9-F00E-4897-9BCC-B14CD01B2D93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2CD2F04-90C8-40AD-88AD-4CCC235BFA80}" type="slidenum">
              <a:rPr lang="ru-RU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764C-BAC1-4CC0-BF22-B78340DC91A5}" type="slidenum">
              <a:rPr lang="ru-RU">
                <a:solidFill>
                  <a:srgbClr val="D2D2D2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42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F4B-B077-43F0-A6CE-381CF1E4A33C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914B-1839-435E-8D52-A22B4645243A}" type="slidenum">
              <a:rPr lang="ru-RU">
                <a:solidFill>
                  <a:srgbClr val="D2D2D2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2D2D2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7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BFE2-F0D1-40DC-AD11-5B5865B9F6DF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5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EE48-A39F-4ED3-A16F-B4ABF8D3DF7D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3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2244-FF04-43B2-865F-AB13233CAE7C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60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3E11-65D3-4E63-89E3-1CFCE6BD72FD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2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44A7-7A1E-4ED3-8F69-94BF1B3C891F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6EF1-B75F-4437-8E31-7B570C0D5257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4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3E5B-FF3E-456A-BC2E-089769EE0061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35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1467-A29C-4932-827B-E119A057BF95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9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0726-9927-409A-827E-B3D2F9A0FF86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4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A044-2D05-4F5B-816D-D970788A2834}" type="slidenum">
              <a:rPr lang="ru-RU">
                <a:solidFill>
                  <a:srgbClr val="666666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10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828800" y="2173288"/>
            <a:ext cx="4954588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4953000" cy="186848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F7FBE4-700C-420F-BF8E-D95DFBC2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95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AB998A-6AFC-40BE-BCE8-8AE5D9B43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0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686384-3598-4165-8097-B6A91947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29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352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168E2A-6340-4CAE-9F78-5DFDBD1E6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8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EA1440-A956-49DE-AE50-002770E90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521F4A-8D32-44A1-9730-9A7E49584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20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B1D75B-5955-446B-A1C1-A48D00CDE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91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7CAD21-BD8F-4E55-A35B-17D5E7A8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232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64DA6D-0C11-494E-97CE-3490D1BB0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56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332EBA-62C3-46ED-985D-1C3A62AB6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95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7145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81000"/>
            <a:ext cx="4992687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775415-A572-4237-B802-F20309DBC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DF3B8C-629B-43DD-8FB2-DC3035B91965}" type="datetimeFigureOut">
              <a:rPr lang="ru-RU" smtClean="0"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E91006-63FC-454F-BC26-B22B0FED54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66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66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BEA4C4-BEDD-4299-98C8-2C8E057AF282}" type="slidenum">
              <a:rPr lang="ru-RU">
                <a:solidFill>
                  <a:srgbClr val="666666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666666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81000"/>
            <a:ext cx="6859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6188"/>
            <a:ext cx="190500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3366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3246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3366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0200" y="63246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1">
                <a:solidFill>
                  <a:srgbClr val="33669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29689-3B44-4232-ACFB-724075696D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4000" cy="29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8689" y="0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3734273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69025" y="3734273"/>
            <a:ext cx="29749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052736"/>
            <a:ext cx="83775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Деятельностный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подход </a:t>
            </a:r>
            <a:b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главное условие реализации ФГОС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0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20" cy="310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4842"/>
            <a:ext cx="53594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53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97088"/>
            <a:ext cx="9144000" cy="4940300"/>
          </a:xfrm>
        </p:spPr>
        <p:txBody>
          <a:bodyPr>
            <a:normAutofit/>
          </a:bodyPr>
          <a:lstStyle/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800" b="1" u="sng" dirty="0"/>
              <a:t>Основная педагогическая задача</a:t>
            </a:r>
            <a:r>
              <a:rPr lang="ru-RU" sz="2800" b="1" dirty="0"/>
              <a:t> –</a:t>
            </a:r>
            <a:r>
              <a:rPr lang="ru-RU" sz="2800" b="1" u="sng" dirty="0"/>
              <a:t> </a:t>
            </a:r>
          </a:p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800" b="1" u="sng" dirty="0"/>
              <a:t>создание и организация условий,</a:t>
            </a:r>
          </a:p>
          <a:p>
            <a:pPr marL="609600" indent="-609600" algn="ctr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FontTx/>
              <a:buNone/>
              <a:defRPr/>
            </a:pPr>
            <a:r>
              <a:rPr lang="ru-RU" sz="2800" b="1" u="sng" dirty="0"/>
              <a:t>инициирующих детское действие</a:t>
            </a:r>
            <a:endParaRPr lang="ru-RU" sz="28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7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4351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prstClr val="black"/>
                </a:solidFill>
                <a:latin typeface="Tahoma" pitchFamily="34" charset="0"/>
              </a:rPr>
              <a:t>Как учить?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000" b="1" i="1">
              <a:solidFill>
                <a:prstClr val="black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ahoma" pitchFamily="34" charset="0"/>
              </a:rPr>
              <a:t>обновление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ahoma" pitchFamily="34" charset="0"/>
              </a:rPr>
              <a:t>средств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solidFill>
                  <a:prstClr val="black"/>
                </a:solidFill>
                <a:latin typeface="Tahoma" pitchFamily="34" charset="0"/>
              </a:rPr>
              <a:t>Ради чего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>
                <a:solidFill>
                  <a:prstClr val="black"/>
                </a:solidFill>
                <a:latin typeface="Tahoma" pitchFamily="34" charset="0"/>
              </a:rPr>
              <a:t>учить?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i="1">
              <a:solidFill>
                <a:prstClr val="black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>
              <a:solidFill>
                <a:srgbClr val="D2D2D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i="1" dirty="0">
                <a:solidFill>
                  <a:prstClr val="black"/>
                </a:solidFill>
                <a:latin typeface="Tahoma" pitchFamily="34" charset="0"/>
              </a:rPr>
              <a:t>Чему учить?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1" i="1" dirty="0">
              <a:solidFill>
                <a:prstClr val="black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Системно-</a:t>
            </a:r>
            <a:r>
              <a:rPr lang="ru-RU" sz="3600" b="1" dirty="0" err="1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деятельностный</a:t>
            </a:r>
            <a:r>
              <a:rPr lang="ru-RU" sz="3600" b="1" dirty="0">
                <a:solidFill>
                  <a:srgbClr val="6666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подход</a:t>
            </a: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prstClr val="black"/>
                </a:solidFill>
                <a:latin typeface="Arial" charset="0"/>
              </a:rPr>
              <a:t>Вектор смещения акцентов нового стандарта</a:t>
            </a: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prstClr val="black"/>
                </a:solidFill>
                <a:latin typeface="Arial" charset="0"/>
              </a:rPr>
              <a:t>Основной результат – развитие личности ребенка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>
                <a:solidFill>
                  <a:prstClr val="black"/>
                </a:solidFill>
                <a:latin typeface="Arial" charset="0"/>
              </a:rPr>
              <a:t>на основе  универсальных учебных действий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6035675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3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 универсальных способов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8821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651057" cy="47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36" y="4047501"/>
            <a:ext cx="720566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8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1658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презентации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были использованы 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 учителей: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Изотовой Ю.Б. ЦО 1263</a:t>
            </a: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Морозовой Т.В. ЦО 1263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Кузькиной Н.В. ГБОУ СОШ 995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Боевой А. Л. ГБОУ СОШ 949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4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5403"/>
            <a:ext cx="87185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556792"/>
            <a:ext cx="87852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757317"/>
            <a:ext cx="30416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1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97925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16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582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93907"/>
            <a:ext cx="8572500" cy="493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9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71550" y="188913"/>
            <a:ext cx="7389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i="1"/>
              <a:t>Система развивающего обучения </a:t>
            </a:r>
          </a:p>
          <a:p>
            <a:pPr eaLnBrk="1" hangingPunct="1"/>
            <a:r>
              <a:rPr lang="ru-RU" sz="3200" b="1" i="1"/>
              <a:t>Д. Б. Эльконина – В. В. Давыдова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3644900"/>
            <a:ext cx="5076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Даниил Борисович</a:t>
            </a:r>
          </a:p>
          <a:p>
            <a:pPr eaLnBrk="1" hangingPunct="1"/>
            <a:r>
              <a:rPr lang="ru-RU" sz="2400" b="1"/>
              <a:t>Эльконин – виднейший советский психолог, </a:t>
            </a:r>
          </a:p>
          <a:p>
            <a:pPr eaLnBrk="1" hangingPunct="1"/>
            <a:r>
              <a:rPr lang="ru-RU" sz="2400" b="1"/>
              <a:t>академик РАО, автор</a:t>
            </a:r>
          </a:p>
          <a:p>
            <a:pPr eaLnBrk="1" hangingPunct="1"/>
            <a:r>
              <a:rPr lang="ru-RU" sz="2400" b="1"/>
              <a:t>всемирно известной периодизации возрастного развития.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76825" y="3573463"/>
            <a:ext cx="35179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Василий Васильевич </a:t>
            </a:r>
          </a:p>
          <a:p>
            <a:pPr eaLnBrk="1" hangingPunct="1"/>
            <a:r>
              <a:rPr lang="ru-RU" sz="2400" b="1"/>
              <a:t>Давыдов – академик,</a:t>
            </a:r>
          </a:p>
          <a:p>
            <a:pPr eaLnBrk="1" hangingPunct="1"/>
            <a:r>
              <a:rPr lang="ru-RU" sz="2400" b="1"/>
              <a:t>вице-президент РАО,</a:t>
            </a:r>
          </a:p>
          <a:p>
            <a:pPr eaLnBrk="1" hangingPunct="1"/>
            <a:r>
              <a:rPr lang="ru-RU" sz="2400" b="1"/>
              <a:t>автор теории</a:t>
            </a:r>
          </a:p>
          <a:p>
            <a:pPr eaLnBrk="1" hangingPunct="1"/>
            <a:r>
              <a:rPr lang="ru-RU" sz="2400" b="1"/>
              <a:t>развивающего</a:t>
            </a:r>
          </a:p>
          <a:p>
            <a:pPr eaLnBrk="1" hangingPunct="1"/>
            <a:r>
              <a:rPr lang="ru-RU" sz="2400" b="1"/>
              <a:t>обучения, теории </a:t>
            </a:r>
          </a:p>
          <a:p>
            <a:pPr eaLnBrk="1" hangingPunct="1"/>
            <a:r>
              <a:rPr lang="ru-RU" sz="2400" b="1"/>
              <a:t>содержательного</a:t>
            </a:r>
          </a:p>
          <a:p>
            <a:pPr eaLnBrk="1" hangingPunct="1"/>
            <a:r>
              <a:rPr lang="ru-RU" sz="2400" b="1"/>
              <a:t>обобщения.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34922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331913" y="333375"/>
            <a:ext cx="627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 i="1" u="sng"/>
              <a:t>Развивающее обучение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23850" y="2492896"/>
            <a:ext cx="86042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99FF"/>
                </a:solidFill>
              </a:rPr>
              <a:t>новый,</a:t>
            </a:r>
            <a:r>
              <a:rPr lang="en-US" sz="3200" b="1" dirty="0">
                <a:solidFill>
                  <a:srgbClr val="FF99FF"/>
                </a:solidFill>
              </a:rPr>
              <a:t> </a:t>
            </a:r>
            <a:r>
              <a:rPr lang="ru-RU" sz="3200" b="1" dirty="0">
                <a:solidFill>
                  <a:srgbClr val="FF99FF"/>
                </a:solidFill>
              </a:rPr>
              <a:t>активно - </a:t>
            </a:r>
            <a:r>
              <a:rPr lang="ru-RU" sz="3200" b="1" dirty="0" err="1">
                <a:solidFill>
                  <a:srgbClr val="FF99FF"/>
                </a:solidFill>
              </a:rPr>
              <a:t>деятельностный</a:t>
            </a:r>
            <a:r>
              <a:rPr lang="ru-RU" sz="3200" b="1" dirty="0">
                <a:solidFill>
                  <a:srgbClr val="FF99FF"/>
                </a:solidFill>
              </a:rPr>
              <a:t> способ обучения, в котором учитываются и используются закономерности, уровень и особенности развития</a:t>
            </a:r>
            <a:r>
              <a:rPr lang="en-US" sz="3200" b="1" dirty="0">
                <a:solidFill>
                  <a:srgbClr val="FF99FF"/>
                </a:solidFill>
              </a:rPr>
              <a:t> </a:t>
            </a:r>
            <a:r>
              <a:rPr lang="ru-RU" sz="3200" b="1" dirty="0">
                <a:solidFill>
                  <a:srgbClr val="FF99FF"/>
                </a:solidFill>
              </a:rPr>
              <a:t>индивида.</a:t>
            </a:r>
          </a:p>
        </p:txBody>
      </p:sp>
    </p:spTree>
    <p:extLst>
      <p:ext uri="{BB962C8B-B14F-4D97-AF65-F5344CB8AC3E}">
        <p14:creationId xmlns:p14="http://schemas.microsoft.com/office/powerpoint/2010/main" val="219262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2" y="298177"/>
            <a:ext cx="46085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83" y="287719"/>
            <a:ext cx="4433317" cy="548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99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44" y="108517"/>
            <a:ext cx="4608511" cy="3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402263" cy="32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4413" y="381000"/>
            <a:ext cx="6859587" cy="1143000"/>
          </a:xfrm>
        </p:spPr>
        <p:txBody>
          <a:bodyPr/>
          <a:lstStyle/>
          <a:p>
            <a:pPr eaLnBrk="1" hangingPunct="1"/>
            <a:r>
              <a:rPr lang="ru-RU" smtClean="0"/>
              <a:t>Стратегия коммуникации</a:t>
            </a:r>
          </a:p>
        </p:txBody>
      </p:sp>
      <p:pic>
        <p:nvPicPr>
          <p:cNvPr id="46083" name="Picture 4" descr="MPj0439529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1500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4000" b="1" i="1" dirty="0">
                <a:solidFill>
                  <a:srgbClr val="D1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4000" b="1" i="1" dirty="0">
                <a:solidFill>
                  <a:srgbClr val="D1E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учебная деятельность?</a:t>
            </a:r>
          </a:p>
        </p:txBody>
      </p:sp>
      <p:sp>
        <p:nvSpPr>
          <p:cNvPr id="46088" name="TextBox 17"/>
          <p:cNvSpPr txBox="1">
            <a:spLocks noChangeArrowheads="1"/>
          </p:cNvSpPr>
          <p:nvPr/>
        </p:nvSpPr>
        <p:spPr bwMode="auto">
          <a:xfrm>
            <a:off x="928688" y="2319338"/>
            <a:ext cx="307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 что-то делаешь</a:t>
            </a:r>
          </a:p>
        </p:txBody>
      </p:sp>
      <p:sp>
        <p:nvSpPr>
          <p:cNvPr id="46089" name="TextBox 17"/>
          <p:cNvSpPr txBox="1">
            <a:spLocks noChangeArrowheads="1"/>
          </p:cNvSpPr>
          <p:nvPr/>
        </p:nvSpPr>
        <p:spPr bwMode="auto">
          <a:xfrm>
            <a:off x="928688" y="2928938"/>
            <a:ext cx="3071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получается</a:t>
            </a:r>
          </a:p>
        </p:txBody>
      </p:sp>
      <p:sp>
        <p:nvSpPr>
          <p:cNvPr id="46090" name="TextBox 17"/>
          <p:cNvSpPr txBox="1">
            <a:spLocks noChangeArrowheads="1"/>
          </p:cNvSpPr>
          <p:nvPr/>
        </p:nvSpPr>
        <p:spPr bwMode="auto">
          <a:xfrm>
            <a:off x="890588" y="3598863"/>
            <a:ext cx="30718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понять, чему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надо научиться</a:t>
            </a:r>
          </a:p>
        </p:txBody>
      </p:sp>
      <p:sp>
        <p:nvSpPr>
          <p:cNvPr id="46091" name="TextBox 17"/>
          <p:cNvSpPr txBox="1">
            <a:spLocks noChangeArrowheads="1"/>
          </p:cNvSpPr>
          <p:nvPr/>
        </p:nvSpPr>
        <p:spPr bwMode="auto">
          <a:xfrm>
            <a:off x="5000625" y="2319338"/>
            <a:ext cx="3071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самому найти нужные знания</a:t>
            </a:r>
          </a:p>
        </p:txBody>
      </p:sp>
      <p:sp>
        <p:nvSpPr>
          <p:cNvPr id="46092" name="TextBox 17"/>
          <p:cNvSpPr txBox="1">
            <a:spLocks noChangeArrowheads="1"/>
          </p:cNvSpPr>
          <p:nvPr/>
        </p:nvSpPr>
        <p:spPr bwMode="auto">
          <a:xfrm>
            <a:off x="4837113" y="3560763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сделать то, что раньше не получалось</a:t>
            </a:r>
          </a:p>
        </p:txBody>
      </p:sp>
      <p:sp>
        <p:nvSpPr>
          <p:cNvPr id="46093" name="Равнобедренный треугольник 22"/>
          <p:cNvSpPr>
            <a:spLocks noChangeArrowheads="1"/>
          </p:cNvSpPr>
          <p:nvPr/>
        </p:nvSpPr>
        <p:spPr bwMode="auto">
          <a:xfrm flipV="1">
            <a:off x="2319338" y="2806700"/>
            <a:ext cx="214312" cy="21431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336699"/>
              </a:solidFill>
            </a:endParaRPr>
          </a:p>
        </p:txBody>
      </p:sp>
      <p:sp>
        <p:nvSpPr>
          <p:cNvPr id="46094" name="Равнобедренный треугольник 23"/>
          <p:cNvSpPr>
            <a:spLocks noChangeArrowheads="1"/>
          </p:cNvSpPr>
          <p:nvPr/>
        </p:nvSpPr>
        <p:spPr bwMode="auto">
          <a:xfrm flipV="1">
            <a:off x="2324100" y="3449638"/>
            <a:ext cx="214313" cy="214312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336699"/>
              </a:solidFill>
            </a:endParaRPr>
          </a:p>
        </p:txBody>
      </p:sp>
      <p:sp>
        <p:nvSpPr>
          <p:cNvPr id="46095" name="Равнобедренный треугольник 24"/>
          <p:cNvSpPr>
            <a:spLocks noChangeArrowheads="1"/>
          </p:cNvSpPr>
          <p:nvPr/>
        </p:nvSpPr>
        <p:spPr bwMode="auto">
          <a:xfrm flipV="1">
            <a:off x="6429375" y="3248025"/>
            <a:ext cx="214313" cy="214313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3366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1563" y="1878013"/>
            <a:ext cx="278606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ru-RU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шаг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18100" y="1879600"/>
            <a:ext cx="2786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1" lang="ru-RU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шаг</a:t>
            </a:r>
          </a:p>
        </p:txBody>
      </p:sp>
    </p:spTree>
    <p:extLst>
      <p:ext uri="{BB962C8B-B14F-4D97-AF65-F5344CB8AC3E}">
        <p14:creationId xmlns:p14="http://schemas.microsoft.com/office/powerpoint/2010/main" val="11484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резентация маркетингового плана">
  <a:themeElements>
    <a:clrScheme name="Презентация маркетингового плана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Презентация маркетингового 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Презентация маркетингового плана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аркетингового плана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маркетингового плана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</TotalTime>
  <Words>192</Words>
  <Application>Microsoft Office PowerPoint</Application>
  <PresentationFormat>Экран (4:3)</PresentationFormat>
  <Paragraphs>60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Справедливость</vt:lpstr>
      <vt:lpstr>Поток</vt:lpstr>
      <vt:lpstr>Презентация маркетингового плана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Стратегия коммуникации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Слава</dc:creator>
  <cp:lastModifiedBy>Слава</cp:lastModifiedBy>
  <cp:revision>22</cp:revision>
  <dcterms:created xsi:type="dcterms:W3CDTF">2012-04-03T18:11:03Z</dcterms:created>
  <dcterms:modified xsi:type="dcterms:W3CDTF">2013-10-10T16:39:10Z</dcterms:modified>
</cp:coreProperties>
</file>