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1" r:id="rId15"/>
    <p:sldId id="270" r:id="rId16"/>
    <p:sldId id="276" r:id="rId17"/>
    <p:sldId id="277" r:id="rId18"/>
    <p:sldId id="278" r:id="rId19"/>
    <p:sldId id="279" r:id="rId20"/>
    <p:sldId id="272" r:id="rId21"/>
    <p:sldId id="273" r:id="rId22"/>
    <p:sldId id="274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0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F1B12-8A68-4438-A889-8CC16162C45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D02E5-7107-46CC-829D-A0593C687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D02E5-7107-46CC-829D-A0593C687AA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D02E5-7107-46CC-829D-A0593C687AA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3DBC-49DE-4347-8E30-6B135E7556C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CD8462-4A95-4975-BB0B-562BDE6C4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3DBC-49DE-4347-8E30-6B135E7556C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462-4A95-4975-BB0B-562BDE6C4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3DBC-49DE-4347-8E30-6B135E7556C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462-4A95-4975-BB0B-562BDE6C4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F63DBC-49DE-4347-8E30-6B135E7556C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CD8462-4A95-4975-BB0B-562BDE6C4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3DBC-49DE-4347-8E30-6B135E7556C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462-4A95-4975-BB0B-562BDE6C4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3DBC-49DE-4347-8E30-6B135E7556C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462-4A95-4975-BB0B-562BDE6C4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462-4A95-4975-BB0B-562BDE6C4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3DBC-49DE-4347-8E30-6B135E7556C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3DBC-49DE-4347-8E30-6B135E7556C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462-4A95-4975-BB0B-562BDE6C4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3DBC-49DE-4347-8E30-6B135E7556C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462-4A95-4975-BB0B-562BDE6C4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F63DBC-49DE-4347-8E30-6B135E7556C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CD8462-4A95-4975-BB0B-562BDE6C4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3DBC-49DE-4347-8E30-6B135E7556C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CD8462-4A95-4975-BB0B-562BDE6C4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F63DBC-49DE-4347-8E30-6B135E7556C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CD8462-4A95-4975-BB0B-562BDE6C4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31.gif"/><Relationship Id="rId3" Type="http://schemas.openxmlformats.org/officeDocument/2006/relationships/image" Target="../media/image28.png"/><Relationship Id="rId7" Type="http://schemas.openxmlformats.org/officeDocument/2006/relationships/image" Target="../media/image29.jpeg"/><Relationship Id="rId12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30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gif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7.jpeg"/><Relationship Id="rId10" Type="http://schemas.openxmlformats.org/officeDocument/2006/relationships/image" Target="../media/image39.gif"/><Relationship Id="rId4" Type="http://schemas.openxmlformats.org/officeDocument/2006/relationships/image" Target="../media/image35.gif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gif"/><Relationship Id="rId7" Type="http://schemas.openxmlformats.org/officeDocument/2006/relationships/image" Target="../media/image35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50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CAF2K06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5720" y="3929066"/>
            <a:ext cx="8305800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–логопед: Рудикова О.А.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1628800"/>
            <a:ext cx="7056784" cy="2218180"/>
          </a:xfrm>
          <a:noFill/>
          <a:ln>
            <a:noFill/>
          </a:ln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Конспект логопедического занятия по коррекции дисграфии на почве нарушения языкового анализа и синтеза.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 класс)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331640" y="522838"/>
            <a:ext cx="75963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 516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Невского района Санкт-Петербурга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-540568" y="-387424"/>
            <a:ext cx="10225136" cy="7245424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 descr="neznaika2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2976"/>
            <a:ext cx="2736304" cy="28037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149080"/>
            <a:ext cx="1867161" cy="1086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тарел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112165"/>
            <a:ext cx="4131332" cy="33050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293096"/>
            <a:ext cx="1867161" cy="1086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4480" y="4445496"/>
            <a:ext cx="1867161" cy="1086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509120"/>
            <a:ext cx="1867161" cy="1086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к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4176464" cy="3341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agesCARIR0M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11126">
            <a:off x="366819" y="67701"/>
            <a:ext cx="1544699" cy="1027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neznaika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3789040"/>
            <a:ext cx="1786558" cy="274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CAAQ17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645024"/>
            <a:ext cx="3842315" cy="28083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26" name="Picture 2" descr="http://t3.gstatic.com/images?q=tbn:ANd9GcTXpI35gl3N3BuEMsaE9q2I_AV3f_nmVEKEdtJCWoMKfcz9ph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960440" cy="511256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sysDot"/>
          </a:ln>
        </p:spPr>
      </p:pic>
      <p:pic>
        <p:nvPicPr>
          <p:cNvPr id="5" name="Рисунок 4" descr="imagesCAZKIHO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365104"/>
            <a:ext cx="1269167" cy="172819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Рисунок 5" descr="imagesCAHNWIF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861048"/>
            <a:ext cx="1152128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ёё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3" y="3789040"/>
            <a:ext cx="1440161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ещё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3068960"/>
            <a:ext cx="1440160" cy="1232729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Арка 15"/>
          <p:cNvSpPr/>
          <p:nvPr/>
        </p:nvSpPr>
        <p:spPr>
          <a:xfrm>
            <a:off x="1979712" y="2420888"/>
            <a:ext cx="720080" cy="1224136"/>
          </a:xfrm>
          <a:prstGeom prst="blockArc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Рисунок 19" descr="imagesCA3TMXF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3068960"/>
            <a:ext cx="1449883" cy="1333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neznaika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48680"/>
            <a:ext cx="1607046" cy="247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123728" y="3429000"/>
            <a:ext cx="5040560" cy="3429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99992" y="260648"/>
            <a:ext cx="4644008" cy="33569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260648"/>
            <a:ext cx="4355976" cy="33569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251520" y="548680"/>
            <a:ext cx="3888432" cy="2642151"/>
            <a:chOff x="251520" y="188640"/>
            <a:chExt cx="3888432" cy="2642151"/>
          </a:xfrm>
        </p:grpSpPr>
        <p:pic>
          <p:nvPicPr>
            <p:cNvPr id="3" name="Рисунок 2" descr="3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1720" y="1268760"/>
              <a:ext cx="2088232" cy="1562031"/>
            </a:xfrm>
            <a:prstGeom prst="rect">
              <a:avLst/>
            </a:prstGeom>
            <a:ln w="88900" cap="sq" cmpd="thickThin">
              <a:solidFill>
                <a:srgbClr val="7030A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" name="Рисунок 1" descr="лучники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188640"/>
              <a:ext cx="2016224" cy="1524244"/>
            </a:xfrm>
            <a:prstGeom prst="rect">
              <a:avLst/>
            </a:prstGeom>
            <a:ln w="88900" cap="sq" cmpd="thickThin">
              <a:solidFill>
                <a:srgbClr val="7030A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4788024" y="548680"/>
            <a:ext cx="4176464" cy="2649894"/>
            <a:chOff x="4788024" y="548680"/>
            <a:chExt cx="4176464" cy="2649894"/>
          </a:xfrm>
        </p:grpSpPr>
        <p:pic>
          <p:nvPicPr>
            <p:cNvPr id="6" name="Рисунок 5" descr="тарелка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2240" y="1628800"/>
              <a:ext cx="2232248" cy="1569774"/>
            </a:xfrm>
            <a:prstGeom prst="rect">
              <a:avLst/>
            </a:prstGeom>
            <a:ln w="88900" cap="sq" cmpd="thickThin">
              <a:solidFill>
                <a:srgbClr val="7030A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18" name="Группа 17"/>
            <p:cNvGrpSpPr/>
            <p:nvPr/>
          </p:nvGrpSpPr>
          <p:grpSpPr>
            <a:xfrm>
              <a:off x="4788024" y="548680"/>
              <a:ext cx="3888432" cy="2232248"/>
              <a:chOff x="4716016" y="188640"/>
              <a:chExt cx="3888432" cy="2232248"/>
            </a:xfrm>
          </p:grpSpPr>
          <p:pic>
            <p:nvPicPr>
              <p:cNvPr id="5" name="Рисунок 4" descr="кр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716016" y="188640"/>
                <a:ext cx="2268091" cy="1614696"/>
              </a:xfrm>
              <a:prstGeom prst="rect">
                <a:avLst/>
              </a:prstGeom>
              <a:ln w="88900" cap="sq" cmpd="thickThin">
                <a:solidFill>
                  <a:srgbClr val="7030A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7" name="Рисунок 6" descr="imagesCAZN3UW6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020272" y="1700808"/>
                <a:ext cx="1584176" cy="72008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8" name="Группа 27"/>
          <p:cNvGrpSpPr/>
          <p:nvPr/>
        </p:nvGrpSpPr>
        <p:grpSpPr>
          <a:xfrm>
            <a:off x="2339752" y="3789040"/>
            <a:ext cx="4392488" cy="2835209"/>
            <a:chOff x="2339752" y="3789040"/>
            <a:chExt cx="4392488" cy="2835209"/>
          </a:xfrm>
        </p:grpSpPr>
        <p:pic>
          <p:nvPicPr>
            <p:cNvPr id="11" name="Рисунок 10" descr="imagesCAAQ17RE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0" y="4941168"/>
              <a:ext cx="2160240" cy="1669522"/>
            </a:xfrm>
            <a:prstGeom prst="rect">
              <a:avLst/>
            </a:prstGeom>
            <a:ln w="88900" cap="sq" cmpd="thickThin">
              <a:solidFill>
                <a:srgbClr val="7030A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19" name="Группа 18"/>
            <p:cNvGrpSpPr/>
            <p:nvPr/>
          </p:nvGrpSpPr>
          <p:grpSpPr>
            <a:xfrm>
              <a:off x="2339752" y="3789040"/>
              <a:ext cx="4176464" cy="2835209"/>
              <a:chOff x="2051720" y="3498950"/>
              <a:chExt cx="4176464" cy="2835209"/>
            </a:xfrm>
          </p:grpSpPr>
          <p:pic>
            <p:nvPicPr>
              <p:cNvPr id="10" name="Рисунок 9" descr="imagesCA3TMXFX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644008" y="4725144"/>
                <a:ext cx="1584176" cy="160901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2" descr="http://t3.gstatic.com/images?q=tbn:ANd9GcTXpI35gl3N3BuEMsaE9q2I_AV3f_nmVEKEdtJCWoMKfcz9ph95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051720" y="3498950"/>
                <a:ext cx="2232248" cy="1586234"/>
              </a:xfrm>
              <a:prstGeom prst="rect">
                <a:avLst/>
              </a:prstGeom>
              <a:ln w="88900" cap="sq" cmpd="thickThin">
                <a:solidFill>
                  <a:srgbClr val="7030A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25602" name="Picture 2" descr="http://t3.gstatic.com/images?q=tbn:ANd9GcQcxRzpqz7lvX_XIAoAG67lYJ77AniJME-iJaJCwwJzqF22KLi_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71800" y="4077072"/>
                <a:ext cx="792088" cy="9004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20" name="Рисунок 19" descr="neznaika10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96336" y="4365104"/>
            <a:ext cx="1102990" cy="1696908"/>
          </a:xfrm>
          <a:prstGeom prst="rect">
            <a:avLst/>
          </a:prstGeom>
        </p:spPr>
      </p:pic>
      <p:pic>
        <p:nvPicPr>
          <p:cNvPr id="21" name="Рисунок 20" descr="neznaika06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7544" y="4365104"/>
            <a:ext cx="912490" cy="188791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99592" y="764704"/>
            <a:ext cx="7308304" cy="5112568"/>
          </a:xfrm>
          <a:prstGeom prst="round2Diag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980728"/>
            <a:ext cx="22322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798638" algn="l"/>
              </a:tabLst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кру́жки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–</a:t>
            </a:r>
          </a:p>
          <a:p>
            <a:pPr>
              <a:lnSpc>
                <a:spcPct val="150000"/>
              </a:lnSpc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бе́лки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–</a:t>
            </a:r>
          </a:p>
          <a:p>
            <a:pPr>
              <a:lnSpc>
                <a:spcPct val="150000"/>
              </a:lnSpc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хло́пок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–</a:t>
            </a:r>
          </a:p>
          <a:p>
            <a:pPr>
              <a:lnSpc>
                <a:spcPct val="150000"/>
              </a:lnSpc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пла́чу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–</a:t>
            </a:r>
          </a:p>
          <a:p>
            <a:pPr>
              <a:lnSpc>
                <a:spcPct val="150000"/>
              </a:lnSpc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о́рган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–</a:t>
            </a:r>
          </a:p>
          <a:p>
            <a:pPr>
              <a:lnSpc>
                <a:spcPct val="150000"/>
              </a:lnSpc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вы́читал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11967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460432" y="1196752"/>
            <a:ext cx="2880320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2313"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кружки́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460432" y="2132856"/>
            <a:ext cx="2880320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2313"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и́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532440" y="3068960"/>
            <a:ext cx="2880320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2313"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хлопо́к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892480" y="3933056"/>
            <a:ext cx="2232248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2313" marR="0" lvl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плачу́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144000" y="4869160"/>
            <a:ext cx="2880320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2313"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орга́н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388424" y="6115489"/>
            <a:ext cx="2880320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2313"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вычита́л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neznaika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9200"/>
            <a:ext cx="864096" cy="144016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576 -0.03148 " pathEditMode="relative" ptsTypes="AA">
                                      <p:cBhvr>
                                        <p:cTn id="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594 -0.06296 " pathEditMode="relative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174 -0.09445 " pathEditMode="relative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316 -0.10487 " pathEditMode="relative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0.47639 -0.14699 " pathEditMode="relative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4.44444E-6 L -0.41737 -0.22037 " pathEditMode="relative" ptsTypes="A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порл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neznaika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84984"/>
            <a:ext cx="1656184" cy="3011244"/>
          </a:xfrm>
          <a:prstGeom prst="rect">
            <a:avLst/>
          </a:prstGeom>
        </p:spPr>
      </p:pic>
      <p:pic>
        <p:nvPicPr>
          <p:cNvPr id="4" name="Рисунок 3" descr="neznaika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04664"/>
            <a:ext cx="1466453" cy="2666278"/>
          </a:xfrm>
          <a:prstGeom prst="rect">
            <a:avLst/>
          </a:prstGeom>
        </p:spPr>
      </p:pic>
      <p:pic>
        <p:nvPicPr>
          <p:cNvPr id="5" name="Рисунок 4" descr="imagesCA3TMXF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5013176"/>
            <a:ext cx="1512168" cy="151447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agesCAZKIHO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836712"/>
            <a:ext cx="1143000" cy="166687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пол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548680"/>
            <a:ext cx="1944216" cy="126130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ирис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52120" y="2708920"/>
            <a:ext cx="1440160" cy="164589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ириска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229200"/>
            <a:ext cx="1876212" cy="130428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3635896" y="2492896"/>
            <a:ext cx="1222189" cy="2126873"/>
            <a:chOff x="3563888" y="1916832"/>
            <a:chExt cx="1222189" cy="2126873"/>
          </a:xfrm>
        </p:grpSpPr>
        <p:pic>
          <p:nvPicPr>
            <p:cNvPr id="8" name="Рисунок 7" descr="neznaika15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63888" y="1916832"/>
              <a:ext cx="886197" cy="2126873"/>
            </a:xfrm>
            <a:prstGeom prst="rect">
              <a:avLst/>
            </a:prstGeom>
            <a:ln w="88900" cap="sq" cmpd="thickThin">
              <a:solidFill>
                <a:srgbClr val="7030A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TextBox 11"/>
            <p:cNvSpPr txBox="1"/>
            <p:nvPr/>
          </p:nvSpPr>
          <p:spPr>
            <a:xfrm rot="2990511">
              <a:off x="4359545" y="2951882"/>
              <a:ext cx="576065" cy="27699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Поля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4067944" y="2708920"/>
              <a:ext cx="512648" cy="50405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ещ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0" y="548680"/>
            <a:ext cx="1512168" cy="2160240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51520" y="980728"/>
            <a:ext cx="1072319" cy="1778714"/>
            <a:chOff x="791299" y="476671"/>
            <a:chExt cx="1612660" cy="3036461"/>
          </a:xfrm>
        </p:grpSpPr>
        <p:pic>
          <p:nvPicPr>
            <p:cNvPr id="10" name="Рисунок 9" descr="neznaika07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476671"/>
              <a:ext cx="1504367" cy="223224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91299" y="2935183"/>
              <a:ext cx="1444655" cy="57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доктор</a:t>
              </a:r>
              <a:endPara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Багетная рамка 28"/>
          <p:cNvSpPr/>
          <p:nvPr/>
        </p:nvSpPr>
        <p:spPr>
          <a:xfrm>
            <a:off x="3203848" y="0"/>
            <a:ext cx="1440160" cy="213285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агетная рамка 29"/>
          <p:cNvSpPr/>
          <p:nvPr/>
        </p:nvSpPr>
        <p:spPr>
          <a:xfrm>
            <a:off x="4716016" y="0"/>
            <a:ext cx="1440160" cy="213285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агетная рамка 30"/>
          <p:cNvSpPr/>
          <p:nvPr/>
        </p:nvSpPr>
        <p:spPr>
          <a:xfrm>
            <a:off x="6228184" y="0"/>
            <a:ext cx="1440160" cy="213285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агетная рамка 31"/>
          <p:cNvSpPr/>
          <p:nvPr/>
        </p:nvSpPr>
        <p:spPr>
          <a:xfrm>
            <a:off x="7703840" y="476672"/>
            <a:ext cx="1440160" cy="2088232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агетная рамка 27"/>
          <p:cNvSpPr/>
          <p:nvPr/>
        </p:nvSpPr>
        <p:spPr>
          <a:xfrm>
            <a:off x="1547664" y="0"/>
            <a:ext cx="1512168" cy="2160240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Рисунок 32" descr="neznaika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04664"/>
            <a:ext cx="936104" cy="1329378"/>
          </a:xfrm>
          <a:prstGeom prst="rect">
            <a:avLst/>
          </a:prstGeom>
        </p:spPr>
      </p:pic>
      <p:pic>
        <p:nvPicPr>
          <p:cNvPr id="34" name="Рисунок 33" descr="neznaika1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32656"/>
            <a:ext cx="895350" cy="1440160"/>
          </a:xfrm>
          <a:prstGeom prst="rect">
            <a:avLst/>
          </a:prstGeom>
        </p:spPr>
      </p:pic>
      <p:pic>
        <p:nvPicPr>
          <p:cNvPr id="35" name="Рисунок 34" descr="neznaika0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32656"/>
            <a:ext cx="756895" cy="1368152"/>
          </a:xfrm>
          <a:prstGeom prst="rect">
            <a:avLst/>
          </a:prstGeom>
        </p:spPr>
      </p:pic>
      <p:pic>
        <p:nvPicPr>
          <p:cNvPr id="36" name="Рисунок 35" descr="neznaika0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332656"/>
            <a:ext cx="831692" cy="1512168"/>
          </a:xfrm>
          <a:prstGeom prst="rect">
            <a:avLst/>
          </a:prstGeom>
        </p:spPr>
      </p:pic>
      <p:pic>
        <p:nvPicPr>
          <p:cNvPr id="37" name="Рисунок 36" descr="imagesCAPZ67P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4368" y="692696"/>
            <a:ext cx="1080120" cy="165618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763688" y="1844824"/>
            <a:ext cx="1075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19872" y="1844824"/>
            <a:ext cx="1106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музыкант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1844824"/>
            <a:ext cx="969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механик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6216" y="1844824"/>
            <a:ext cx="727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84368" y="2276872"/>
            <a:ext cx="1055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астроном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115616" y="2564904"/>
            <a:ext cx="6984776" cy="41044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2051720" y="2852936"/>
            <a:ext cx="5383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Хх                 хХх               ххХ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-2052736" y="692696"/>
            <a:ext cx="1440160" cy="16561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доктор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-2196752" y="2564904"/>
            <a:ext cx="1944216" cy="16561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механик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-2196752" y="4797152"/>
            <a:ext cx="2016224" cy="16561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астроном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музыкант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736 0.47246 " pathEditMode="relative" ptsTypes="AA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5364 0.18889 " pathEditMode="relative" ptsTypes="AA"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909 -0.1206 L 0.90572 -0.13125 " pathEditMode="relative" ptsTypes="AA">
                                      <p:cBhvr>
                                        <p:cTn id="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30" grpId="0" animBg="1"/>
      <p:bldP spid="31" grpId="0" animBg="1"/>
      <p:bldP spid="32" grpId="0" animBg="1"/>
      <p:bldP spid="28" grpId="0" animBg="1"/>
      <p:bldP spid="43" grpId="0" animBg="1"/>
      <p:bldP spid="45" grpId="0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2483768" y="548680"/>
            <a:ext cx="5731570" cy="338437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052736"/>
            <a:ext cx="38884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 таких, вероятно штук 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триста,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уж точно поболее ста -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Отличается музыка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Ли́ста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исписанного нами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eznaika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429000"/>
            <a:ext cx="2376264" cy="30335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6536" y="2636912"/>
            <a:ext cx="103338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9468544" y="3861048"/>
            <a:ext cx="2880320" cy="1872208"/>
            <a:chOff x="4499992" y="4365104"/>
            <a:chExt cx="2880320" cy="1872208"/>
          </a:xfrm>
        </p:grpSpPr>
        <p:sp>
          <p:nvSpPr>
            <p:cNvPr id="9" name="Овал 8"/>
            <p:cNvSpPr/>
            <p:nvPr/>
          </p:nvSpPr>
          <p:spPr>
            <a:xfrm>
              <a:off x="4499992" y="5517232"/>
              <a:ext cx="1080120" cy="7200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b="1" dirty="0" err="1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Ли́ста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/>
              </a:r>
              <a:b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228184" y="5517232"/>
              <a:ext cx="1152128" cy="7200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листа́</a:t>
              </a:r>
              <a:endPara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380312" y="4365104"/>
              <a:ext cx="0" cy="147616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580112" y="4365104"/>
              <a:ext cx="0" cy="147616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580112" y="4365104"/>
              <a:ext cx="1800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795 0.05249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88 0.01063 L -0.52743 0.05271 " pathEditMode="relative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znaika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708920"/>
            <a:ext cx="1898501" cy="3451820"/>
          </a:xfrm>
          <a:prstGeom prst="rect">
            <a:avLst/>
          </a:prstGeom>
        </p:spPr>
      </p:pic>
      <p:sp>
        <p:nvSpPr>
          <p:cNvPr id="5" name="Блок-схема: перфолента 4"/>
          <p:cNvSpPr/>
          <p:nvPr/>
        </p:nvSpPr>
        <p:spPr>
          <a:xfrm>
            <a:off x="1331640" y="260648"/>
            <a:ext cx="4968552" cy="2952328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На рыбалку завтра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е́ду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Буду я ловить на льду.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Не вернусь домой к обеду,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Я возьму с собой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00192" y="548680"/>
            <a:ext cx="72008" cy="45365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644098" y="2428868"/>
            <a:ext cx="792088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еду́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9396536" y="3645024"/>
            <a:ext cx="4566915" cy="1655638"/>
            <a:chOff x="1571604" y="3929066"/>
            <a:chExt cx="4566915" cy="165563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571604" y="3929066"/>
              <a:ext cx="2209461" cy="1655638"/>
              <a:chOff x="1571604" y="3929066"/>
              <a:chExt cx="2209461" cy="1655638"/>
            </a:xfrm>
          </p:grpSpPr>
          <p:pic>
            <p:nvPicPr>
              <p:cNvPr id="8" name="Рисунок 7" descr="bublik_belicki_s_vanilinom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71604" y="3929066"/>
                <a:ext cx="2209461" cy="165563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285984" y="4714884"/>
                <a:ext cx="775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е́ду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3929058" y="3929066"/>
              <a:ext cx="2209461" cy="1655638"/>
              <a:chOff x="3929058" y="3929066"/>
              <a:chExt cx="2209461" cy="1655638"/>
            </a:xfrm>
          </p:grpSpPr>
          <p:pic>
            <p:nvPicPr>
              <p:cNvPr id="6" name="Рисунок 5" descr="bublik_belicki_s_vanilinom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29058" y="3929066"/>
                <a:ext cx="2209461" cy="165563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643438" y="4714884"/>
                <a:ext cx="775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еду́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802 -0.03146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726 0.00533 L -0.9033 0.06852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071670" y="428604"/>
            <a:ext cx="4500594" cy="3143272"/>
          </a:xfrm>
          <a:prstGeom prst="horizontalScroll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дяде Пете с тётей Валей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 сестрёнкою зашли,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они нам книжку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да́ли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художнике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72726" y="3857628"/>
            <a:ext cx="1285884" cy="428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Дали́</a:t>
            </a:r>
            <a:endParaRPr lang="ru-RU" sz="2400" dirty="0"/>
          </a:p>
        </p:txBody>
      </p:sp>
      <p:pic>
        <p:nvPicPr>
          <p:cNvPr id="5" name="Рисунок 4" descr="neznaika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929066"/>
            <a:ext cx="1871673" cy="185738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-2786082" y="2357430"/>
            <a:ext cx="2786082" cy="2214564"/>
            <a:chOff x="-2786082" y="2357430"/>
            <a:chExt cx="2786082" cy="2214564"/>
          </a:xfrm>
        </p:grpSpPr>
        <p:pic>
          <p:nvPicPr>
            <p:cNvPr id="9" name="Рисунок 8" descr="палитра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786082" y="2357430"/>
              <a:ext cx="2786082" cy="2214564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>
              <a:off x="-1928858" y="2428868"/>
              <a:ext cx="1751563" cy="584775"/>
              <a:chOff x="4643438" y="4000504"/>
              <a:chExt cx="1751563" cy="584775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4643438" y="4143380"/>
                <a:ext cx="723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Дали́</a:t>
                </a:r>
                <a:endParaRPr lang="ru-RU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715008" y="4143380"/>
                <a:ext cx="6799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err="1" smtClean="0">
                    <a:solidFill>
                      <a:schemeClr val="bg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да́ли</a:t>
                </a:r>
                <a:endParaRPr lang="ru-RU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86380" y="4000504"/>
                <a:ext cx="5245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bg1"/>
                    </a:solidFill>
                  </a:rPr>
                  <a:t> - </a:t>
                </a:r>
                <a:endParaRPr lang="ru-RU" sz="32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35838E-6 L -0.61423 -0.22011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948E-6 L 0.69688 0.20971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znaika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3" y="2786058"/>
            <a:ext cx="1691890" cy="350046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 rot="2968074">
            <a:off x="4727403" y="-986"/>
            <a:ext cx="2781189" cy="4002450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Эту фразу я дружку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Повторял довольно долго -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воду я толку́,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бывает мало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>
            <a:stCxn id="3" idx="4"/>
          </p:cNvCxnSpPr>
          <p:nvPr/>
        </p:nvCxnSpPr>
        <p:spPr>
          <a:xfrm rot="10800000" flipV="1">
            <a:off x="1928799" y="3300783"/>
            <a:ext cx="2668185" cy="177129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 rot="3063326">
            <a:off x="4108556" y="3252890"/>
            <a:ext cx="785818" cy="285752"/>
          </a:xfrm>
          <a:prstGeom prst="triangl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933863">
            <a:off x="9572660" y="4643446"/>
            <a:ext cx="857256" cy="428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то́лку</a:t>
            </a:r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-3214742" y="4071942"/>
            <a:ext cx="2857520" cy="121444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То́лку</a:t>
            </a:r>
            <a:r>
              <a:rPr lang="ru-RU" b="1" dirty="0" smtClean="0">
                <a:solidFill>
                  <a:schemeClr val="bg1"/>
                </a:solidFill>
              </a:rPr>
              <a:t> - толку́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1979 -0.29371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9305 0.07352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55776" y="2420888"/>
            <a:ext cx="4032448" cy="201622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хХх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6229200" y="1052736"/>
            <a:ext cx="6048672" cy="4104456"/>
            <a:chOff x="-6229200" y="1052736"/>
            <a:chExt cx="6048672" cy="4104456"/>
          </a:xfrm>
        </p:grpSpPr>
        <p:sp>
          <p:nvSpPr>
            <p:cNvPr id="3" name="Багетная рамка 2"/>
            <p:cNvSpPr/>
            <p:nvPr/>
          </p:nvSpPr>
          <p:spPr>
            <a:xfrm>
              <a:off x="-6229200" y="1052736"/>
              <a:ext cx="6048672" cy="4104456"/>
            </a:xfrm>
            <a:prstGeom prst="beve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IMG_506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715072" y="1571612"/>
              <a:ext cx="5000660" cy="307183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52 0.00532 L 0.85052 0.00532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 flipV="1">
            <a:off x="1619672" y="1196752"/>
            <a:ext cx="4752528" cy="136815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691680" y="404664"/>
            <a:ext cx="3096344" cy="83671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419872" y="4149080"/>
            <a:ext cx="4968552" cy="158417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195736" y="4221088"/>
            <a:ext cx="5616624" cy="288032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 descr="neznaika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5157192"/>
            <a:ext cx="638175" cy="1143000"/>
          </a:xfrm>
          <a:prstGeom prst="rect">
            <a:avLst/>
          </a:prstGeom>
        </p:spPr>
      </p:pic>
      <p:pic>
        <p:nvPicPr>
          <p:cNvPr id="3" name="Рисунок 2" descr="neznaika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3861048"/>
            <a:ext cx="628650" cy="1143000"/>
          </a:xfrm>
          <a:prstGeom prst="rect">
            <a:avLst/>
          </a:prstGeom>
        </p:spPr>
      </p:pic>
      <p:pic>
        <p:nvPicPr>
          <p:cNvPr id="4" name="Рисунок 3" descr="neznaika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509120"/>
            <a:ext cx="476250" cy="1143000"/>
          </a:xfrm>
          <a:prstGeom prst="rect">
            <a:avLst/>
          </a:prstGeom>
        </p:spPr>
      </p:pic>
      <p:pic>
        <p:nvPicPr>
          <p:cNvPr id="5" name="Рисунок 4" descr="neznaika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132856"/>
            <a:ext cx="742950" cy="1143000"/>
          </a:xfrm>
          <a:prstGeom prst="rect">
            <a:avLst/>
          </a:prstGeom>
        </p:spPr>
      </p:pic>
      <p:pic>
        <p:nvPicPr>
          <p:cNvPr id="6" name="Рисунок 5" descr="neznaika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548680"/>
            <a:ext cx="742950" cy="1143000"/>
          </a:xfrm>
          <a:prstGeom prst="rect">
            <a:avLst/>
          </a:prstGeom>
        </p:spPr>
      </p:pic>
      <p:pic>
        <p:nvPicPr>
          <p:cNvPr id="7" name="Рисунок 6" descr="neznaika0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1196752"/>
            <a:ext cx="600075" cy="1143000"/>
          </a:xfrm>
          <a:prstGeom prst="rect">
            <a:avLst/>
          </a:prstGeom>
        </p:spPr>
      </p:pic>
      <p:sp>
        <p:nvSpPr>
          <p:cNvPr id="10" name="Облако 9"/>
          <p:cNvSpPr/>
          <p:nvPr/>
        </p:nvSpPr>
        <p:spPr>
          <a:xfrm>
            <a:off x="1763688" y="4149080"/>
            <a:ext cx="1296144" cy="108012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643438" y="5301208"/>
            <a:ext cx="1584746" cy="108012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500430" y="4293096"/>
            <a:ext cx="1863658" cy="108012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сестра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1691680" y="5373216"/>
            <a:ext cx="2523130" cy="108012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выезжать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>
            <a:stCxn id="11" idx="0"/>
            <a:endCxn id="2" idx="1"/>
          </p:cNvCxnSpPr>
          <p:nvPr/>
        </p:nvCxnSpPr>
        <p:spPr>
          <a:xfrm flipV="1">
            <a:off x="6226863" y="5728692"/>
            <a:ext cx="1729513" cy="11257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2" idx="0"/>
          </p:cNvCxnSpPr>
          <p:nvPr/>
        </p:nvCxnSpPr>
        <p:spPr>
          <a:xfrm>
            <a:off x="5362535" y="4833156"/>
            <a:ext cx="1873761" cy="25202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8-конечная звезда 28"/>
          <p:cNvSpPr/>
          <p:nvPr/>
        </p:nvSpPr>
        <p:spPr>
          <a:xfrm>
            <a:off x="3000364" y="571480"/>
            <a:ext cx="1571066" cy="1296144"/>
          </a:xfrm>
          <a:prstGeom prst="star8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8-конечная звезда 29"/>
          <p:cNvSpPr/>
          <p:nvPr/>
        </p:nvSpPr>
        <p:spPr>
          <a:xfrm>
            <a:off x="4211960" y="1700808"/>
            <a:ext cx="2003114" cy="1296144"/>
          </a:xfrm>
          <a:prstGeom prst="star8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8-конечная звезда 30"/>
          <p:cNvSpPr/>
          <p:nvPr/>
        </p:nvSpPr>
        <p:spPr>
          <a:xfrm>
            <a:off x="5500694" y="928670"/>
            <a:ext cx="2276326" cy="1296144"/>
          </a:xfrm>
          <a:prstGeom prst="star8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вырастить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8-конечная звезда 31"/>
          <p:cNvSpPr/>
          <p:nvPr/>
        </p:nvSpPr>
        <p:spPr>
          <a:xfrm>
            <a:off x="4427984" y="188640"/>
            <a:ext cx="1929966" cy="1296144"/>
          </a:xfrm>
          <a:prstGeom prst="star8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691680" y="2564904"/>
            <a:ext cx="2880320" cy="7200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29" idx="3"/>
          </p:cNvCxnSpPr>
          <p:nvPr/>
        </p:nvCxnSpPr>
        <p:spPr>
          <a:xfrm flipV="1">
            <a:off x="1043038" y="1677808"/>
            <a:ext cx="2187403" cy="458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-5509120" y="332656"/>
            <a:ext cx="4896544" cy="30243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Лука вырастил много лука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-5581128" y="4221088"/>
            <a:ext cx="4968552" cy="29249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Сестра Поля выезжает на поля.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48148E-6 L 0.92135 -0.0419 " pathEditMode="relative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5607 -0.04213 " pathEditMode="relative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агетная рамка 6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63888" y="826840"/>
            <a:ext cx="169469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72200" y="2708920"/>
            <a:ext cx="1222189" cy="2126873"/>
            <a:chOff x="3563888" y="1916832"/>
            <a:chExt cx="1222189" cy="2126873"/>
          </a:xfrm>
        </p:grpSpPr>
        <p:pic>
          <p:nvPicPr>
            <p:cNvPr id="9" name="Рисунок 8" descr="neznaika15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3888" y="1916832"/>
              <a:ext cx="886197" cy="21268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990511">
              <a:off x="4359545" y="2951882"/>
              <a:ext cx="576065" cy="27699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Поля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4067944" y="2708920"/>
              <a:ext cx="512648" cy="50405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-3276872" y="1844824"/>
            <a:ext cx="2952328" cy="244827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сестра</a:t>
            </a: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Лука</a:t>
            </a: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8507 0.12593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87824" y="692696"/>
          <a:ext cx="4101090" cy="5063639"/>
        </p:xfrm>
        <a:graphic>
          <a:graphicData uri="http://schemas.openxmlformats.org/drawingml/2006/table">
            <a:tbl>
              <a:tblPr/>
              <a:tblGrid>
                <a:gridCol w="1452786"/>
                <a:gridCol w="1251648"/>
                <a:gridCol w="1396656"/>
              </a:tblGrid>
              <a:tr h="115212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СИРОПЧИК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183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СТЕКЛЯШКИН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КНОПОЧКА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3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РОМАШКА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69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МАКОВКА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НЕЗНАЙКА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681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ПИЛЮЛЬКИН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-6229200" y="548680"/>
            <a:ext cx="5904656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92136 0.76644 " pathEditMode="relative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928670"/>
            <a:ext cx="69862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571744"/>
            <a:ext cx="4429156" cy="2786082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55776" y="2420888"/>
            <a:ext cx="4032448" cy="201622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</a:rPr>
              <a:t>хххХх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6048672" y="1142984"/>
            <a:ext cx="6048672" cy="4104456"/>
            <a:chOff x="-6048672" y="1142984"/>
            <a:chExt cx="6048672" cy="4104456"/>
          </a:xfrm>
        </p:grpSpPr>
        <p:sp>
          <p:nvSpPr>
            <p:cNvPr id="3" name="Багетная рамка 2"/>
            <p:cNvSpPr/>
            <p:nvPr/>
          </p:nvSpPr>
          <p:spPr>
            <a:xfrm>
              <a:off x="-6048672" y="1142984"/>
              <a:ext cx="6048672" cy="4104456"/>
            </a:xfrm>
            <a:prstGeom prst="beve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x_55b25ec4.jpg"/>
            <p:cNvPicPr>
              <a:picLocks noChangeAspect="1"/>
            </p:cNvPicPr>
            <p:nvPr/>
          </p:nvPicPr>
          <p:blipFill>
            <a:blip r:embed="rId2" cstate="print"/>
            <a:srcRect l="5657" b="56340"/>
            <a:stretch>
              <a:fillRect/>
            </a:stretch>
          </p:blipFill>
          <p:spPr>
            <a:xfrm>
              <a:off x="-5572196" y="1666799"/>
              <a:ext cx="5072098" cy="308735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43353E-6 L 0.83854 0.02105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55776" y="2420888"/>
            <a:ext cx="4032448" cy="201622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ххХ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6048672" y="1142984"/>
            <a:ext cx="6048672" cy="4104456"/>
            <a:chOff x="-6229200" y="1052736"/>
            <a:chExt cx="6048672" cy="4104456"/>
          </a:xfrm>
        </p:grpSpPr>
        <p:sp>
          <p:nvSpPr>
            <p:cNvPr id="3" name="Багетная рамка 2"/>
            <p:cNvSpPr/>
            <p:nvPr/>
          </p:nvSpPr>
          <p:spPr>
            <a:xfrm>
              <a:off x="-6229200" y="1052736"/>
              <a:ext cx="6048672" cy="4104456"/>
            </a:xfrm>
            <a:prstGeom prst="beve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IMG_505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715072" y="1571612"/>
              <a:ext cx="5000660" cy="314889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78035E-8 L 0.82292 5.78035E-8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55776" y="2420888"/>
            <a:ext cx="4032448" cy="201622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</a:rPr>
              <a:t>хХ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-6229200" y="1052736"/>
            <a:ext cx="6048672" cy="410445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2yD12J-eufQ.jpg"/>
          <p:cNvPicPr>
            <a:picLocks noChangeAspect="1"/>
          </p:cNvPicPr>
          <p:nvPr/>
        </p:nvPicPr>
        <p:blipFill>
          <a:blip r:embed="rId2" cstate="print"/>
          <a:srcRect l="31579" b="37777"/>
          <a:stretch>
            <a:fillRect/>
          </a:stretch>
        </p:blipFill>
        <p:spPr>
          <a:xfrm>
            <a:off x="-5715072" y="1571612"/>
            <a:ext cx="5000660" cy="31212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5833 0.02081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5833 0.02081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55776" y="2420888"/>
            <a:ext cx="4032448" cy="201622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</a:rPr>
              <a:t>хХхх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6229200" y="1052736"/>
            <a:ext cx="6048672" cy="4104456"/>
            <a:chOff x="-6229200" y="1052736"/>
            <a:chExt cx="6048672" cy="4104456"/>
          </a:xfrm>
        </p:grpSpPr>
        <p:sp>
          <p:nvSpPr>
            <p:cNvPr id="3" name="Багетная рамка 2"/>
            <p:cNvSpPr/>
            <p:nvPr/>
          </p:nvSpPr>
          <p:spPr>
            <a:xfrm>
              <a:off x="-6229200" y="1052736"/>
              <a:ext cx="6048672" cy="4104456"/>
            </a:xfrm>
            <a:prstGeom prst="beve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x_41560c24.jpg"/>
            <p:cNvPicPr>
              <a:picLocks noChangeAspect="1"/>
            </p:cNvPicPr>
            <p:nvPr/>
          </p:nvPicPr>
          <p:blipFill>
            <a:blip r:embed="rId2" cstate="print"/>
            <a:srcRect l="18727" b="37453"/>
            <a:stretch>
              <a:fillRect/>
            </a:stretch>
          </p:blipFill>
          <p:spPr>
            <a:xfrm>
              <a:off x="-5286444" y="1785926"/>
              <a:ext cx="4141292" cy="25496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52 -0.00531 L 0.85833 0.00532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55776" y="2420888"/>
            <a:ext cx="4032448" cy="201622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</a:rPr>
              <a:t>Ххх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6229200" y="1066416"/>
            <a:ext cx="6048672" cy="4077096"/>
            <a:chOff x="-6229200" y="1066416"/>
            <a:chExt cx="6048672" cy="4077096"/>
          </a:xfrm>
        </p:grpSpPr>
        <p:sp>
          <p:nvSpPr>
            <p:cNvPr id="3" name="Багетная рамка 2"/>
            <p:cNvSpPr/>
            <p:nvPr/>
          </p:nvSpPr>
          <p:spPr>
            <a:xfrm>
              <a:off x="-6229200" y="1066416"/>
              <a:ext cx="6048672" cy="4077096"/>
            </a:xfrm>
            <a:prstGeom prst="beve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x_eecf04a5.jpg"/>
            <p:cNvPicPr>
              <a:picLocks noChangeAspect="1"/>
            </p:cNvPicPr>
            <p:nvPr/>
          </p:nvPicPr>
          <p:blipFill>
            <a:blip r:embed="rId2" cstate="print"/>
            <a:srcRect l="22222" t="21875" r="31944" b="31250"/>
            <a:stretch>
              <a:fillRect/>
            </a:stretch>
          </p:blipFill>
          <p:spPr>
            <a:xfrm>
              <a:off x="-5072130" y="1653169"/>
              <a:ext cx="3643338" cy="3015878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52 0.00532 L 0.84271 0.00532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веточный гор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087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ч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548680"/>
            <a:ext cx="4474068" cy="3528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-540568" y="332656"/>
            <a:ext cx="4392488" cy="4176464"/>
            <a:chOff x="1403648" y="1052736"/>
            <a:chExt cx="4392488" cy="417646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403648" y="1052736"/>
              <a:ext cx="3312368" cy="2736304"/>
              <a:chOff x="1547664" y="1071253"/>
              <a:chExt cx="3312368" cy="2501764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5" name="Выгнутая влево стрелка 4"/>
              <p:cNvSpPr/>
              <p:nvPr/>
            </p:nvSpPr>
            <p:spPr>
              <a:xfrm>
                <a:off x="1547664" y="2060848"/>
                <a:ext cx="936104" cy="936104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Стрелка вверх 2"/>
              <p:cNvSpPr/>
              <p:nvPr/>
            </p:nvSpPr>
            <p:spPr>
              <a:xfrm>
                <a:off x="1979712" y="1071253"/>
                <a:ext cx="2880320" cy="2501764"/>
              </a:xfrm>
              <a:prstGeom prst="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2843808" y="2708920"/>
              <a:ext cx="2952328" cy="2520280"/>
              <a:chOff x="2843808" y="2708920"/>
              <a:chExt cx="2952328" cy="2520280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6" name="Выгнутая влево стрелка 5"/>
              <p:cNvSpPr/>
              <p:nvPr/>
            </p:nvSpPr>
            <p:spPr>
              <a:xfrm>
                <a:off x="2843808" y="3933056"/>
                <a:ext cx="936104" cy="936104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Стрелка вверх 3"/>
              <p:cNvSpPr/>
              <p:nvPr/>
            </p:nvSpPr>
            <p:spPr>
              <a:xfrm>
                <a:off x="3203848" y="2708920"/>
                <a:ext cx="2592288" cy="2520280"/>
              </a:xfrm>
              <a:prstGeom prst="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" name="Прямая соединительная линия 8"/>
            <p:cNvCxnSpPr>
              <a:stCxn id="5" idx="2"/>
            </p:cNvCxnSpPr>
            <p:nvPr/>
          </p:nvCxnSpPr>
          <p:spPr>
            <a:xfrm flipV="1">
              <a:off x="2339752" y="2204864"/>
              <a:ext cx="3240360" cy="72008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единительная линия 13"/>
          <p:cNvCxnSpPr>
            <a:stCxn id="6" idx="2"/>
          </p:cNvCxnSpPr>
          <p:nvPr/>
        </p:nvCxnSpPr>
        <p:spPr>
          <a:xfrm flipV="1">
            <a:off x="1835696" y="3068960"/>
            <a:ext cx="3024336" cy="84609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4905378" y="2564904"/>
            <a:ext cx="4238622" cy="4104456"/>
            <a:chOff x="1547664" y="223356"/>
            <a:chExt cx="5966814" cy="5869940"/>
          </a:xfrm>
        </p:grpSpPr>
        <p:sp>
          <p:nvSpPr>
            <p:cNvPr id="18" name="Блок-схема: ручное управление 17"/>
            <p:cNvSpPr/>
            <p:nvPr/>
          </p:nvSpPr>
          <p:spPr>
            <a:xfrm rot="10800000">
              <a:off x="3059832" y="5301208"/>
              <a:ext cx="3024336" cy="792088"/>
            </a:xfrm>
            <a:prstGeom prst="flowChartManualOperat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6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7664" y="908720"/>
              <a:ext cx="5966814" cy="460965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Хорда 19"/>
            <p:cNvSpPr/>
            <p:nvPr/>
          </p:nvSpPr>
          <p:spPr>
            <a:xfrm rot="6829342">
              <a:off x="3881622" y="179572"/>
              <a:ext cx="1290675" cy="1378243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215976">
              <a:off x="4781855" y="2339527"/>
              <a:ext cx="905150" cy="15667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Рисунок 21" descr="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806616">
              <a:off x="3861455" y="1347275"/>
              <a:ext cx="927546" cy="20796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Блок-схема: узел 22"/>
            <p:cNvSpPr/>
            <p:nvPr/>
          </p:nvSpPr>
          <p:spPr>
            <a:xfrm>
              <a:off x="4427984" y="2924944"/>
              <a:ext cx="288032" cy="28803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" name="Рисунок 23" descr="neznaika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188640"/>
            <a:ext cx="1679054" cy="258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739</TotalTime>
  <Words>174</Words>
  <Application>Microsoft Office PowerPoint</Application>
  <PresentationFormat>Экран (4:3)</PresentationFormat>
  <Paragraphs>88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Конспект логопедического занятия по коррекции дисграфии на почве нарушения языкового анализа и синтеза. (3 класс)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admin</cp:lastModifiedBy>
  <cp:revision>102</cp:revision>
  <dcterms:created xsi:type="dcterms:W3CDTF">2012-11-29T11:48:33Z</dcterms:created>
  <dcterms:modified xsi:type="dcterms:W3CDTF">2014-10-18T09:51:55Z</dcterms:modified>
</cp:coreProperties>
</file>