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B3B550-FDFF-454F-9EC9-9831FDEB1A2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7BFF85-4887-4EC2-9184-32E1864FD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ukva_sh_v_kartinka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5446" y="2214554"/>
            <a:ext cx="3186077" cy="3857652"/>
          </a:xfrm>
          <a:prstGeom prst="rect">
            <a:avLst/>
          </a:prstGeom>
        </p:spPr>
      </p:pic>
      <p:pic>
        <p:nvPicPr>
          <p:cNvPr id="4" name="Рисунок 3" descr="bukva_s_v_kartinka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28926" cy="3963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795588"/>
          </a:xfrm>
        </p:spPr>
        <p:txBody>
          <a:bodyPr/>
          <a:lstStyle/>
          <a:p>
            <a:pPr algn="ctr"/>
            <a:r>
              <a:rPr lang="ru-RU" dirty="0" err="1" smtClean="0"/>
              <a:t>Диффрененциация</a:t>
            </a:r>
            <a:r>
              <a:rPr lang="ru-RU" dirty="0" smtClean="0"/>
              <a:t> звуков</a:t>
            </a:r>
            <a:r>
              <a:rPr lang="en-US" dirty="0" smtClean="0"/>
              <a:t> [</a:t>
            </a:r>
            <a:r>
              <a:rPr lang="ru-RU" dirty="0" smtClean="0"/>
              <a:t>С</a:t>
            </a:r>
            <a:r>
              <a:rPr lang="en-US" dirty="0" smtClean="0"/>
              <a:t>]</a:t>
            </a:r>
            <a:r>
              <a:rPr lang="ru-RU" dirty="0" smtClean="0"/>
              <a:t> и </a:t>
            </a:r>
            <a:r>
              <a:rPr lang="en-US" dirty="0" smtClean="0"/>
              <a:t>[</a:t>
            </a:r>
            <a:r>
              <a:rPr lang="ru-RU" dirty="0" err="1" smtClean="0"/>
              <a:t>ш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000636"/>
            <a:ext cx="7531918" cy="18573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логопед</a:t>
            </a:r>
          </a:p>
          <a:p>
            <a:pPr algn="ctr"/>
            <a:r>
              <a:rPr lang="ru-RU" dirty="0" smtClean="0"/>
              <a:t> Павлова Таисия Евгеньевна</a:t>
            </a:r>
          </a:p>
          <a:p>
            <a:pPr algn="ctr"/>
            <a:r>
              <a:rPr lang="ru-RU" dirty="0" smtClean="0"/>
              <a:t>МОУ АСОШ №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5x4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Звуковой анализ слова </a:t>
            </a:r>
            <a:r>
              <a:rPr lang="ru-RU" b="1" dirty="0" smtClean="0"/>
              <a:t>СУШКА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-Сколько в слове гласных? </a:t>
            </a:r>
          </a:p>
          <a:p>
            <a:r>
              <a:rPr lang="ru-RU" dirty="0" smtClean="0"/>
              <a:t>-Сколько согласных? </a:t>
            </a:r>
          </a:p>
          <a:p>
            <a:r>
              <a:rPr lang="ru-RU" dirty="0" smtClean="0"/>
              <a:t>-Назови количество слогов. </a:t>
            </a:r>
          </a:p>
          <a:p>
            <a:r>
              <a:rPr lang="ru-RU" dirty="0" smtClean="0"/>
              <a:t>-Назови 1 звук. </a:t>
            </a:r>
          </a:p>
          <a:p>
            <a:r>
              <a:rPr lang="ru-RU" dirty="0" smtClean="0"/>
              <a:t>-Назови 3 звук.</a:t>
            </a:r>
          </a:p>
          <a:p>
            <a:r>
              <a:rPr lang="ru-RU" dirty="0" smtClean="0"/>
              <a:t>-Назови все звуки по - порядку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00232" y="528638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14942" y="528638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28662" y="528638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71802" y="528638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43372" y="528638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 слово.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r>
              <a:rPr lang="ru-RU" sz="3200" dirty="0" smtClean="0"/>
              <a:t>Определи слово по первым звукам названий предметов на картинках.</a:t>
            </a:r>
          </a:p>
          <a:p>
            <a:endParaRPr lang="ru-RU" dirty="0"/>
          </a:p>
        </p:txBody>
      </p:sp>
      <p:pic>
        <p:nvPicPr>
          <p:cNvPr id="4" name="Рисунок 3" descr="klubn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3143248"/>
            <a:ext cx="2286016" cy="2143140"/>
          </a:xfrm>
          <a:prstGeom prst="rect">
            <a:avLst/>
          </a:prstGeom>
        </p:spPr>
      </p:pic>
      <p:pic>
        <p:nvPicPr>
          <p:cNvPr id="5" name="Рисунок 4" descr="optika19.jpg"/>
          <p:cNvPicPr>
            <a:picLocks noChangeAspect="1"/>
          </p:cNvPicPr>
          <p:nvPr/>
        </p:nvPicPr>
        <p:blipFill>
          <a:blip r:embed="rId3" cstate="print"/>
          <a:srcRect l="14063" r="1562"/>
          <a:stretch>
            <a:fillRect/>
          </a:stretch>
        </p:blipFill>
        <p:spPr>
          <a:xfrm>
            <a:off x="4929190" y="3143248"/>
            <a:ext cx="1857388" cy="2143140"/>
          </a:xfrm>
          <a:prstGeom prst="rect">
            <a:avLst/>
          </a:prstGeom>
        </p:spPr>
      </p:pic>
      <p:pic>
        <p:nvPicPr>
          <p:cNvPr id="6" name="Рисунок 5" descr="enot03.jpg"/>
          <p:cNvPicPr>
            <a:picLocks noChangeAspect="1"/>
          </p:cNvPicPr>
          <p:nvPr/>
        </p:nvPicPr>
        <p:blipFill>
          <a:blip r:embed="rId4" cstate="print"/>
          <a:srcRect l="10953" r="12373"/>
          <a:stretch>
            <a:fillRect/>
          </a:stretch>
        </p:blipFill>
        <p:spPr>
          <a:xfrm>
            <a:off x="1643042" y="3143248"/>
            <a:ext cx="1571636" cy="2143140"/>
          </a:xfrm>
          <a:prstGeom prst="rect">
            <a:avLst/>
          </a:prstGeom>
        </p:spPr>
      </p:pic>
      <p:pic>
        <p:nvPicPr>
          <p:cNvPr id="7" name="Рисунок 6" descr="pred28.jpg"/>
          <p:cNvPicPr>
            <a:picLocks noChangeAspect="1"/>
          </p:cNvPicPr>
          <p:nvPr/>
        </p:nvPicPr>
        <p:blipFill>
          <a:blip r:embed="rId5" cstate="print"/>
          <a:srcRect r="18825"/>
          <a:stretch>
            <a:fillRect/>
          </a:stretch>
        </p:blipFill>
        <p:spPr>
          <a:xfrm>
            <a:off x="0" y="3143248"/>
            <a:ext cx="1643042" cy="2143140"/>
          </a:xfrm>
          <a:prstGeom prst="rect">
            <a:avLst/>
          </a:prstGeom>
        </p:spPr>
      </p:pic>
      <p:pic>
        <p:nvPicPr>
          <p:cNvPr id="8" name="Рисунок 7" descr="slon24.jpg"/>
          <p:cNvPicPr>
            <a:picLocks noChangeAspect="1"/>
          </p:cNvPicPr>
          <p:nvPr/>
        </p:nvPicPr>
        <p:blipFill>
          <a:blip r:embed="rId6" cstate="print"/>
          <a:srcRect l="6618" r="7352"/>
          <a:stretch>
            <a:fillRect/>
          </a:stretch>
        </p:blipFill>
        <p:spPr>
          <a:xfrm>
            <a:off x="3214678" y="3143248"/>
            <a:ext cx="1714512" cy="214312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28926" y="5786454"/>
          <a:ext cx="292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2"/>
                <a:gridCol w="585792"/>
                <a:gridCol w="585792"/>
                <a:gridCol w="585792"/>
                <a:gridCol w="5857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red2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99"/>
          <a:stretch>
            <a:fillRect/>
          </a:stretch>
        </p:blipFill>
        <p:spPr>
          <a:xfrm>
            <a:off x="0" y="285728"/>
            <a:ext cx="2238423" cy="2143140"/>
          </a:xfrm>
        </p:spPr>
      </p:pic>
      <p:pic>
        <p:nvPicPr>
          <p:cNvPr id="6" name="Рисунок 5" descr="shoko37.jpg"/>
          <p:cNvPicPr>
            <a:picLocks noChangeAspect="1"/>
          </p:cNvPicPr>
          <p:nvPr/>
        </p:nvPicPr>
        <p:blipFill>
          <a:blip r:embed="rId3" cstate="print"/>
          <a:srcRect r="4374"/>
          <a:stretch>
            <a:fillRect/>
          </a:stretch>
        </p:blipFill>
        <p:spPr>
          <a:xfrm>
            <a:off x="2214546" y="285728"/>
            <a:ext cx="2428892" cy="2143140"/>
          </a:xfrm>
          <a:prstGeom prst="rect">
            <a:avLst/>
          </a:prstGeom>
        </p:spPr>
      </p:pic>
      <p:pic>
        <p:nvPicPr>
          <p:cNvPr id="7" name="Рисунок 6" descr="kniga81.jpg"/>
          <p:cNvPicPr>
            <a:picLocks noChangeAspect="1"/>
          </p:cNvPicPr>
          <p:nvPr/>
        </p:nvPicPr>
        <p:blipFill>
          <a:blip r:embed="rId4" cstate="print"/>
          <a:srcRect l="5625"/>
          <a:stretch>
            <a:fillRect/>
          </a:stretch>
        </p:blipFill>
        <p:spPr>
          <a:xfrm>
            <a:off x="4643438" y="285728"/>
            <a:ext cx="2397124" cy="2143140"/>
          </a:xfrm>
          <a:prstGeom prst="rect">
            <a:avLst/>
          </a:prstGeom>
        </p:spPr>
      </p:pic>
      <p:pic>
        <p:nvPicPr>
          <p:cNvPr id="8" name="Рисунок 7" descr="arbuz24.jpg"/>
          <p:cNvPicPr>
            <a:picLocks noChangeAspect="1"/>
          </p:cNvPicPr>
          <p:nvPr/>
        </p:nvPicPr>
        <p:blipFill>
          <a:blip r:embed="rId5" cstate="print"/>
          <a:srcRect l="2973" t="5615" r="4872" b="7349"/>
          <a:stretch>
            <a:fillRect/>
          </a:stretch>
        </p:blipFill>
        <p:spPr>
          <a:xfrm>
            <a:off x="6929422" y="285728"/>
            <a:ext cx="2214578" cy="2143140"/>
          </a:xfrm>
          <a:prstGeom prst="rect">
            <a:avLst/>
          </a:prstGeom>
        </p:spPr>
      </p:pic>
      <p:pic>
        <p:nvPicPr>
          <p:cNvPr id="5" name="Рисунок 4" descr="more1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1071546"/>
            <a:ext cx="1357322" cy="135732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14612" y="2643182"/>
          <a:ext cx="32147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tehno50.jpg"/>
          <p:cNvPicPr>
            <a:picLocks noChangeAspect="1"/>
          </p:cNvPicPr>
          <p:nvPr/>
        </p:nvPicPr>
        <p:blipFill>
          <a:blip r:embed="rId7" cstate="print"/>
          <a:srcRect l="5624" r="4376"/>
          <a:stretch>
            <a:fillRect/>
          </a:stretch>
        </p:blipFill>
        <p:spPr>
          <a:xfrm>
            <a:off x="0" y="3214686"/>
            <a:ext cx="2286016" cy="2071702"/>
          </a:xfrm>
          <a:prstGeom prst="rect">
            <a:avLst/>
          </a:prstGeom>
        </p:spPr>
      </p:pic>
      <p:pic>
        <p:nvPicPr>
          <p:cNvPr id="11" name="Рисунок 10" descr="ananas19.jpg"/>
          <p:cNvPicPr>
            <a:picLocks noChangeAspect="1"/>
          </p:cNvPicPr>
          <p:nvPr/>
        </p:nvPicPr>
        <p:blipFill>
          <a:blip r:embed="rId8" cstate="print"/>
          <a:srcRect l="14679"/>
          <a:stretch>
            <a:fillRect/>
          </a:stretch>
        </p:blipFill>
        <p:spPr>
          <a:xfrm>
            <a:off x="2214546" y="3214686"/>
            <a:ext cx="1660925" cy="2071702"/>
          </a:xfrm>
          <a:prstGeom prst="rect">
            <a:avLst/>
          </a:prstGeom>
        </p:spPr>
      </p:pic>
      <p:pic>
        <p:nvPicPr>
          <p:cNvPr id="12" name="Рисунок 11" descr="shlap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868" y="3214686"/>
            <a:ext cx="3214710" cy="2071702"/>
          </a:xfrm>
          <a:prstGeom prst="rect">
            <a:avLst/>
          </a:prstGeom>
        </p:spPr>
      </p:pic>
      <p:pic>
        <p:nvPicPr>
          <p:cNvPr id="13" name="Рисунок 12" descr="apels68.jpg"/>
          <p:cNvPicPr>
            <a:picLocks noChangeAspect="1"/>
          </p:cNvPicPr>
          <p:nvPr/>
        </p:nvPicPr>
        <p:blipFill>
          <a:blip r:embed="rId10" cstate="print"/>
          <a:srcRect r="5624"/>
          <a:stretch>
            <a:fillRect/>
          </a:stretch>
        </p:blipFill>
        <p:spPr>
          <a:xfrm>
            <a:off x="6746844" y="3214686"/>
            <a:ext cx="2397156" cy="207170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86050" y="5786454"/>
          <a:ext cx="2928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240"/>
                <a:gridCol w="732240"/>
                <a:gridCol w="732240"/>
                <a:gridCol w="73224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звук издает змея?</a:t>
            </a:r>
            <a:endParaRPr lang="ru-RU" dirty="0"/>
          </a:p>
        </p:txBody>
      </p:sp>
      <p:pic>
        <p:nvPicPr>
          <p:cNvPr id="4" name="Содержимое 3" descr="Змея - 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5429288" cy="4716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звук издает насос?</a:t>
            </a:r>
            <a:endParaRPr lang="ru-RU" dirty="0"/>
          </a:p>
        </p:txBody>
      </p:sp>
      <p:pic>
        <p:nvPicPr>
          <p:cNvPr id="4" name="Содержимое 3" descr="Насос+-+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214974" cy="4707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ребусы</a:t>
            </a:r>
            <a:endParaRPr lang="ru-RU" dirty="0"/>
          </a:p>
        </p:txBody>
      </p:sp>
      <p:pic>
        <p:nvPicPr>
          <p:cNvPr id="4" name="Содержимое 3" descr="6-0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28736"/>
            <a:ext cx="7252386" cy="2571768"/>
          </a:xfrm>
        </p:spPr>
      </p:pic>
      <p:pic>
        <p:nvPicPr>
          <p:cNvPr id="9" name="Рисунок 8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71942"/>
            <a:ext cx="778674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Назови картинки.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Правильно произнеси звуки  С или Ш.  </a:t>
            </a:r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Содержимое 3" descr="каша-кас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00173"/>
            <a:ext cx="7500990" cy="5002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ыша-кры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8033942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шка-ма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7926822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шка-ми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643866" cy="5205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ши-у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484614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274</TotalTime>
  <Words>81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Диффрененциация звуков [С] и [ш]  </vt:lpstr>
      <vt:lpstr>Какой звук издает змея?</vt:lpstr>
      <vt:lpstr>Какой звук издает насос?</vt:lpstr>
      <vt:lpstr>Отгадайте ребусы</vt:lpstr>
      <vt:lpstr> Назови картинки. Правильно произнеси звуки  С или Ш.   </vt:lpstr>
      <vt:lpstr>Слайд 6</vt:lpstr>
      <vt:lpstr>Слайд 7</vt:lpstr>
      <vt:lpstr>Слайд 8</vt:lpstr>
      <vt:lpstr>Слайд 9</vt:lpstr>
      <vt:lpstr>Слайд 10</vt:lpstr>
      <vt:lpstr>Звуковой анализ слова СУШКА</vt:lpstr>
      <vt:lpstr>Отгадай слово.</vt:lpstr>
      <vt:lpstr>Слайд 13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Диффрененциация звуков [С] и [ш] </dc:title>
  <dc:creator>учитель</dc:creator>
  <cp:lastModifiedBy>Лепадату</cp:lastModifiedBy>
  <cp:revision>27</cp:revision>
  <dcterms:created xsi:type="dcterms:W3CDTF">2013-04-23T11:22:21Z</dcterms:created>
  <dcterms:modified xsi:type="dcterms:W3CDTF">2014-11-04T16:37:02Z</dcterms:modified>
</cp:coreProperties>
</file>