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85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74" r:id="rId18"/>
    <p:sldId id="275" r:id="rId19"/>
    <p:sldId id="277" r:id="rId20"/>
    <p:sldId id="278" r:id="rId21"/>
    <p:sldId id="279" r:id="rId22"/>
    <p:sldId id="281" r:id="rId23"/>
    <p:sldId id="282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311179-C9DB-4C9A-A90B-1C922489FF36}" type="doc">
      <dgm:prSet loTypeId="urn:microsoft.com/office/officeart/2005/8/layout/h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EDCBEC5-444E-4B3F-83E8-2CF324F2BE19}">
      <dgm:prSet phldrT="[Текст]" custT="1"/>
      <dgm:spPr>
        <a:xfrm>
          <a:off x="26" y="49698"/>
          <a:ext cx="2563713" cy="426278"/>
        </a:xfrm>
        <a:solidFill>
          <a:srgbClr val="C0504D">
            <a:lumMod val="60000"/>
            <a:lumOff val="40000"/>
          </a:srgb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оценка</a:t>
          </a:r>
        </a:p>
      </dgm:t>
    </dgm:pt>
    <dgm:pt modelId="{C302BCE4-F3D5-42A8-8034-C2189F2050C2}" type="parTrans" cxnId="{337B179D-EEC5-40E9-A60C-34BEABB68F43}">
      <dgm:prSet/>
      <dgm:spPr/>
      <dgm:t>
        <a:bodyPr/>
        <a:lstStyle/>
        <a:p>
          <a:endParaRPr lang="ru-RU"/>
        </a:p>
      </dgm:t>
    </dgm:pt>
    <dgm:pt modelId="{06DE0104-B40F-4D7B-88A5-6FC065B1E290}" type="sibTrans" cxnId="{337B179D-EEC5-40E9-A60C-34BEABB68F43}">
      <dgm:prSet/>
      <dgm:spPr/>
      <dgm:t>
        <a:bodyPr/>
        <a:lstStyle/>
        <a:p>
          <a:endParaRPr lang="ru-RU"/>
        </a:p>
      </dgm:t>
    </dgm:pt>
    <dgm:pt modelId="{5C59FE55-FD0F-4EEA-BF09-098EE45A336B}">
      <dgm:prSet phldrT="[Текст]"/>
      <dgm:spPr>
        <a:xfrm>
          <a:off x="26" y="475976"/>
          <a:ext cx="2563713" cy="1612687"/>
        </a:xfrm>
        <a:solidFill>
          <a:srgbClr val="C0504D">
            <a:lumMod val="40000"/>
            <a:lumOff val="60000"/>
            <a:alpha val="90000"/>
          </a:srgbClr>
        </a:solidFill>
        <a:ln w="25400" cap="flat" cmpd="sng" algn="ctr">
          <a:solidFill>
            <a:srgbClr val="9BBB59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словесная характеристика результатов действия (можно за любое действие ученика) </a:t>
          </a:r>
        </a:p>
      </dgm:t>
    </dgm:pt>
    <dgm:pt modelId="{2100459C-FADD-4119-BA20-68C04A16DF43}" type="parTrans" cxnId="{A5A7A519-A2BC-4992-B4A6-C62ED6AA4677}">
      <dgm:prSet/>
      <dgm:spPr/>
      <dgm:t>
        <a:bodyPr/>
        <a:lstStyle/>
        <a:p>
          <a:endParaRPr lang="ru-RU"/>
        </a:p>
      </dgm:t>
    </dgm:pt>
    <dgm:pt modelId="{1149EA54-67AB-4242-9801-4D82FDAEFD8C}" type="sibTrans" cxnId="{A5A7A519-A2BC-4992-B4A6-C62ED6AA4677}">
      <dgm:prSet/>
      <dgm:spPr/>
      <dgm:t>
        <a:bodyPr/>
        <a:lstStyle/>
        <a:p>
          <a:endParaRPr lang="ru-RU"/>
        </a:p>
      </dgm:t>
    </dgm:pt>
    <dgm:pt modelId="{19CE1BC3-35E5-4E5C-8058-3023213AAB4C}">
      <dgm:prSet phldrT="[Текст]" custT="1"/>
      <dgm:spPr>
        <a:xfrm>
          <a:off x="2922659" y="49698"/>
          <a:ext cx="2563713" cy="426278"/>
        </a:xfrm>
        <a:solidFill>
          <a:srgbClr val="C0504D">
            <a:lumMod val="20000"/>
            <a:lumOff val="80000"/>
          </a:srgb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отметка</a:t>
          </a:r>
        </a:p>
      </dgm:t>
    </dgm:pt>
    <dgm:pt modelId="{D0BFC3A7-AF76-4DBC-8138-D258C7A46B8F}" type="parTrans" cxnId="{A0CC0625-FE42-4649-BC4F-1A8D746488E5}">
      <dgm:prSet/>
      <dgm:spPr/>
      <dgm:t>
        <a:bodyPr/>
        <a:lstStyle/>
        <a:p>
          <a:endParaRPr lang="ru-RU"/>
        </a:p>
      </dgm:t>
    </dgm:pt>
    <dgm:pt modelId="{FBFEC0D0-2505-47BB-9629-9A2D11FE937C}" type="sibTrans" cxnId="{A0CC0625-FE42-4649-BC4F-1A8D746488E5}">
      <dgm:prSet/>
      <dgm:spPr/>
      <dgm:t>
        <a:bodyPr/>
        <a:lstStyle/>
        <a:p>
          <a:endParaRPr lang="ru-RU"/>
        </a:p>
      </dgm:t>
    </dgm:pt>
    <dgm:pt modelId="{E2AB1DCC-A3C2-4E2D-A2C6-7EEBBDB07E2E}">
      <dgm:prSet phldrT="[Текст]"/>
      <dgm:spPr>
        <a:xfrm>
          <a:off x="2922659" y="475976"/>
          <a:ext cx="2563713" cy="1612687"/>
        </a:xfrm>
        <a:solidFill>
          <a:srgbClr val="C0504D">
            <a:lumMod val="60000"/>
            <a:lumOff val="40000"/>
            <a:alpha val="90000"/>
          </a:srgbClr>
        </a:solidFill>
        <a:ln w="25400" cap="flat" cmpd="sng" algn="ctr">
          <a:solidFill>
            <a:srgbClr val="9BBB59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фиксация результата оценивания в виде знака из принятой системы (только за решение продуктивной задачи – каждой в отдельности)</a:t>
          </a:r>
        </a:p>
      </dgm:t>
    </dgm:pt>
    <dgm:pt modelId="{FA3AF6AA-99E0-462C-90EC-82E637EED1A8}" type="parTrans" cxnId="{76A137D2-0CF2-4B06-84D0-73B79AA95CCB}">
      <dgm:prSet/>
      <dgm:spPr/>
      <dgm:t>
        <a:bodyPr/>
        <a:lstStyle/>
        <a:p>
          <a:endParaRPr lang="ru-RU"/>
        </a:p>
      </dgm:t>
    </dgm:pt>
    <dgm:pt modelId="{F2A5AA6B-9FFC-428E-89DD-08AB8A1D9CCD}" type="sibTrans" cxnId="{76A137D2-0CF2-4B06-84D0-73B79AA95CCB}">
      <dgm:prSet/>
      <dgm:spPr/>
      <dgm:t>
        <a:bodyPr/>
        <a:lstStyle/>
        <a:p>
          <a:endParaRPr lang="ru-RU"/>
        </a:p>
      </dgm:t>
    </dgm:pt>
    <dgm:pt modelId="{B8B876B6-4244-4BC5-9C36-FC8B59E49DDF}">
      <dgm:prSet phldrT="[Текст]"/>
      <dgm:spPr>
        <a:xfrm>
          <a:off x="26" y="475976"/>
          <a:ext cx="2563713" cy="1612687"/>
        </a:xfrm>
        <a:solidFill>
          <a:srgbClr val="C0504D">
            <a:lumMod val="40000"/>
            <a:lumOff val="60000"/>
            <a:alpha val="90000"/>
          </a:srgbClr>
        </a:solidFill>
        <a:ln w="25400" cap="flat" cmpd="sng" algn="ctr">
          <a:solidFill>
            <a:srgbClr val="9BBB59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Оценивать можно любое действие ученика (особенно успешное): удачную мысль в диалоге, односложный ответ на репродуктивный вопрос. </a:t>
          </a:r>
        </a:p>
      </dgm:t>
    </dgm:pt>
    <dgm:pt modelId="{57AB37F1-877F-45DD-BEE2-6F3CA1D302C7}" type="parTrans" cxnId="{D1FD34A8-7E47-4D23-95AF-204622EC9F7A}">
      <dgm:prSet/>
      <dgm:spPr/>
      <dgm:t>
        <a:bodyPr/>
        <a:lstStyle/>
        <a:p>
          <a:endParaRPr lang="ru-RU"/>
        </a:p>
      </dgm:t>
    </dgm:pt>
    <dgm:pt modelId="{97C5D491-3B3B-44BB-909C-D9237DEC36DD}" type="sibTrans" cxnId="{D1FD34A8-7E47-4D23-95AF-204622EC9F7A}">
      <dgm:prSet/>
      <dgm:spPr/>
      <dgm:t>
        <a:bodyPr/>
        <a:lstStyle/>
        <a:p>
          <a:endParaRPr lang="ru-RU"/>
        </a:p>
      </dgm:t>
    </dgm:pt>
    <dgm:pt modelId="{04AE2745-758A-4EE5-95C1-7706EE6A62D9}">
      <dgm:prSet phldrT="[Текст]"/>
      <dgm:spPr>
        <a:xfrm>
          <a:off x="2922659" y="475976"/>
          <a:ext cx="2563713" cy="1612687"/>
        </a:xfrm>
        <a:solidFill>
          <a:srgbClr val="C0504D">
            <a:lumMod val="60000"/>
            <a:lumOff val="40000"/>
            <a:alpha val="90000"/>
          </a:srgbClr>
        </a:solidFill>
        <a:ln w="25400" cap="flat" cmpd="sng" algn="ctr">
          <a:solidFill>
            <a:srgbClr val="9BBB59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Отметка ставится только за решение продуктивной учебной задачи, в ходе которой ученик осмысливал цель и условия задания, осуществлял действия по поиску решения (хотя бы одно умение по использованию знаний), получал и представлял результат. </a:t>
          </a:r>
        </a:p>
      </dgm:t>
    </dgm:pt>
    <dgm:pt modelId="{DA1C5CEC-333E-4549-B9CA-DFCEA957502B}" type="parTrans" cxnId="{646A3745-37D3-48F1-8FD8-1F901AA22DDA}">
      <dgm:prSet/>
      <dgm:spPr/>
      <dgm:t>
        <a:bodyPr/>
        <a:lstStyle/>
        <a:p>
          <a:endParaRPr lang="ru-RU"/>
        </a:p>
      </dgm:t>
    </dgm:pt>
    <dgm:pt modelId="{82071820-C193-4301-B300-D87964C97EA9}" type="sibTrans" cxnId="{646A3745-37D3-48F1-8FD8-1F901AA22DDA}">
      <dgm:prSet/>
      <dgm:spPr/>
      <dgm:t>
        <a:bodyPr/>
        <a:lstStyle/>
        <a:p>
          <a:endParaRPr lang="ru-RU"/>
        </a:p>
      </dgm:t>
    </dgm:pt>
    <dgm:pt modelId="{13941F2E-3BAA-4ACF-A4A5-525A032F862B}" type="pres">
      <dgm:prSet presAssocID="{7F311179-C9DB-4C9A-A90B-1C922489FF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6FF2D9-08F7-485B-AC9B-AA23B3E61C36}" type="pres">
      <dgm:prSet presAssocID="{DEDCBEC5-444E-4B3F-83E8-2CF324F2BE19}" presName="composite" presStyleCnt="0"/>
      <dgm:spPr/>
    </dgm:pt>
    <dgm:pt modelId="{FF509F99-08EC-4BB2-AC54-7E1D79FC8DA8}" type="pres">
      <dgm:prSet presAssocID="{DEDCBEC5-444E-4B3F-83E8-2CF324F2BE19}" presName="parTx" presStyleLbl="alignNode1" presStyleIdx="0" presStyleCnt="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D65FF8E-3D6C-424C-94E1-08D6DC60FBB1}" type="pres">
      <dgm:prSet presAssocID="{DEDCBEC5-444E-4B3F-83E8-2CF324F2BE19}" presName="desTx" presStyleLbl="alignAccFollowNode1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4FD61E2-01C6-4F5B-8810-41B6F32FC075}" type="pres">
      <dgm:prSet presAssocID="{06DE0104-B40F-4D7B-88A5-6FC065B1E290}" presName="space" presStyleCnt="0"/>
      <dgm:spPr/>
    </dgm:pt>
    <dgm:pt modelId="{5D6B6732-F46B-4898-A985-4037A1A49159}" type="pres">
      <dgm:prSet presAssocID="{19CE1BC3-35E5-4E5C-8058-3023213AAB4C}" presName="composite" presStyleCnt="0"/>
      <dgm:spPr/>
    </dgm:pt>
    <dgm:pt modelId="{F5B8F3B2-E3A7-4D45-8128-EEC3B48302ED}" type="pres">
      <dgm:prSet presAssocID="{19CE1BC3-35E5-4E5C-8058-3023213AAB4C}" presName="parTx" presStyleLbl="alignNode1" presStyleIdx="1" presStyleCnt="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754F37E-A34F-4608-92F7-8C79700232D4}" type="pres">
      <dgm:prSet presAssocID="{19CE1BC3-35E5-4E5C-8058-3023213AAB4C}" presName="desTx" presStyleLbl="alignAccFollowNode1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8DDED838-5C72-4B5A-B480-69F6D239E226}" type="presOf" srcId="{5C59FE55-FD0F-4EEA-BF09-098EE45A336B}" destId="{4D65FF8E-3D6C-424C-94E1-08D6DC60FBB1}" srcOrd="0" destOrd="0" presId="urn:microsoft.com/office/officeart/2005/8/layout/hList1"/>
    <dgm:cxn modelId="{A0CC0625-FE42-4649-BC4F-1A8D746488E5}" srcId="{7F311179-C9DB-4C9A-A90B-1C922489FF36}" destId="{19CE1BC3-35E5-4E5C-8058-3023213AAB4C}" srcOrd="1" destOrd="0" parTransId="{D0BFC3A7-AF76-4DBC-8138-D258C7A46B8F}" sibTransId="{FBFEC0D0-2505-47BB-9629-9A2D11FE937C}"/>
    <dgm:cxn modelId="{646A3745-37D3-48F1-8FD8-1F901AA22DDA}" srcId="{19CE1BC3-35E5-4E5C-8058-3023213AAB4C}" destId="{04AE2745-758A-4EE5-95C1-7706EE6A62D9}" srcOrd="1" destOrd="0" parTransId="{DA1C5CEC-333E-4549-B9CA-DFCEA957502B}" sibTransId="{82071820-C193-4301-B300-D87964C97EA9}"/>
    <dgm:cxn modelId="{FB9C3FEB-B10E-44F2-9D88-676500A6F43B}" type="presOf" srcId="{DEDCBEC5-444E-4B3F-83E8-2CF324F2BE19}" destId="{FF509F99-08EC-4BB2-AC54-7E1D79FC8DA8}" srcOrd="0" destOrd="0" presId="urn:microsoft.com/office/officeart/2005/8/layout/hList1"/>
    <dgm:cxn modelId="{9DE71F0C-7273-414B-9E7A-24747100973A}" type="presOf" srcId="{04AE2745-758A-4EE5-95C1-7706EE6A62D9}" destId="{F754F37E-A34F-4608-92F7-8C79700232D4}" srcOrd="0" destOrd="1" presId="urn:microsoft.com/office/officeart/2005/8/layout/hList1"/>
    <dgm:cxn modelId="{D1FD34A8-7E47-4D23-95AF-204622EC9F7A}" srcId="{DEDCBEC5-444E-4B3F-83E8-2CF324F2BE19}" destId="{B8B876B6-4244-4BC5-9C36-FC8B59E49DDF}" srcOrd="1" destOrd="0" parTransId="{57AB37F1-877F-45DD-BEE2-6F3CA1D302C7}" sibTransId="{97C5D491-3B3B-44BB-909C-D9237DEC36DD}"/>
    <dgm:cxn modelId="{15821533-51C6-4335-BB33-AD0EEEF6AE94}" type="presOf" srcId="{E2AB1DCC-A3C2-4E2D-A2C6-7EEBBDB07E2E}" destId="{F754F37E-A34F-4608-92F7-8C79700232D4}" srcOrd="0" destOrd="0" presId="urn:microsoft.com/office/officeart/2005/8/layout/hList1"/>
    <dgm:cxn modelId="{26BA3C4C-9843-4C09-95E1-917ED17F6A21}" type="presOf" srcId="{7F311179-C9DB-4C9A-A90B-1C922489FF36}" destId="{13941F2E-3BAA-4ACF-A4A5-525A032F862B}" srcOrd="0" destOrd="0" presId="urn:microsoft.com/office/officeart/2005/8/layout/hList1"/>
    <dgm:cxn modelId="{DBC592C0-B5FD-41FB-912F-105D198DC0E1}" type="presOf" srcId="{B8B876B6-4244-4BC5-9C36-FC8B59E49DDF}" destId="{4D65FF8E-3D6C-424C-94E1-08D6DC60FBB1}" srcOrd="0" destOrd="1" presId="urn:microsoft.com/office/officeart/2005/8/layout/hList1"/>
    <dgm:cxn modelId="{A5A7A519-A2BC-4992-B4A6-C62ED6AA4677}" srcId="{DEDCBEC5-444E-4B3F-83E8-2CF324F2BE19}" destId="{5C59FE55-FD0F-4EEA-BF09-098EE45A336B}" srcOrd="0" destOrd="0" parTransId="{2100459C-FADD-4119-BA20-68C04A16DF43}" sibTransId="{1149EA54-67AB-4242-9801-4D82FDAEFD8C}"/>
    <dgm:cxn modelId="{F80497D6-72D0-445F-8885-946DAC2110ED}" type="presOf" srcId="{19CE1BC3-35E5-4E5C-8058-3023213AAB4C}" destId="{F5B8F3B2-E3A7-4D45-8128-EEC3B48302ED}" srcOrd="0" destOrd="0" presId="urn:microsoft.com/office/officeart/2005/8/layout/hList1"/>
    <dgm:cxn modelId="{337B179D-EEC5-40E9-A60C-34BEABB68F43}" srcId="{7F311179-C9DB-4C9A-A90B-1C922489FF36}" destId="{DEDCBEC5-444E-4B3F-83E8-2CF324F2BE19}" srcOrd="0" destOrd="0" parTransId="{C302BCE4-F3D5-42A8-8034-C2189F2050C2}" sibTransId="{06DE0104-B40F-4D7B-88A5-6FC065B1E290}"/>
    <dgm:cxn modelId="{76A137D2-0CF2-4B06-84D0-73B79AA95CCB}" srcId="{19CE1BC3-35E5-4E5C-8058-3023213AAB4C}" destId="{E2AB1DCC-A3C2-4E2D-A2C6-7EEBBDB07E2E}" srcOrd="0" destOrd="0" parTransId="{FA3AF6AA-99E0-462C-90EC-82E637EED1A8}" sibTransId="{F2A5AA6B-9FFC-428E-89DD-08AB8A1D9CCD}"/>
    <dgm:cxn modelId="{FE5CD103-E925-4E1D-B58F-188AB59238D5}" type="presParOf" srcId="{13941F2E-3BAA-4ACF-A4A5-525A032F862B}" destId="{8C6FF2D9-08F7-485B-AC9B-AA23B3E61C36}" srcOrd="0" destOrd="0" presId="urn:microsoft.com/office/officeart/2005/8/layout/hList1"/>
    <dgm:cxn modelId="{0EA8806E-A47F-48D1-950A-3BE863CF97D4}" type="presParOf" srcId="{8C6FF2D9-08F7-485B-AC9B-AA23B3E61C36}" destId="{FF509F99-08EC-4BB2-AC54-7E1D79FC8DA8}" srcOrd="0" destOrd="0" presId="urn:microsoft.com/office/officeart/2005/8/layout/hList1"/>
    <dgm:cxn modelId="{4CD65474-05ED-4A09-8420-84B7A52AF754}" type="presParOf" srcId="{8C6FF2D9-08F7-485B-AC9B-AA23B3E61C36}" destId="{4D65FF8E-3D6C-424C-94E1-08D6DC60FBB1}" srcOrd="1" destOrd="0" presId="urn:microsoft.com/office/officeart/2005/8/layout/hList1"/>
    <dgm:cxn modelId="{919C4880-0FBB-47AA-9828-C77D357AD07E}" type="presParOf" srcId="{13941F2E-3BAA-4ACF-A4A5-525A032F862B}" destId="{34FD61E2-01C6-4F5B-8810-41B6F32FC075}" srcOrd="1" destOrd="0" presId="urn:microsoft.com/office/officeart/2005/8/layout/hList1"/>
    <dgm:cxn modelId="{67821175-310F-4448-B708-316DB7BDD997}" type="presParOf" srcId="{13941F2E-3BAA-4ACF-A4A5-525A032F862B}" destId="{5D6B6732-F46B-4898-A985-4037A1A49159}" srcOrd="2" destOrd="0" presId="urn:microsoft.com/office/officeart/2005/8/layout/hList1"/>
    <dgm:cxn modelId="{AA1B7272-C63A-48BC-8AE9-F6AFF296CF3E}" type="presParOf" srcId="{5D6B6732-F46B-4898-A985-4037A1A49159}" destId="{F5B8F3B2-E3A7-4D45-8128-EEC3B48302ED}" srcOrd="0" destOrd="0" presId="urn:microsoft.com/office/officeart/2005/8/layout/hList1"/>
    <dgm:cxn modelId="{A7EB02A0-55F2-4CE2-9EC3-A09AA949FD19}" type="presParOf" srcId="{5D6B6732-F46B-4898-A985-4037A1A49159}" destId="{F754F37E-A34F-4608-92F7-8C79700232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B6EE9-057F-4991-872E-91F9C0B5C249}" type="doc">
      <dgm:prSet loTypeId="urn:microsoft.com/office/officeart/2005/8/layout/pyramid2" loCatId="pyramid" qsTypeId="urn:microsoft.com/office/officeart/2005/8/quickstyle/simple5" qsCatId="simple" csTypeId="urn:microsoft.com/office/officeart/2005/8/colors/accent3_5" csCatId="accent3" phldr="1"/>
      <dgm:spPr/>
    </dgm:pt>
    <dgm:pt modelId="{950BD1F4-125B-4BFE-BEF4-512281A7FC10}">
      <dgm:prSet custT="1"/>
      <dgm:spPr>
        <a:xfrm>
          <a:off x="2385391" y="546124"/>
          <a:ext cx="3101008" cy="77576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усвоение предметных знаний, умений и навыков, их соответствие требованиям государственного стандарта начального образования</a:t>
          </a:r>
        </a:p>
      </dgm:t>
    </dgm:pt>
    <dgm:pt modelId="{719A5CEC-1D9C-4E01-82E2-2EDD4591016C}" type="parTrans" cxnId="{0C9B4E05-AAF2-42BF-B02D-36EBE40504DB}">
      <dgm:prSet/>
      <dgm:spPr/>
      <dgm:t>
        <a:bodyPr/>
        <a:lstStyle/>
        <a:p>
          <a:endParaRPr lang="ru-RU"/>
        </a:p>
      </dgm:t>
    </dgm:pt>
    <dgm:pt modelId="{641EA6BD-6D3F-4434-976E-15E71EC14EB2}" type="sibTrans" cxnId="{0C9B4E05-AAF2-42BF-B02D-36EBE40504DB}">
      <dgm:prSet/>
      <dgm:spPr/>
      <dgm:t>
        <a:bodyPr/>
        <a:lstStyle/>
        <a:p>
          <a:endParaRPr lang="ru-RU"/>
        </a:p>
      </dgm:t>
    </dgm:pt>
    <dgm:pt modelId="{D405A604-302F-43A0-8CF4-553FD8FACD74}">
      <dgm:prSet custT="1"/>
      <dgm:spPr>
        <a:xfrm>
          <a:off x="2385391" y="1418858"/>
          <a:ext cx="3101008" cy="77576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сформированность УУД (умения наблюдать, анализировать, сравнивать, классифицировать, обобщать, связно излагать мысли, творчески решать учебную задачу)</a:t>
          </a:r>
        </a:p>
      </dgm:t>
    </dgm:pt>
    <dgm:pt modelId="{0750991D-3377-447E-A69C-0E8E09815E6E}" type="parTrans" cxnId="{8CE85A7D-6F1D-4C25-AB8E-75435A54110B}">
      <dgm:prSet/>
      <dgm:spPr/>
      <dgm:t>
        <a:bodyPr/>
        <a:lstStyle/>
        <a:p>
          <a:endParaRPr lang="ru-RU"/>
        </a:p>
      </dgm:t>
    </dgm:pt>
    <dgm:pt modelId="{CCBCD1E9-72E3-485E-8B42-3DFCF6270A83}" type="sibTrans" cxnId="{8CE85A7D-6F1D-4C25-AB8E-75435A54110B}">
      <dgm:prSet/>
      <dgm:spPr/>
      <dgm:t>
        <a:bodyPr/>
        <a:lstStyle/>
        <a:p>
          <a:endParaRPr lang="ru-RU"/>
        </a:p>
      </dgm:t>
    </dgm:pt>
    <dgm:pt modelId="{9E0AE664-D9AA-4BA2-8D56-4EDD88568107}">
      <dgm:prSet custT="1"/>
      <dgm:spPr>
        <a:xfrm>
          <a:off x="2385391" y="3164327"/>
          <a:ext cx="3101008" cy="77576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развитость познавательной активности и интересов, прилежания и старания</a:t>
          </a:r>
        </a:p>
      </dgm:t>
    </dgm:pt>
    <dgm:pt modelId="{8A9A5AC2-3E36-482D-B4EF-8F61C5C401C2}" type="parTrans" cxnId="{C7124007-CD78-4B28-ACF0-F5EBD6141B26}">
      <dgm:prSet/>
      <dgm:spPr/>
      <dgm:t>
        <a:bodyPr/>
        <a:lstStyle/>
        <a:p>
          <a:endParaRPr lang="ru-RU"/>
        </a:p>
      </dgm:t>
    </dgm:pt>
    <dgm:pt modelId="{AA5D849E-9811-46FC-9413-C7EDE4A90421}" type="sibTrans" cxnId="{C7124007-CD78-4B28-ACF0-F5EBD6141B26}">
      <dgm:prSet/>
      <dgm:spPr/>
      <dgm:t>
        <a:bodyPr/>
        <a:lstStyle/>
        <a:p>
          <a:endParaRPr lang="ru-RU"/>
        </a:p>
      </dgm:t>
    </dgm:pt>
    <dgm:pt modelId="{09625D00-D894-411B-94D6-0246FB68B6F4}">
      <dgm:prSet custT="1"/>
      <dgm:spPr>
        <a:xfrm>
          <a:off x="2385391" y="2291592"/>
          <a:ext cx="3101008" cy="77576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сформированность познавательной активности и интересов, прилежания и старания</a:t>
          </a:r>
        </a:p>
      </dgm:t>
    </dgm:pt>
    <dgm:pt modelId="{7DCAD4C1-F0E0-42A1-BC9A-4CA49E7A4C62}" type="parTrans" cxnId="{E27EA436-932F-4974-B680-21CC033BD53A}">
      <dgm:prSet/>
      <dgm:spPr/>
      <dgm:t>
        <a:bodyPr/>
        <a:lstStyle/>
        <a:p>
          <a:endParaRPr lang="ru-RU"/>
        </a:p>
      </dgm:t>
    </dgm:pt>
    <dgm:pt modelId="{5B0958F8-D323-4490-9D99-60770116F8F8}" type="sibTrans" cxnId="{E27EA436-932F-4974-B680-21CC033BD53A}">
      <dgm:prSet/>
      <dgm:spPr/>
      <dgm:t>
        <a:bodyPr/>
        <a:lstStyle/>
        <a:p>
          <a:endParaRPr lang="ru-RU"/>
        </a:p>
      </dgm:t>
    </dgm:pt>
    <dgm:pt modelId="{8A61DF91-9791-4212-8970-9A90E1C6160D}">
      <dgm:prSet custT="1"/>
      <dgm:spPr>
        <a:xfrm>
          <a:off x="2385391" y="4037061"/>
          <a:ext cx="3101008" cy="77576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200" b="1" i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Критерии контроля, оценки, самоконтроля, самооценки</a:t>
          </a:r>
          <a:endParaRPr lang="ru-RU" sz="1200" b="1" i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FD31175-AFA7-4FDE-BFAE-E6AE10C52AFA}" type="parTrans" cxnId="{F9A3243F-9636-456F-8AE3-AA9EF5C07195}">
      <dgm:prSet/>
      <dgm:spPr/>
      <dgm:t>
        <a:bodyPr/>
        <a:lstStyle/>
        <a:p>
          <a:endParaRPr lang="ru-RU"/>
        </a:p>
      </dgm:t>
    </dgm:pt>
    <dgm:pt modelId="{D4928784-0E9C-42BC-A9A9-B8E1E74C9B99}" type="sibTrans" cxnId="{F9A3243F-9636-456F-8AE3-AA9EF5C07195}">
      <dgm:prSet/>
      <dgm:spPr/>
      <dgm:t>
        <a:bodyPr/>
        <a:lstStyle/>
        <a:p>
          <a:endParaRPr lang="ru-RU"/>
        </a:p>
      </dgm:t>
    </dgm:pt>
    <dgm:pt modelId="{CA165037-BC02-4E0F-BE76-2120A9F11EE5}" type="pres">
      <dgm:prSet presAssocID="{02BB6EE9-057F-4991-872E-91F9C0B5C249}" presName="compositeShape" presStyleCnt="0">
        <dgm:presLayoutVars>
          <dgm:dir/>
          <dgm:resizeHandles/>
        </dgm:presLayoutVars>
      </dgm:prSet>
      <dgm:spPr/>
    </dgm:pt>
    <dgm:pt modelId="{C0D1CB2C-2D30-43CF-80CB-5149E5E034E1}" type="pres">
      <dgm:prSet presAssocID="{02BB6EE9-057F-4991-872E-91F9C0B5C249}" presName="pyramid" presStyleLbl="node1" presStyleIdx="0" presStyleCnt="1"/>
      <dgm:spPr>
        <a:xfrm>
          <a:off x="0" y="0"/>
          <a:ext cx="4770782" cy="5455920"/>
        </a:xfrm>
        <a:prstGeom prst="triangle">
          <a:avLst/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97C737A0-CB3F-4192-9D33-9A966F21D78D}" type="pres">
      <dgm:prSet presAssocID="{02BB6EE9-057F-4991-872E-91F9C0B5C249}" presName="theList" presStyleCnt="0"/>
      <dgm:spPr/>
    </dgm:pt>
    <dgm:pt modelId="{2970FEB0-32B4-4781-B4FA-F24615C0B07B}" type="pres">
      <dgm:prSet presAssocID="{950BD1F4-125B-4BFE-BEF4-512281A7FC10}" presName="aNode" presStyleLbl="fgAcc1" presStyleIdx="0" presStyleCnt="5" custScaleY="10629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086017C-3DA4-4A1E-BEA9-2831E2064248}" type="pres">
      <dgm:prSet presAssocID="{950BD1F4-125B-4BFE-BEF4-512281A7FC10}" presName="aSpace" presStyleCnt="0"/>
      <dgm:spPr/>
    </dgm:pt>
    <dgm:pt modelId="{32D62B1B-20A7-4A46-B1C0-317171BB999C}" type="pres">
      <dgm:prSet presAssocID="{D405A604-302F-43A0-8CF4-553FD8FACD74}" presName="aNode" presStyleLbl="fgAcc1" presStyleIdx="1" presStyleCnt="5" custScaleY="1378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1FFE85D-65BE-4977-9D4E-C04360FEE6DD}" type="pres">
      <dgm:prSet presAssocID="{D405A604-302F-43A0-8CF4-553FD8FACD74}" presName="aSpace" presStyleCnt="0"/>
      <dgm:spPr/>
    </dgm:pt>
    <dgm:pt modelId="{FCEFA299-BA1E-48FE-BFF9-8A66E8BB1578}" type="pres">
      <dgm:prSet presAssocID="{09625D00-D894-411B-94D6-0246FB68B6F4}" presName="aNode" presStyleLbl="fgAcc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F2D53E1-17C8-470C-8489-BAF6F60D3D48}" type="pres">
      <dgm:prSet presAssocID="{09625D00-D894-411B-94D6-0246FB68B6F4}" presName="aSpace" presStyleCnt="0"/>
      <dgm:spPr/>
    </dgm:pt>
    <dgm:pt modelId="{BB402A27-29D0-4FA1-A359-D49E837CF6C0}" type="pres">
      <dgm:prSet presAssocID="{9E0AE664-D9AA-4BA2-8D56-4EDD88568107}" presName="aNode" presStyleLbl="fgAcc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1E3C191-A335-41A7-A1C6-89B02570FCA2}" type="pres">
      <dgm:prSet presAssocID="{9E0AE664-D9AA-4BA2-8D56-4EDD88568107}" presName="aSpace" presStyleCnt="0"/>
      <dgm:spPr/>
    </dgm:pt>
    <dgm:pt modelId="{EA89A74D-9908-4614-A442-D020C1B5C832}" type="pres">
      <dgm:prSet presAssocID="{8A61DF91-9791-4212-8970-9A90E1C6160D}" presName="aNode" presStyleLbl="fgAcc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B7DA553-F40C-4DDE-8DB0-E0D844956781}" type="pres">
      <dgm:prSet presAssocID="{8A61DF91-9791-4212-8970-9A90E1C6160D}" presName="aSpace" presStyleCnt="0"/>
      <dgm:spPr/>
    </dgm:pt>
  </dgm:ptLst>
  <dgm:cxnLst>
    <dgm:cxn modelId="{2D6C9B84-971B-4DC1-865C-1F392F7AAEA9}" type="presOf" srcId="{09625D00-D894-411B-94D6-0246FB68B6F4}" destId="{FCEFA299-BA1E-48FE-BFF9-8A66E8BB1578}" srcOrd="0" destOrd="0" presId="urn:microsoft.com/office/officeart/2005/8/layout/pyramid2"/>
    <dgm:cxn modelId="{0C9B4E05-AAF2-42BF-B02D-36EBE40504DB}" srcId="{02BB6EE9-057F-4991-872E-91F9C0B5C249}" destId="{950BD1F4-125B-4BFE-BEF4-512281A7FC10}" srcOrd="0" destOrd="0" parTransId="{719A5CEC-1D9C-4E01-82E2-2EDD4591016C}" sibTransId="{641EA6BD-6D3F-4434-976E-15E71EC14EB2}"/>
    <dgm:cxn modelId="{04810240-8155-464A-BC58-878A34D032E3}" type="presOf" srcId="{8A61DF91-9791-4212-8970-9A90E1C6160D}" destId="{EA89A74D-9908-4614-A442-D020C1B5C832}" srcOrd="0" destOrd="0" presId="urn:microsoft.com/office/officeart/2005/8/layout/pyramid2"/>
    <dgm:cxn modelId="{C7124007-CD78-4B28-ACF0-F5EBD6141B26}" srcId="{02BB6EE9-057F-4991-872E-91F9C0B5C249}" destId="{9E0AE664-D9AA-4BA2-8D56-4EDD88568107}" srcOrd="3" destOrd="0" parTransId="{8A9A5AC2-3E36-482D-B4EF-8F61C5C401C2}" sibTransId="{AA5D849E-9811-46FC-9413-C7EDE4A90421}"/>
    <dgm:cxn modelId="{8CE85A7D-6F1D-4C25-AB8E-75435A54110B}" srcId="{02BB6EE9-057F-4991-872E-91F9C0B5C249}" destId="{D405A604-302F-43A0-8CF4-553FD8FACD74}" srcOrd="1" destOrd="0" parTransId="{0750991D-3377-447E-A69C-0E8E09815E6E}" sibTransId="{CCBCD1E9-72E3-485E-8B42-3DFCF6270A83}"/>
    <dgm:cxn modelId="{E27EA436-932F-4974-B680-21CC033BD53A}" srcId="{02BB6EE9-057F-4991-872E-91F9C0B5C249}" destId="{09625D00-D894-411B-94D6-0246FB68B6F4}" srcOrd="2" destOrd="0" parTransId="{7DCAD4C1-F0E0-42A1-BC9A-4CA49E7A4C62}" sibTransId="{5B0958F8-D323-4490-9D99-60770116F8F8}"/>
    <dgm:cxn modelId="{5C4C9E32-A3AD-44BD-88E8-84294DDC898B}" type="presOf" srcId="{9E0AE664-D9AA-4BA2-8D56-4EDD88568107}" destId="{BB402A27-29D0-4FA1-A359-D49E837CF6C0}" srcOrd="0" destOrd="0" presId="urn:microsoft.com/office/officeart/2005/8/layout/pyramid2"/>
    <dgm:cxn modelId="{F9A3243F-9636-456F-8AE3-AA9EF5C07195}" srcId="{02BB6EE9-057F-4991-872E-91F9C0B5C249}" destId="{8A61DF91-9791-4212-8970-9A90E1C6160D}" srcOrd="4" destOrd="0" parTransId="{AFD31175-AFA7-4FDE-BFAE-E6AE10C52AFA}" sibTransId="{D4928784-0E9C-42BC-A9A9-B8E1E74C9B99}"/>
    <dgm:cxn modelId="{69D467A1-8BE2-4337-AEE4-74CAF01C81F8}" type="presOf" srcId="{02BB6EE9-057F-4991-872E-91F9C0B5C249}" destId="{CA165037-BC02-4E0F-BE76-2120A9F11EE5}" srcOrd="0" destOrd="0" presId="urn:microsoft.com/office/officeart/2005/8/layout/pyramid2"/>
    <dgm:cxn modelId="{1123FADD-7ECE-4F14-8377-6DAA3456CDAD}" type="presOf" srcId="{950BD1F4-125B-4BFE-BEF4-512281A7FC10}" destId="{2970FEB0-32B4-4781-B4FA-F24615C0B07B}" srcOrd="0" destOrd="0" presId="urn:microsoft.com/office/officeart/2005/8/layout/pyramid2"/>
    <dgm:cxn modelId="{E941ACF2-FE7A-4A45-A66F-EBE21086744B}" type="presOf" srcId="{D405A604-302F-43A0-8CF4-553FD8FACD74}" destId="{32D62B1B-20A7-4A46-B1C0-317171BB999C}" srcOrd="0" destOrd="0" presId="urn:microsoft.com/office/officeart/2005/8/layout/pyramid2"/>
    <dgm:cxn modelId="{2DC043CF-7BF9-4CAE-AABF-691912283F30}" type="presParOf" srcId="{CA165037-BC02-4E0F-BE76-2120A9F11EE5}" destId="{C0D1CB2C-2D30-43CF-80CB-5149E5E034E1}" srcOrd="0" destOrd="0" presId="urn:microsoft.com/office/officeart/2005/8/layout/pyramid2"/>
    <dgm:cxn modelId="{73C62E4E-5EFB-402A-9F40-9FD22CF5C799}" type="presParOf" srcId="{CA165037-BC02-4E0F-BE76-2120A9F11EE5}" destId="{97C737A0-CB3F-4192-9D33-9A966F21D78D}" srcOrd="1" destOrd="0" presId="urn:microsoft.com/office/officeart/2005/8/layout/pyramid2"/>
    <dgm:cxn modelId="{D2BE7376-BED2-4493-AFEA-008F543F1529}" type="presParOf" srcId="{97C737A0-CB3F-4192-9D33-9A966F21D78D}" destId="{2970FEB0-32B4-4781-B4FA-F24615C0B07B}" srcOrd="0" destOrd="0" presId="urn:microsoft.com/office/officeart/2005/8/layout/pyramid2"/>
    <dgm:cxn modelId="{D6815AF1-C7F8-48DC-AB10-4B4861BCB9BE}" type="presParOf" srcId="{97C737A0-CB3F-4192-9D33-9A966F21D78D}" destId="{0086017C-3DA4-4A1E-BEA9-2831E2064248}" srcOrd="1" destOrd="0" presId="urn:microsoft.com/office/officeart/2005/8/layout/pyramid2"/>
    <dgm:cxn modelId="{766726D4-3701-4FFC-8CEF-DA7D4FEC81FF}" type="presParOf" srcId="{97C737A0-CB3F-4192-9D33-9A966F21D78D}" destId="{32D62B1B-20A7-4A46-B1C0-317171BB999C}" srcOrd="2" destOrd="0" presId="urn:microsoft.com/office/officeart/2005/8/layout/pyramid2"/>
    <dgm:cxn modelId="{8EC0F281-1F39-4DB2-A14E-55B424146033}" type="presParOf" srcId="{97C737A0-CB3F-4192-9D33-9A966F21D78D}" destId="{71FFE85D-65BE-4977-9D4E-C04360FEE6DD}" srcOrd="3" destOrd="0" presId="urn:microsoft.com/office/officeart/2005/8/layout/pyramid2"/>
    <dgm:cxn modelId="{0F1EE17E-DAC5-4C0B-8D2C-3F0A757050DB}" type="presParOf" srcId="{97C737A0-CB3F-4192-9D33-9A966F21D78D}" destId="{FCEFA299-BA1E-48FE-BFF9-8A66E8BB1578}" srcOrd="4" destOrd="0" presId="urn:microsoft.com/office/officeart/2005/8/layout/pyramid2"/>
    <dgm:cxn modelId="{77491103-1734-45A7-99D0-67BB242DE251}" type="presParOf" srcId="{97C737A0-CB3F-4192-9D33-9A966F21D78D}" destId="{FF2D53E1-17C8-470C-8489-BAF6F60D3D48}" srcOrd="5" destOrd="0" presId="urn:microsoft.com/office/officeart/2005/8/layout/pyramid2"/>
    <dgm:cxn modelId="{AB30868B-ED37-4EE5-BD60-BEC63BDDF313}" type="presParOf" srcId="{97C737A0-CB3F-4192-9D33-9A966F21D78D}" destId="{BB402A27-29D0-4FA1-A359-D49E837CF6C0}" srcOrd="6" destOrd="0" presId="urn:microsoft.com/office/officeart/2005/8/layout/pyramid2"/>
    <dgm:cxn modelId="{40F8096B-5A50-4602-829E-F9AFC7E80385}" type="presParOf" srcId="{97C737A0-CB3F-4192-9D33-9A966F21D78D}" destId="{71E3C191-A335-41A7-A1C6-89B02570FCA2}" srcOrd="7" destOrd="0" presId="urn:microsoft.com/office/officeart/2005/8/layout/pyramid2"/>
    <dgm:cxn modelId="{C0976D33-F945-4D42-A5C4-FE52D09A0A67}" type="presParOf" srcId="{97C737A0-CB3F-4192-9D33-9A966F21D78D}" destId="{EA89A74D-9908-4614-A442-D020C1B5C832}" srcOrd="8" destOrd="0" presId="urn:microsoft.com/office/officeart/2005/8/layout/pyramid2"/>
    <dgm:cxn modelId="{4162A592-C21D-4874-A2C0-417BBCAA913D}" type="presParOf" srcId="{97C737A0-CB3F-4192-9D33-9A966F21D78D}" destId="{BB7DA553-F40C-4DDE-8DB0-E0D84495678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0D2966-A0DD-48AB-B402-BA8ACC2829B9}" type="doc">
      <dgm:prSet loTypeId="urn:microsoft.com/office/officeart/2005/8/layout/vProcess5" loCatId="process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54CE669E-909D-45FF-8370-67C16990A092}">
      <dgm:prSet custT="1"/>
      <dgm:spPr/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мотивационная – поощряет образовательную деятельность ученика и стимулирует её продолжение</a:t>
          </a:r>
        </a:p>
      </dgm:t>
    </dgm:pt>
    <dgm:pt modelId="{5FDAD7C4-4C74-43D4-9FF6-BBEE7A2FBB6F}" type="parTrans" cxnId="{D8B321A3-D856-4DB8-B6E0-4DA45A5053E6}">
      <dgm:prSet/>
      <dgm:spPr/>
      <dgm:t>
        <a:bodyPr/>
        <a:lstStyle/>
        <a:p>
          <a:endParaRPr lang="ru-RU"/>
        </a:p>
      </dgm:t>
    </dgm:pt>
    <dgm:pt modelId="{CA77BA7A-B2F2-4293-8138-6E43AAB9CDDD}" type="sibTrans" cxnId="{D8B321A3-D856-4DB8-B6E0-4DA45A5053E6}">
      <dgm:prSet/>
      <dgm:spPr/>
      <dgm:t>
        <a:bodyPr/>
        <a:lstStyle/>
        <a:p>
          <a:endParaRPr lang="ru-RU"/>
        </a:p>
      </dgm:t>
    </dgm:pt>
    <dgm:pt modelId="{D1A2A08D-0E89-4CB7-83DD-54126DA25E13}">
      <dgm:prSet custT="1"/>
      <dgm:spPr/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воспитательная – формирует самосознание и адекватную самооценку учебной деятельности школьника</a:t>
          </a:r>
        </a:p>
      </dgm:t>
    </dgm:pt>
    <dgm:pt modelId="{33D910DF-E9B0-4D53-AE83-B9506FA5070E}" type="parTrans" cxnId="{626574A3-9AD5-4715-9EC3-B86F428CC0CC}">
      <dgm:prSet/>
      <dgm:spPr/>
      <dgm:t>
        <a:bodyPr/>
        <a:lstStyle/>
        <a:p>
          <a:endParaRPr lang="ru-RU"/>
        </a:p>
      </dgm:t>
    </dgm:pt>
    <dgm:pt modelId="{EB1FB428-C522-49C7-98CC-379E9D2FBE44}" type="sibTrans" cxnId="{626574A3-9AD5-4715-9EC3-B86F428CC0CC}">
      <dgm:prSet/>
      <dgm:spPr/>
      <dgm:t>
        <a:bodyPr/>
        <a:lstStyle/>
        <a:p>
          <a:endParaRPr lang="ru-RU"/>
        </a:p>
      </dgm:t>
    </dgm:pt>
    <dgm:pt modelId="{9DA4C78B-4157-44CF-BD60-1874F60652F6}">
      <dgm:prSet custT="1"/>
      <dgm:spPr/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информационная – свидетельствует о степени успешности ученика в достижении образовательных стандартов, овладении знаниями, умениями и способами деятельности, развитии способностей, личностных образовательных приращениях</a:t>
          </a:r>
        </a:p>
      </dgm:t>
    </dgm:pt>
    <dgm:pt modelId="{5FCBB103-9D1B-4600-B48C-6B064DD81C2D}" type="parTrans" cxnId="{8CBC2B54-3487-4A3B-A3E1-2675CE22EC5A}">
      <dgm:prSet/>
      <dgm:spPr/>
      <dgm:t>
        <a:bodyPr/>
        <a:lstStyle/>
        <a:p>
          <a:endParaRPr lang="ru-RU"/>
        </a:p>
      </dgm:t>
    </dgm:pt>
    <dgm:pt modelId="{6B0CC1E3-19A1-40AA-9511-DB9594EE93F4}" type="sibTrans" cxnId="{8CBC2B54-3487-4A3B-A3E1-2675CE22EC5A}">
      <dgm:prSet/>
      <dgm:spPr/>
      <dgm:t>
        <a:bodyPr/>
        <a:lstStyle/>
        <a:p>
          <a:endParaRPr lang="ru-RU"/>
        </a:p>
      </dgm:t>
    </dgm:pt>
    <dgm:pt modelId="{0901F544-BBAE-4081-87D9-961E39B86B87}">
      <dgm:prSet custT="1"/>
      <dgm:spPr/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диагностическая – указывает на причины тех или иных образовательных результатов ученика</a:t>
          </a:r>
        </a:p>
      </dgm:t>
    </dgm:pt>
    <dgm:pt modelId="{25FC4D26-AC8F-4980-A67F-9145A5A6A532}" type="parTrans" cxnId="{029C9164-6172-4F85-A038-328E88F78418}">
      <dgm:prSet/>
      <dgm:spPr/>
      <dgm:t>
        <a:bodyPr/>
        <a:lstStyle/>
        <a:p>
          <a:endParaRPr lang="ru-RU"/>
        </a:p>
      </dgm:t>
    </dgm:pt>
    <dgm:pt modelId="{12C06196-28FB-49F1-87C1-FE4FFD4A9A64}" type="sibTrans" cxnId="{029C9164-6172-4F85-A038-328E88F78418}">
      <dgm:prSet/>
      <dgm:spPr/>
      <dgm:t>
        <a:bodyPr/>
        <a:lstStyle/>
        <a:p>
          <a:endParaRPr lang="ru-RU"/>
        </a:p>
      </dgm:t>
    </dgm:pt>
    <dgm:pt modelId="{320ACA28-57BB-430D-8ADC-DA5437D2BEE3}" type="pres">
      <dgm:prSet presAssocID="{CC0D2966-A0DD-48AB-B402-BA8ACC2829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01BA31-5AB2-4E1A-B222-C996527C8511}" type="pres">
      <dgm:prSet presAssocID="{CC0D2966-A0DD-48AB-B402-BA8ACC2829B9}" presName="dummyMaxCanvas" presStyleCnt="0">
        <dgm:presLayoutVars/>
      </dgm:prSet>
      <dgm:spPr/>
    </dgm:pt>
    <dgm:pt modelId="{5CA232D3-C923-4892-A0B2-46BE806FCC8F}" type="pres">
      <dgm:prSet presAssocID="{CC0D2966-A0DD-48AB-B402-BA8ACC2829B9}" presName="FourNodes_1" presStyleLbl="node1" presStyleIdx="0" presStyleCnt="4" custScaleY="134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A3135-C4AB-43CF-8537-2E831E305050}" type="pres">
      <dgm:prSet presAssocID="{CC0D2966-A0DD-48AB-B402-BA8ACC2829B9}" presName="FourNodes_2" presStyleLbl="node1" presStyleIdx="1" presStyleCnt="4" custScaleY="152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DDB38-9CA9-4295-B21F-8778CF75247B}" type="pres">
      <dgm:prSet presAssocID="{CC0D2966-A0DD-48AB-B402-BA8ACC2829B9}" presName="FourNodes_3" presStyleLbl="node1" presStyleIdx="2" presStyleCnt="4" custScaleY="119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8DD5C-F438-4BF7-A0F6-B4C44A9FF272}" type="pres">
      <dgm:prSet presAssocID="{CC0D2966-A0DD-48AB-B402-BA8ACC2829B9}" presName="FourNodes_4" presStyleLbl="node1" presStyleIdx="3" presStyleCnt="4" custScaleY="124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E79BA-9460-4A00-96FC-87AAD3B8C1F9}" type="pres">
      <dgm:prSet presAssocID="{CC0D2966-A0DD-48AB-B402-BA8ACC2829B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8FD3E-C0B6-4576-AB6B-63B7BD773842}" type="pres">
      <dgm:prSet presAssocID="{CC0D2966-A0DD-48AB-B402-BA8ACC2829B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A14E3-8565-455B-BB70-F44A8C5F8CC1}" type="pres">
      <dgm:prSet presAssocID="{CC0D2966-A0DD-48AB-B402-BA8ACC2829B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22BC0-D152-44AF-80AC-22CDED54D653}" type="pres">
      <dgm:prSet presAssocID="{CC0D2966-A0DD-48AB-B402-BA8ACC2829B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AC9DD-0313-4E34-BC1A-F2ECDD72D029}" type="pres">
      <dgm:prSet presAssocID="{CC0D2966-A0DD-48AB-B402-BA8ACC2829B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50B8A-29E9-412F-B426-27FDE8CAA0C2}" type="pres">
      <dgm:prSet presAssocID="{CC0D2966-A0DD-48AB-B402-BA8ACC2829B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9687A-0D51-48A0-847E-46B9CBF7D322}" type="pres">
      <dgm:prSet presAssocID="{CC0D2966-A0DD-48AB-B402-BA8ACC2829B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9C9164-6172-4F85-A038-328E88F78418}" srcId="{CC0D2966-A0DD-48AB-B402-BA8ACC2829B9}" destId="{0901F544-BBAE-4081-87D9-961E39B86B87}" srcOrd="0" destOrd="0" parTransId="{25FC4D26-AC8F-4980-A67F-9145A5A6A532}" sibTransId="{12C06196-28FB-49F1-87C1-FE4FFD4A9A64}"/>
    <dgm:cxn modelId="{3171BC17-1A49-4677-BA13-2E48A760127B}" type="presOf" srcId="{9DA4C78B-4157-44CF-BD60-1874F60652F6}" destId="{6EFA3135-C4AB-43CF-8537-2E831E305050}" srcOrd="0" destOrd="0" presId="urn:microsoft.com/office/officeart/2005/8/layout/vProcess5"/>
    <dgm:cxn modelId="{895BE26F-44BD-4F95-9238-12D446BB5784}" type="presOf" srcId="{54CE669E-909D-45FF-8370-67C16990A092}" destId="{39DDDB38-9CA9-4295-B21F-8778CF75247B}" srcOrd="0" destOrd="0" presId="urn:microsoft.com/office/officeart/2005/8/layout/vProcess5"/>
    <dgm:cxn modelId="{32BC91C6-4A64-4E2E-8E78-184CBE36C497}" type="presOf" srcId="{6B0CC1E3-19A1-40AA-9511-DB9594EE93F4}" destId="{63F8FD3E-C0B6-4576-AB6B-63B7BD773842}" srcOrd="0" destOrd="0" presId="urn:microsoft.com/office/officeart/2005/8/layout/vProcess5"/>
    <dgm:cxn modelId="{4976297A-15D6-4128-A7CA-5453C77712D4}" type="presOf" srcId="{CC0D2966-A0DD-48AB-B402-BA8ACC2829B9}" destId="{320ACA28-57BB-430D-8ADC-DA5437D2BEE3}" srcOrd="0" destOrd="0" presId="urn:microsoft.com/office/officeart/2005/8/layout/vProcess5"/>
    <dgm:cxn modelId="{262349B2-777B-4414-BCF1-AAF134B90325}" type="presOf" srcId="{0901F544-BBAE-4081-87D9-961E39B86B87}" destId="{5CA232D3-C923-4892-A0B2-46BE806FCC8F}" srcOrd="0" destOrd="0" presId="urn:microsoft.com/office/officeart/2005/8/layout/vProcess5"/>
    <dgm:cxn modelId="{ED907223-D294-41A2-A3F2-0860E7E6128F}" type="presOf" srcId="{D1A2A08D-0E89-4CB7-83DD-54126DA25E13}" destId="{EFA9687A-0D51-48A0-847E-46B9CBF7D322}" srcOrd="1" destOrd="0" presId="urn:microsoft.com/office/officeart/2005/8/layout/vProcess5"/>
    <dgm:cxn modelId="{60670E37-263C-486A-B8F8-A1B9C0ADE799}" type="presOf" srcId="{CA77BA7A-B2F2-4293-8138-6E43AAB9CDDD}" destId="{B38A14E3-8565-455B-BB70-F44A8C5F8CC1}" srcOrd="0" destOrd="0" presId="urn:microsoft.com/office/officeart/2005/8/layout/vProcess5"/>
    <dgm:cxn modelId="{1A0D4886-45F1-4204-8F20-5584251E937F}" type="presOf" srcId="{0901F544-BBAE-4081-87D9-961E39B86B87}" destId="{D8922BC0-D152-44AF-80AC-22CDED54D653}" srcOrd="1" destOrd="0" presId="urn:microsoft.com/office/officeart/2005/8/layout/vProcess5"/>
    <dgm:cxn modelId="{8CBC2B54-3487-4A3B-A3E1-2675CE22EC5A}" srcId="{CC0D2966-A0DD-48AB-B402-BA8ACC2829B9}" destId="{9DA4C78B-4157-44CF-BD60-1874F60652F6}" srcOrd="1" destOrd="0" parTransId="{5FCBB103-9D1B-4600-B48C-6B064DD81C2D}" sibTransId="{6B0CC1E3-19A1-40AA-9511-DB9594EE93F4}"/>
    <dgm:cxn modelId="{CFDD2E9C-ED78-4E96-8924-F135B737410D}" type="presOf" srcId="{54CE669E-909D-45FF-8370-67C16990A092}" destId="{9B850B8A-29E9-412F-B426-27FDE8CAA0C2}" srcOrd="1" destOrd="0" presId="urn:microsoft.com/office/officeart/2005/8/layout/vProcess5"/>
    <dgm:cxn modelId="{626574A3-9AD5-4715-9EC3-B86F428CC0CC}" srcId="{CC0D2966-A0DD-48AB-B402-BA8ACC2829B9}" destId="{D1A2A08D-0E89-4CB7-83DD-54126DA25E13}" srcOrd="3" destOrd="0" parTransId="{33D910DF-E9B0-4D53-AE83-B9506FA5070E}" sibTransId="{EB1FB428-C522-49C7-98CC-379E9D2FBE44}"/>
    <dgm:cxn modelId="{D8B321A3-D856-4DB8-B6E0-4DA45A5053E6}" srcId="{CC0D2966-A0DD-48AB-B402-BA8ACC2829B9}" destId="{54CE669E-909D-45FF-8370-67C16990A092}" srcOrd="2" destOrd="0" parTransId="{5FDAD7C4-4C74-43D4-9FF6-BBEE7A2FBB6F}" sibTransId="{CA77BA7A-B2F2-4293-8138-6E43AAB9CDDD}"/>
    <dgm:cxn modelId="{1047428C-172B-4E10-8E8A-90AC0BB34120}" type="presOf" srcId="{D1A2A08D-0E89-4CB7-83DD-54126DA25E13}" destId="{2D88DD5C-F438-4BF7-A0F6-B4C44A9FF272}" srcOrd="0" destOrd="0" presId="urn:microsoft.com/office/officeart/2005/8/layout/vProcess5"/>
    <dgm:cxn modelId="{70B28595-4CA8-4994-A432-0B5EC5219749}" type="presOf" srcId="{12C06196-28FB-49F1-87C1-FE4FFD4A9A64}" destId="{1EDE79BA-9460-4A00-96FC-87AAD3B8C1F9}" srcOrd="0" destOrd="0" presId="urn:microsoft.com/office/officeart/2005/8/layout/vProcess5"/>
    <dgm:cxn modelId="{F3510560-30EE-47CD-8299-08C28FA70F83}" type="presOf" srcId="{9DA4C78B-4157-44CF-BD60-1874F60652F6}" destId="{76FAC9DD-0313-4E34-BC1A-F2ECDD72D029}" srcOrd="1" destOrd="0" presId="urn:microsoft.com/office/officeart/2005/8/layout/vProcess5"/>
    <dgm:cxn modelId="{384EB7C3-5558-4F20-9CB5-9756A20F127F}" type="presParOf" srcId="{320ACA28-57BB-430D-8ADC-DA5437D2BEE3}" destId="{CA01BA31-5AB2-4E1A-B222-C996527C8511}" srcOrd="0" destOrd="0" presId="urn:microsoft.com/office/officeart/2005/8/layout/vProcess5"/>
    <dgm:cxn modelId="{6F7C748A-EA75-443F-A341-C1F0BC4EF7AD}" type="presParOf" srcId="{320ACA28-57BB-430D-8ADC-DA5437D2BEE3}" destId="{5CA232D3-C923-4892-A0B2-46BE806FCC8F}" srcOrd="1" destOrd="0" presId="urn:microsoft.com/office/officeart/2005/8/layout/vProcess5"/>
    <dgm:cxn modelId="{E4E348C5-B538-4F8D-85D2-0516C1A9ED9B}" type="presParOf" srcId="{320ACA28-57BB-430D-8ADC-DA5437D2BEE3}" destId="{6EFA3135-C4AB-43CF-8537-2E831E305050}" srcOrd="2" destOrd="0" presId="urn:microsoft.com/office/officeart/2005/8/layout/vProcess5"/>
    <dgm:cxn modelId="{15A8EF6F-58FA-488D-9B5E-555D38045E54}" type="presParOf" srcId="{320ACA28-57BB-430D-8ADC-DA5437D2BEE3}" destId="{39DDDB38-9CA9-4295-B21F-8778CF75247B}" srcOrd="3" destOrd="0" presId="urn:microsoft.com/office/officeart/2005/8/layout/vProcess5"/>
    <dgm:cxn modelId="{52FBD40D-939E-48A4-9140-0D820206FD33}" type="presParOf" srcId="{320ACA28-57BB-430D-8ADC-DA5437D2BEE3}" destId="{2D88DD5C-F438-4BF7-A0F6-B4C44A9FF272}" srcOrd="4" destOrd="0" presId="urn:microsoft.com/office/officeart/2005/8/layout/vProcess5"/>
    <dgm:cxn modelId="{14238AFC-0DDE-4B08-809B-24A99C2EB7B7}" type="presParOf" srcId="{320ACA28-57BB-430D-8ADC-DA5437D2BEE3}" destId="{1EDE79BA-9460-4A00-96FC-87AAD3B8C1F9}" srcOrd="5" destOrd="0" presId="urn:microsoft.com/office/officeart/2005/8/layout/vProcess5"/>
    <dgm:cxn modelId="{80963BB9-97F1-472F-B10B-AEA9C742BE55}" type="presParOf" srcId="{320ACA28-57BB-430D-8ADC-DA5437D2BEE3}" destId="{63F8FD3E-C0B6-4576-AB6B-63B7BD773842}" srcOrd="6" destOrd="0" presId="urn:microsoft.com/office/officeart/2005/8/layout/vProcess5"/>
    <dgm:cxn modelId="{7204B38C-06C8-418F-8C23-2924100F7CD5}" type="presParOf" srcId="{320ACA28-57BB-430D-8ADC-DA5437D2BEE3}" destId="{B38A14E3-8565-455B-BB70-F44A8C5F8CC1}" srcOrd="7" destOrd="0" presId="urn:microsoft.com/office/officeart/2005/8/layout/vProcess5"/>
    <dgm:cxn modelId="{3921DFB6-E469-4207-884D-CE83B3A41287}" type="presParOf" srcId="{320ACA28-57BB-430D-8ADC-DA5437D2BEE3}" destId="{D8922BC0-D152-44AF-80AC-22CDED54D653}" srcOrd="8" destOrd="0" presId="urn:microsoft.com/office/officeart/2005/8/layout/vProcess5"/>
    <dgm:cxn modelId="{BD2E66BD-8A8B-4E6C-829E-AD2B9A07A4C1}" type="presParOf" srcId="{320ACA28-57BB-430D-8ADC-DA5437D2BEE3}" destId="{76FAC9DD-0313-4E34-BC1A-F2ECDD72D029}" srcOrd="9" destOrd="0" presId="urn:microsoft.com/office/officeart/2005/8/layout/vProcess5"/>
    <dgm:cxn modelId="{0F6CA5D8-823A-45B1-A3BA-0881A0F243AD}" type="presParOf" srcId="{320ACA28-57BB-430D-8ADC-DA5437D2BEE3}" destId="{9B850B8A-29E9-412F-B426-27FDE8CAA0C2}" srcOrd="10" destOrd="0" presId="urn:microsoft.com/office/officeart/2005/8/layout/vProcess5"/>
    <dgm:cxn modelId="{6380EC56-07E5-4329-AC7C-2CE37CDB608C}" type="presParOf" srcId="{320ACA28-57BB-430D-8ADC-DA5437D2BEE3}" destId="{EFA9687A-0D51-48A0-847E-46B9CBF7D32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509F99-08EC-4BB2-AC54-7E1D79FC8DA8}">
      <dsp:nvSpPr>
        <dsp:cNvPr id="0" name=""/>
        <dsp:cNvSpPr/>
      </dsp:nvSpPr>
      <dsp:spPr>
        <a:xfrm>
          <a:off x="40" y="97173"/>
          <a:ext cx="3845569" cy="547200"/>
        </a:xfrm>
        <a:prstGeom prst="rect">
          <a:avLst/>
        </a:prstGeom>
        <a:solidFill>
          <a:srgbClr val="C0504D">
            <a:lumMod val="60000"/>
            <a:lumOff val="40000"/>
          </a:srgb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оценка</a:t>
          </a:r>
        </a:p>
      </dsp:txBody>
      <dsp:txXfrm>
        <a:off x="40" y="97173"/>
        <a:ext cx="3845569" cy="547200"/>
      </dsp:txXfrm>
    </dsp:sp>
    <dsp:sp modelId="{4D65FF8E-3D6C-424C-94E1-08D6DC60FBB1}">
      <dsp:nvSpPr>
        <dsp:cNvPr id="0" name=""/>
        <dsp:cNvSpPr/>
      </dsp:nvSpPr>
      <dsp:spPr>
        <a:xfrm>
          <a:off x="40" y="644373"/>
          <a:ext cx="3845569" cy="4087648"/>
        </a:xfrm>
        <a:prstGeom prst="rect">
          <a:avLst/>
        </a:prstGeom>
        <a:solidFill>
          <a:srgbClr val="C0504D">
            <a:lumMod val="40000"/>
            <a:lumOff val="60000"/>
            <a:alpha val="90000"/>
          </a:srgbClr>
        </a:solidFill>
        <a:ln w="25400" cap="flat" cmpd="sng" algn="ctr">
          <a:solidFill>
            <a:srgbClr val="9BBB59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словесная характеристика результатов действия (можно за любое действие ученика)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Оценивать можно любое действие ученика (особенно успешное): удачную мысль в диалоге, односложный ответ на репродуктивный вопрос. </a:t>
          </a:r>
        </a:p>
      </dsp:txBody>
      <dsp:txXfrm>
        <a:off x="40" y="644373"/>
        <a:ext cx="3845569" cy="4087648"/>
      </dsp:txXfrm>
    </dsp:sp>
    <dsp:sp modelId="{F5B8F3B2-E3A7-4D45-8128-EEC3B48302ED}">
      <dsp:nvSpPr>
        <dsp:cNvPr id="0" name=""/>
        <dsp:cNvSpPr/>
      </dsp:nvSpPr>
      <dsp:spPr>
        <a:xfrm>
          <a:off x="4383989" y="97173"/>
          <a:ext cx="3845569" cy="547200"/>
        </a:xfrm>
        <a:prstGeom prst="rect">
          <a:avLst/>
        </a:prstGeom>
        <a:solidFill>
          <a:srgbClr val="C0504D">
            <a:lumMod val="20000"/>
            <a:lumOff val="80000"/>
          </a:srgb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отметка</a:t>
          </a:r>
        </a:p>
      </dsp:txBody>
      <dsp:txXfrm>
        <a:off x="4383989" y="97173"/>
        <a:ext cx="3845569" cy="547200"/>
      </dsp:txXfrm>
    </dsp:sp>
    <dsp:sp modelId="{F754F37E-A34F-4608-92F7-8C79700232D4}">
      <dsp:nvSpPr>
        <dsp:cNvPr id="0" name=""/>
        <dsp:cNvSpPr/>
      </dsp:nvSpPr>
      <dsp:spPr>
        <a:xfrm>
          <a:off x="4383989" y="644373"/>
          <a:ext cx="3845569" cy="4087648"/>
        </a:xfrm>
        <a:prstGeom prst="rect">
          <a:avLst/>
        </a:prstGeom>
        <a:solidFill>
          <a:srgbClr val="C0504D">
            <a:lumMod val="60000"/>
            <a:lumOff val="40000"/>
            <a:alpha val="90000"/>
          </a:srgbClr>
        </a:solidFill>
        <a:ln w="25400" cap="flat" cmpd="sng" algn="ctr">
          <a:solidFill>
            <a:srgbClr val="9BBB59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фиксация результата оценивания в виде знака из принятой системы (только за решение продуктивной задачи – каждой в отдельности)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Отметка ставится только за решение продуктивной учебной задачи, в ходе которой ученик осмысливал цель и условия задания, осуществлял действия по поиску решения (хотя бы одно умение по использованию знаний), получал и представлял результат. </a:t>
          </a:r>
        </a:p>
      </dsp:txBody>
      <dsp:txXfrm>
        <a:off x="4383989" y="644373"/>
        <a:ext cx="3845569" cy="40876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D1CB2C-2D30-43CF-80CB-5149E5E034E1}">
      <dsp:nvSpPr>
        <dsp:cNvPr id="0" name=""/>
        <dsp:cNvSpPr/>
      </dsp:nvSpPr>
      <dsp:spPr>
        <a:xfrm>
          <a:off x="1255858" y="0"/>
          <a:ext cx="4972072" cy="4972072"/>
        </a:xfrm>
        <a:prstGeom prst="triangle">
          <a:avLst/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70FEB0-32B4-4781-B4FA-F24615C0B07B}">
      <dsp:nvSpPr>
        <dsp:cNvPr id="0" name=""/>
        <dsp:cNvSpPr/>
      </dsp:nvSpPr>
      <dsp:spPr>
        <a:xfrm>
          <a:off x="3741894" y="497888"/>
          <a:ext cx="3231846" cy="696748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усвоение предметных знаний, умений и навыков, их соответствие требованиям государственного стандарта начального образования</a:t>
          </a:r>
        </a:p>
      </dsp:txBody>
      <dsp:txXfrm>
        <a:off x="3741894" y="497888"/>
        <a:ext cx="3231846" cy="696748"/>
      </dsp:txXfrm>
    </dsp:sp>
    <dsp:sp modelId="{32D62B1B-20A7-4A46-B1C0-317171BB999C}">
      <dsp:nvSpPr>
        <dsp:cNvPr id="0" name=""/>
        <dsp:cNvSpPr/>
      </dsp:nvSpPr>
      <dsp:spPr>
        <a:xfrm>
          <a:off x="3741894" y="1276573"/>
          <a:ext cx="3231846" cy="903367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сформированность УУД (умения наблюдать, анализировать, сравнивать, классифицировать, обобщать, связно излагать мысли, творчески решать учебную задачу)</a:t>
          </a:r>
        </a:p>
      </dsp:txBody>
      <dsp:txXfrm>
        <a:off x="3741894" y="1276573"/>
        <a:ext cx="3231846" cy="903367"/>
      </dsp:txXfrm>
    </dsp:sp>
    <dsp:sp modelId="{FCEFA299-BA1E-48FE-BFF9-8A66E8BB1578}">
      <dsp:nvSpPr>
        <dsp:cNvPr id="0" name=""/>
        <dsp:cNvSpPr/>
      </dsp:nvSpPr>
      <dsp:spPr>
        <a:xfrm>
          <a:off x="3741894" y="2261878"/>
          <a:ext cx="3231846" cy="655497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сформированность познавательной активности и интересов, прилежания и старания</a:t>
          </a:r>
        </a:p>
      </dsp:txBody>
      <dsp:txXfrm>
        <a:off x="3741894" y="2261878"/>
        <a:ext cx="3231846" cy="655497"/>
      </dsp:txXfrm>
    </dsp:sp>
    <dsp:sp modelId="{BB402A27-29D0-4FA1-A359-D49E837CF6C0}">
      <dsp:nvSpPr>
        <dsp:cNvPr id="0" name=""/>
        <dsp:cNvSpPr/>
      </dsp:nvSpPr>
      <dsp:spPr>
        <a:xfrm>
          <a:off x="3741894" y="2999313"/>
          <a:ext cx="3231846" cy="655497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развитость познавательной активности и интересов, прилежания и старания</a:t>
          </a:r>
        </a:p>
      </dsp:txBody>
      <dsp:txXfrm>
        <a:off x="3741894" y="2999313"/>
        <a:ext cx="3231846" cy="655497"/>
      </dsp:txXfrm>
    </dsp:sp>
    <dsp:sp modelId="{EA89A74D-9908-4614-A442-D020C1B5C832}">
      <dsp:nvSpPr>
        <dsp:cNvPr id="0" name=""/>
        <dsp:cNvSpPr/>
      </dsp:nvSpPr>
      <dsp:spPr>
        <a:xfrm>
          <a:off x="3741894" y="3736748"/>
          <a:ext cx="3231846" cy="655497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Критерии контроля, оценки, самоконтроля, самооценки</a:t>
          </a:r>
          <a:endParaRPr lang="ru-RU" sz="1200" b="1" i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741894" y="3736748"/>
        <a:ext cx="3231846" cy="65549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A232D3-C923-4892-A0B2-46BE806FCC8F}">
      <dsp:nvSpPr>
        <dsp:cNvPr id="0" name=""/>
        <dsp:cNvSpPr/>
      </dsp:nvSpPr>
      <dsp:spPr>
        <a:xfrm>
          <a:off x="0" y="-182498"/>
          <a:ext cx="6583680" cy="16691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alpha val="9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alpha val="9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alpha val="9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alpha val="9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диагностическая – указывает на причины тех или иных образовательных результатов ученика</a:t>
          </a:r>
        </a:p>
      </dsp:txBody>
      <dsp:txXfrm>
        <a:off x="0" y="-182498"/>
        <a:ext cx="5211720" cy="1669196"/>
      </dsp:txXfrm>
    </dsp:sp>
    <dsp:sp modelId="{6EFA3135-C4AB-43CF-8537-2E831E305050}">
      <dsp:nvSpPr>
        <dsp:cNvPr id="0" name=""/>
        <dsp:cNvSpPr/>
      </dsp:nvSpPr>
      <dsp:spPr>
        <a:xfrm>
          <a:off x="551383" y="1171194"/>
          <a:ext cx="6583680" cy="18964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shade val="60000"/>
              </a:schemeClr>
            </a:gs>
            <a:gs pos="33000">
              <a:schemeClr val="accent3">
                <a:alpha val="90000"/>
                <a:hueOff val="0"/>
                <a:satOff val="0"/>
                <a:lumOff val="0"/>
                <a:alphaOff val="-13333"/>
                <a:tint val="86500"/>
              </a:schemeClr>
            </a:gs>
            <a:gs pos="46750">
              <a:schemeClr val="accent3">
                <a:alpha val="90000"/>
                <a:hueOff val="0"/>
                <a:satOff val="0"/>
                <a:lumOff val="0"/>
                <a:alphaOff val="-13333"/>
                <a:tint val="71000"/>
                <a:satMod val="112000"/>
              </a:schemeClr>
            </a:gs>
            <a:gs pos="53000">
              <a:schemeClr val="accent3">
                <a:alpha val="90000"/>
                <a:hueOff val="0"/>
                <a:satOff val="0"/>
                <a:lumOff val="0"/>
                <a:alphaOff val="-13333"/>
                <a:tint val="71000"/>
                <a:satMod val="112000"/>
              </a:schemeClr>
            </a:gs>
            <a:gs pos="68000">
              <a:schemeClr val="accent3">
                <a:alpha val="90000"/>
                <a:hueOff val="0"/>
                <a:satOff val="0"/>
                <a:lumOff val="0"/>
                <a:alphaOff val="-13333"/>
                <a:tint val="86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информационная – свидетельствует о степени успешности ученика в достижении образовательных стандартов, овладении знаниями, умениями и способами деятельности, развитии способностей, личностных образовательных приращениях</a:t>
          </a:r>
        </a:p>
      </dsp:txBody>
      <dsp:txXfrm>
        <a:off x="551383" y="1171194"/>
        <a:ext cx="5225261" cy="1896482"/>
      </dsp:txXfrm>
    </dsp:sp>
    <dsp:sp modelId="{39DDDB38-9CA9-4295-B21F-8778CF75247B}">
      <dsp:nvSpPr>
        <dsp:cNvPr id="0" name=""/>
        <dsp:cNvSpPr/>
      </dsp:nvSpPr>
      <dsp:spPr>
        <a:xfrm>
          <a:off x="1094536" y="2844505"/>
          <a:ext cx="6583680" cy="1484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shade val="60000"/>
              </a:schemeClr>
            </a:gs>
            <a:gs pos="33000">
              <a:schemeClr val="accent3">
                <a:alpha val="90000"/>
                <a:hueOff val="0"/>
                <a:satOff val="0"/>
                <a:lumOff val="0"/>
                <a:alphaOff val="-26667"/>
                <a:tint val="86500"/>
              </a:schemeClr>
            </a:gs>
            <a:gs pos="46750">
              <a:schemeClr val="accent3">
                <a:alpha val="90000"/>
                <a:hueOff val="0"/>
                <a:satOff val="0"/>
                <a:lumOff val="0"/>
                <a:alphaOff val="-26667"/>
                <a:tint val="71000"/>
                <a:satMod val="112000"/>
              </a:schemeClr>
            </a:gs>
            <a:gs pos="53000">
              <a:schemeClr val="accent3">
                <a:alpha val="90000"/>
                <a:hueOff val="0"/>
                <a:satOff val="0"/>
                <a:lumOff val="0"/>
                <a:alphaOff val="-26667"/>
                <a:tint val="71000"/>
                <a:satMod val="112000"/>
              </a:schemeClr>
            </a:gs>
            <a:gs pos="68000">
              <a:schemeClr val="accent3">
                <a:alpha val="90000"/>
                <a:hueOff val="0"/>
                <a:satOff val="0"/>
                <a:lumOff val="0"/>
                <a:alphaOff val="-26667"/>
                <a:tint val="86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мотивационная – поощряет образовательную деятельность ученика и стимулирует её продолжение</a:t>
          </a:r>
        </a:p>
      </dsp:txBody>
      <dsp:txXfrm>
        <a:off x="1094536" y="2844505"/>
        <a:ext cx="5233491" cy="1484534"/>
      </dsp:txXfrm>
    </dsp:sp>
    <dsp:sp modelId="{2D88DD5C-F438-4BF7-A0F6-B4C44A9FF272}">
      <dsp:nvSpPr>
        <dsp:cNvPr id="0" name=""/>
        <dsp:cNvSpPr/>
      </dsp:nvSpPr>
      <dsp:spPr>
        <a:xfrm>
          <a:off x="1645920" y="4282118"/>
          <a:ext cx="6583680" cy="1543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60000"/>
              </a:schemeClr>
            </a:gs>
            <a:gs pos="33000">
              <a:schemeClr val="accent3">
                <a:alpha val="90000"/>
                <a:hueOff val="0"/>
                <a:satOff val="0"/>
                <a:lumOff val="0"/>
                <a:alphaOff val="-40000"/>
                <a:tint val="86500"/>
              </a:schemeClr>
            </a:gs>
            <a:gs pos="46750">
              <a:schemeClr val="accent3">
                <a:alpha val="90000"/>
                <a:hueOff val="0"/>
                <a:satOff val="0"/>
                <a:lumOff val="0"/>
                <a:alphaOff val="-40000"/>
                <a:tint val="71000"/>
                <a:satMod val="112000"/>
              </a:schemeClr>
            </a:gs>
            <a:gs pos="53000">
              <a:schemeClr val="accent3">
                <a:alpha val="90000"/>
                <a:hueOff val="0"/>
                <a:satOff val="0"/>
                <a:lumOff val="0"/>
                <a:alphaOff val="-40000"/>
                <a:tint val="71000"/>
                <a:satMod val="112000"/>
              </a:schemeClr>
            </a:gs>
            <a:gs pos="68000">
              <a:schemeClr val="accent3">
                <a:alpha val="90000"/>
                <a:hueOff val="0"/>
                <a:satOff val="0"/>
                <a:lumOff val="0"/>
                <a:alphaOff val="-40000"/>
                <a:tint val="86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воспитательная – формирует самосознание и адекватную самооценку учебной деятельности школьника</a:t>
          </a:r>
        </a:p>
      </dsp:txBody>
      <dsp:txXfrm>
        <a:off x="1645920" y="4282118"/>
        <a:ext cx="5225261" cy="1543982"/>
      </dsp:txXfrm>
    </dsp:sp>
    <dsp:sp modelId="{1EDE79BA-9460-4A00-96FC-87AAD3B8C1F9}">
      <dsp:nvSpPr>
        <dsp:cNvPr id="0" name=""/>
        <dsp:cNvSpPr/>
      </dsp:nvSpPr>
      <dsp:spPr>
        <a:xfrm>
          <a:off x="5776644" y="982250"/>
          <a:ext cx="807035" cy="80703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776644" y="982250"/>
        <a:ext cx="807035" cy="807035"/>
      </dsp:txXfrm>
    </dsp:sp>
    <dsp:sp modelId="{63F8FD3E-C0B6-4576-AB6B-63B7BD773842}">
      <dsp:nvSpPr>
        <dsp:cNvPr id="0" name=""/>
        <dsp:cNvSpPr/>
      </dsp:nvSpPr>
      <dsp:spPr>
        <a:xfrm>
          <a:off x="6328028" y="2449587"/>
          <a:ext cx="807035" cy="80703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-2000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328028" y="2449587"/>
        <a:ext cx="807035" cy="807035"/>
      </dsp:txXfrm>
    </dsp:sp>
    <dsp:sp modelId="{B38A14E3-8565-455B-BB70-F44A8C5F8CC1}">
      <dsp:nvSpPr>
        <dsp:cNvPr id="0" name=""/>
        <dsp:cNvSpPr/>
      </dsp:nvSpPr>
      <dsp:spPr>
        <a:xfrm>
          <a:off x="6871181" y="3916923"/>
          <a:ext cx="807035" cy="80703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-4000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871181" y="3916923"/>
        <a:ext cx="807035" cy="807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5"/>
            <a:ext cx="8215370" cy="3429024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«Главные противоречия и недостатки существующей системы контроля и оценки учебной работы у учащихся показывают, что эта система, унаследованная нами от старых времен, давно устарела и требует замены»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(Л.М. Фридман)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 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143380"/>
            <a:ext cx="8072494" cy="25003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5" descr="F:\выступл\DSCF1484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4000504"/>
            <a:ext cx="371475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F:\выступл\DSCF1475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00504"/>
            <a:ext cx="388843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безотметочного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обучения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 1-2 классах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Безотметочное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обучение представляет собой обучение, в котором отсутствует   отметка   как   форма   количественного   выражения   результата оценочной деятельности. Это поиск нового подхода к оцениванию, который позволил бы преодолеть недостатки существующей «отметочной» системы оценивания такие как: не формирование  у учащихся оценочной самостоятельности; затруднение  индивидуализации  обучения; малая информативность; травмирующий характер.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Безотметочное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обучение вводится в 1-2 классах начальной школы как система контроля и самоконтроля учебных достижений обучающихся, ориентированная на обучение по адаптивной модели – обучение всех и каждого, а каждого в зависимости от его индивидуальных особенностей – и призвано способствовать, индивидуализации учебного процесса, повышению учебной мотивации и учебной самостоятельности учащихся.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Критерии     контроля,     оценки, самоконтроля,   самооценки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286808" cy="101122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Оценивание достижений планируемых результатов обучающихся  3-4 классов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14908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стартовые диагностические работы на начало учебного года;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стандартизированные письменные и устные работы;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комплексные (интегрированные) контрольные работы;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тематические проверочные (контрольные) работы;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проекты;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практические работы;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творческие работы;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тестовые работы;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самоанализ и самооценка.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Функции оценки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822960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Описание системы оценки результатов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1-е правило.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оцениваем?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Оцениваем результаты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предметные,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личностные.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ученика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это действия (умения) по использованию знаний в ходе решения задач (личностных,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предметных). Отдельные действия, прежде всего успешные, достойны оценки (словесной характеристики), а решение полноценной задачи – оценки и отметки (знака фиксации в определённой системе).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учителя (образовательного учреждения) – это разница между результатами учеников (личностными,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метапредметными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предметными) в начале обучения (входная диагностика) и в конце обучения (выходная диагностика). Прирост результатов означает, что учителю и школе в целом удалось создать образовательную среду, обеспечивающую развитие учеников. Отрицательный результат сравнения означает, что не удалось создать условия (образовательную среду) для успешного развития возможностей учеников.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2-е правило.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оценивает?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и ученик вместе определяют оценку и отметку.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уроке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оценивает свой результат выполнения задания по «Алгоритму самооценки» и, если требуется, определяет отметку, когда показывает выполненное задание.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имеет право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скорректировать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оценки и отметку, если докажет, что ученик завысил или занизил их.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уроков за письменные задания оценку и отметку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определяет учитель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имеет право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изменить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эту оценку и отметку, если докажет (используя алгоритм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самооценивания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что она завышена или занижена.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3-е правило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Сколько ставить отметок?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числу решённых задач.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каждую учебную задачу или группу заданий (задач), показывающую овладение конкретным действием (умением), определяется и по возможности ставится отдельная отметка.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143668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4-е правило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накапливать оценки и отметки? </a:t>
            </a:r>
            <a:endParaRPr lang="ru-RU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таблицах образовательных результатов (предметных,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личностных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и в «Портфеле достижений».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Таблицы образовательных результатов – составляются из перечня действий (умений), которыми должен и может овладеть ученик.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Таблицы размещаются в дневнике школьника и в рабочем журнале учителя (в бумажном и электронном вариантах). В них выставляются отметки (баллы или проценты) в графу того действия (умения), которое было основным в ходе решения конкретной задачи. Необходимы три группы таблиц: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таблицы предметных результатов;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таблицы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результатов;</a:t>
            </a:r>
          </a:p>
          <a:p>
            <a:pPr marL="457200" lvl="0" indent="-45720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таблицы  личностных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неперсонифицированных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результатов по классу.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Они заполняется на основании не подписанных учениками диагностических работ. Результаты фиксируются в процентах по классу в целом, а не по каждому отдельному ученику.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Отметки заносятся в таблицы результатов: 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Обязательно (минимум):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личностные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неперсонифицированные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диагностические работы (один раз в год – обязательно),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предметные контрольные работы (один раз в четверть – обязательно).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желанию и возможностям учителя (максимум):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любые другие задания (письменные или устные) – от урока к уроку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решени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5-е правило.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 ставить отметки?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Текущие – по желанию,  за тематические  проверочные  работы – обязательно.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задачи, решённые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при изучении новой темы,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отметка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ставится только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 желанию ученика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так как он ещё овладевает умениями и знаниями темы и имеет право на ошибку.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 каждую задачу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проверочной (контрольной) работы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итогам темы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отметка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ставится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всем ученикам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так как каждый должен показать, как он овладел умениями и знаниями по теме. Ученик не может отказаться от выставления этой отметки, но имеет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право пересдать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хотя бы один раз.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6-е правило.  По каким критериям оценивать? </a:t>
            </a:r>
            <a:endParaRPr lang="ru-RU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 признакам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трёх уровней успешности.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Необходимый уровень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(базовый)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– решение типовой задачи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подобной тем, что решали уже много раз, где требовались отработанные действия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примерной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программы) и усвоенные знания, (входящие в опорную систему знаний предмета в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примерной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программе).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достаточно для продолжения образования, это возможно и необходимо всем. Качественные оценки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«хорошо, но не отлично»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или «нормально» (решение задачи с недочётами).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Повышенный уровень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(программный)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– решение нестандартной задачи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где потребовалось: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либо действие в новой, непривычной ситуации (в том числе действия из раздела «Ученик может научиться» примерной программы);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lvl="0"/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либо использование новых, усваиваемых в данный момент знаний (в том числе выходящих за рамки опорной системы знаний по предмету).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Умение действовать в нестандартной ситуации – это отличие от необходимого всем уровня. Качественные оценки: «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отлично»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или «почти отлично» (решение задачи с недочётами).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Максимальный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(необязательный)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решение не изучавшейся в классе «сверхзадачи»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для которой потребовались либо самостоятельно добытые, не изучавшиеся знания, либо новые, самостоятельно усвоенные умения и действия, требуемые на следующих ступенях образования. Это демонстрирует исключительные успехи отдельных учеников по отдельным темам сверх школьных требований. Качественная оценка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«превосходно».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Качественные оценки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 уровням успешности могут быть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переведены в отметки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 5-балльной шкале (переосмысленной и желательно доработанной с помощью плюсов).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Модель системы оценки образовательных достижений младших школьников в условиях ФГОС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Admin\Рабочий стол\Новая папка (4)\fgosn_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285992"/>
            <a:ext cx="5572164" cy="400052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7223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7-е правило.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Как определять итоговые оценки?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Предметные четвертные оценки/отметки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определяются по таблицам предметных результатов (среднее арифметическое баллов). 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Итоговая оценка за ступень начальной школы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основе всех положительных результатов, накопленных учеником в своем портфеле достижений, и на основе итоговой диагностики предметных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результатов. 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 rot="20991983">
            <a:off x="862879" y="2768516"/>
            <a:ext cx="3093358" cy="2185123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  <a:ln w="25400" cap="flat" cmpd="sng" algn="ctr">
            <a:solidFill>
              <a:srgbClr val="9BBB5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Скругленный прямоугольник 4"/>
          <p:cNvSpPr/>
          <p:nvPr/>
        </p:nvSpPr>
        <p:spPr>
          <a:xfrm rot="845402">
            <a:off x="4906624" y="2608445"/>
            <a:ext cx="2887851" cy="1932167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  <a:ln w="25400" cap="flat" cmpd="sng" algn="ctr">
            <a:solidFill>
              <a:srgbClr val="9BBB5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Скругленный прямоугольник 5"/>
          <p:cNvSpPr/>
          <p:nvPr/>
        </p:nvSpPr>
        <p:spPr>
          <a:xfrm>
            <a:off x="3071802" y="4143380"/>
            <a:ext cx="3429024" cy="2143140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  <a:ln w="25400" cap="flat" cmpd="sng" algn="ctr">
            <a:solidFill>
              <a:srgbClr val="9BBB5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Перевод оценки по уровням успешности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предметную отметку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57784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основании продемонстрированного уровня успешности (оценки характеристики) определяется предметная отметка по 5-ти балльной шкале, принятой в образовательном учреждении. 5-балльная шкала «традиционных отметок», соотнесённая с уровнями успешности с помощью «+», которые нельзя выставить в официальный журнал, но можно проговорить, объяснить ученику отличия.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Например, так: «Официальная шкала отметок очень неточная. В журнале мы не видим разницу между твоей четвёркой и его четвёркой. Но главное, чтобы ты понимал – это четвёрки разного уровня»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37880"/>
            <a:ext cx="8501122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Перевод оценки по уровням успешности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в предметную отметку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1" y="1397000"/>
          <a:ext cx="8572560" cy="52120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857520"/>
                <a:gridCol w="2857520"/>
                <a:gridCol w="2857520"/>
              </a:tblGrid>
              <a:tr h="620120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Качественная оценка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Отметка — баллы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успешности (БУ)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цветок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5-балльная отметка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cs typeface="Times New Roman" pitchFamily="18" charset="0"/>
                        </a:rPr>
                        <a:t>Не достигнут даже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cs typeface="Times New Roman" pitchFamily="18" charset="0"/>
                        </a:rPr>
                        <a:t>необходимый уровень.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cs typeface="Times New Roman" pitchFamily="18" charset="0"/>
                        </a:rPr>
                        <a:t>Не решена типовая, много раз отработанная задача</a:t>
                      </a:r>
                      <a:endParaRPr lang="ru-RU" sz="1600" kern="50" dirty="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 pitchFamily="18" charset="0"/>
                          <a:cs typeface="Times New Roman" pitchFamily="18" charset="0"/>
                        </a:rPr>
                        <a:t>Пустой кружок — обязательное задание, которое так</a:t>
                      </a:r>
                    </a:p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 pitchFamily="18" charset="0"/>
                          <a:cs typeface="Times New Roman" pitchFamily="18" charset="0"/>
                        </a:rPr>
                        <a:t>и не удалось сделать</a:t>
                      </a:r>
                      <a:endParaRPr lang="ru-RU" sz="1600" kern="5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cs typeface="Times New Roman" pitchFamily="18" charset="0"/>
                        </a:rPr>
                        <a:t>«2» (или 0) </a:t>
                      </a:r>
                    </a:p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cs typeface="Times New Roman" pitchFamily="18" charset="0"/>
                        </a:rPr>
                        <a:t>ниже нормы,</a:t>
                      </a:r>
                    </a:p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cs typeface="Times New Roman" pitchFamily="18" charset="0"/>
                        </a:rPr>
                        <a:t>неудовлетворительно</a:t>
                      </a:r>
                      <a:endParaRPr lang="ru-RU" sz="1600" kern="50" dirty="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012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cs typeface="Times New Roman" pitchFamily="18" charset="0"/>
                        </a:rPr>
                        <a:t>Необходимый (базовый) уровень.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cs typeface="Times New Roman" pitchFamily="18" charset="0"/>
                        </a:rPr>
                        <a:t>Решение типовой задачи, подобной тем, что решали уже много раз, где требовались отработанные умения и уже усвоенные знания</a:t>
                      </a:r>
                      <a:endParaRPr lang="ru-RU" sz="1600" kern="50" dirty="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cs typeface="Times New Roman" pitchFamily="18" charset="0"/>
                        </a:rPr>
                        <a:t>1 балл — частичное освоение</a:t>
                      </a:r>
                      <a:endParaRPr lang="ru-RU" sz="1600" kern="50" dirty="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cs typeface="Times New Roman" pitchFamily="18" charset="0"/>
                        </a:rPr>
                        <a:t>«3» норма, зачёт, удовлетворительно. Возможность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cs typeface="Times New Roman" pitchFamily="18" charset="0"/>
                        </a:rPr>
                        <a:t>исправить! Частично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cs typeface="Times New Roman" pitchFamily="18" charset="0"/>
                        </a:rPr>
                        <a:t>успешное решение (с незначительной, не влияющей на результат ошибкой или с посторонней помощью в какой-то момент решения) </a:t>
                      </a:r>
                      <a:endParaRPr lang="ru-RU" sz="1600" kern="50" dirty="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0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 pitchFamily="18" charset="0"/>
                          <a:cs typeface="Times New Roman" pitchFamily="18" charset="0"/>
                        </a:rPr>
                        <a:t>2 балла — полное освоение</a:t>
                      </a:r>
                      <a:endParaRPr lang="ru-RU" sz="1600" kern="5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cs typeface="Times New Roman" pitchFamily="18" charset="0"/>
                        </a:rPr>
                        <a:t>4 (хорошо).</a:t>
                      </a:r>
                    </a:p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 pitchFamily="18" charset="0"/>
                          <a:cs typeface="Times New Roman" pitchFamily="18" charset="0"/>
                        </a:rPr>
                        <a:t>Право изменить! Полностью успешное решение (без ошибок и полностью самостоятельно)</a:t>
                      </a:r>
                      <a:endParaRPr lang="ru-RU" sz="1600" kern="50" dirty="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571480"/>
          <a:ext cx="8501121" cy="592935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833707"/>
                <a:gridCol w="2833707"/>
                <a:gridCol w="2833707"/>
              </a:tblGrid>
              <a:tr h="856110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Качественная оценка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Отметка — баллы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успешности (БУ)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цветок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5-балльная отметка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2197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Повышенный (программный) уровень.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нестандартной задачи, где потребовалось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либо применить новые знаний по изучаемой в данный момент теме,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либо уже усвоенные знания и умения, но в новой, непривычной ситуации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балла — частичное освоение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4+ (почти отлично).</a:t>
                      </a:r>
                    </a:p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Частично успешное решение (с незначительной ошибкой или с посторонней помощью в какой-то момент решения)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14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балла — полное освоение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(отлично) </a:t>
                      </a:r>
                    </a:p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Полностью успешное решение (без ошибок и полностью самостоятельно)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2197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Максимальный (необязательный) уровень.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задачи по материалу, не изучавшемуся в классе, где потребовались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либо самостоятельно добытые новые знания,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либо новые, самостоятельно усвоенные умения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баллов — приближение к</a:t>
                      </a:r>
                    </a:p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максимальному уровню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5+ </a:t>
                      </a:r>
                    </a:p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Частично успешное решение (с незначительной ошибкой или с посторонней помощью в какой-то момент решения)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14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баллов — выход на максимальный уровень</a:t>
                      </a:r>
                      <a:endParaRPr lang="ru-RU" sz="1600" kern="50">
                        <a:solidFill>
                          <a:schemeClr val="tx1"/>
                        </a:solidFill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и 5 (превосходно) Полностью успешное решение (без ошибок и полностью самостоятельно)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5"/>
            <a:ext cx="8286808" cy="928694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Учителю  на  заметку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785926"/>
            <a:ext cx="8358246" cy="4714908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Оценка и отметка всегда считались монополией учителя, а развитие самооценки - чем-то «дополнительным и необязательным».</a:t>
            </a:r>
          </a:p>
          <a:p>
            <a:pPr algn="just"/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Если мы хотим помочь нашим детям стать самостоятельными, давайте учить их свободе решений и ответственности за свой выбор.</a:t>
            </a:r>
          </a:p>
          <a:p>
            <a:pPr algn="just"/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Новая система оценивания потребует от нас дополнительных усилий, но вскоре вы увидите, как дети станут другими!</a:t>
            </a:r>
          </a:p>
          <a:p>
            <a:pPr algn="just"/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 пусть чаще наши дети говорят «Я больше не боюсь отвечать, потому что мой учитель учится вместе со мной!»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1618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оценки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 сложная и многофункциональная система, включающая как текущую, так и итоговую оценку результатов деятельности младших школьников; как оценку деятельности педагогов и школы, так и оценку результатов деятельности системы образования.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429125"/>
            <a:ext cx="3829048" cy="2214563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  <a:ln w="25400" cap="flat" cmpd="sng" algn="ctr">
            <a:solidFill>
              <a:srgbClr val="9BBB5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4429132"/>
            <a:ext cx="3857652" cy="2143140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  <a:ln w="25400" cap="flat" cmpd="sng" algn="ctr">
            <a:solidFill>
              <a:srgbClr val="9BBB5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Цели и задачи системы оценивания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устанавливать, что знают и понимают учащиеся о мире, в котором живут;</a:t>
            </a: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давать общую и дифференцированную информацию о процессе преподавания и процессе учения;</a:t>
            </a: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отслеживать индивидуальный прогресс учащихся в достижении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требований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стандарта и в частности, в достижении планируемых результатах освоения программ начального образования;</a:t>
            </a: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повышать объективность контроля и оценки образовательных достижений обучающихся;</a:t>
            </a: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обеспечивать условия для самооценки и самоконтроля;</a:t>
            </a: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обеспечивать  мониторинг  индивидуальных образовательных достижений обучающихся;</a:t>
            </a: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обеспечивать обратную связь для учителей, учащихся и родителей;</a:t>
            </a: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отслеживать эффективность реализуемой учебной программы.</a:t>
            </a: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Оценка и отметка…?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школьная система оценивания, ориентированная на эффективное обучение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научение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ребенка       позволяет: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осуществлять информативную и регулируемую (дозированную) обратную связь, давая ученику информацию о выполнении им программы, о том, насколько он продвинулся вперед, а на определенном этапе — и об общем уровне выполнения, и о слабых своих сторонах, с тем, чтобы он мог обратить на это особое внимание; учителю же обратная связь должна давать информацию о том, достиг он или нет поставленных им целей;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использовать ее как форму поощрения, но не наказания, стимулировать учение, сосредотачиваться более на том, что ученики знают, чем на том, чего они не знают; отмечать с ее помощью даже незначительные продвижения учащихся, позволяя им продвигаться в собственном темпе и не используя фактор времени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(скорость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почти никогда не имеет отношения к качеству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научения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); 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ориентировать ученика на успех и не способствовать наклеиванию ярлыков, в том числе связанных с не реалистическими ожиданиями проверяющих. 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опираться на широкую основу, а не только на достижения ограниченной группы учащихся (класса), содействовать становлению и развитию самооценки.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Оценка универсальных учебных действий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92922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800" dirty="0" smtClean="0"/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Система оценки планируемых результатов освоения основных образовательных программ относится к нормативному сопровождению государственных стандартов общего образования второго поколения согласно Концепции стандартов. Основой для разработки системы оценки планируемых результатов освоения основных образовательных  программ  являются Требования к результатам освоения образовательных программ начального, образования.  Планируемые результаты освоения этих образовательных программ и Универсальные учебные действия, которые включают: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предметные результаты (знания и умения, опыт творческой деятельности и др.);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результаты (способы деятельности, освоенные на базе одного или нескольких предметов, применимые как в рамках образовательного процесса, так и при решении проблем в реальных жизненных ситуациях);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личностные результаты (система ценностных отношений, интересов, мотивации учащихся и др.).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8572560" cy="1071569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требования   системы оценивания знаний учащихся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8429684" cy="500066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оценивания  должна  давать возможность сверить достигнутый учащимся уровень с определенным минимумом требований, заложенных в тот или иной учебный курс.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Система оценивания должна предусматривать и обеспечивать постоянный контроль между учителем, учеником, родителями, классным руководителем, а также администрацией и педагогическим коллективом школы.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Необходимо фиксировать  изменения общего уровня подготовленности каждого учащегося и  динамику его успехов в различных сферах познавательной деятельности.  Желательно, чтобы фиксация данной информации была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стандартизированная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не требовала больших затрат времени, т.е. не была вербальной.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оценивания должна быть выстроена таким образом,  чтобы как можно бережнее относиться к психике учащихся.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оценивания должна быть единой применительно к конкретному школьному классу в рамках единого образовательного пространства.</a:t>
            </a:r>
            <a:endParaRPr lang="ru-RU" sz="2000" dirty="0" smtClean="0">
              <a:solidFill>
                <a:schemeClr val="tx1"/>
              </a:solidFill>
            </a:endParaRPr>
          </a:p>
          <a:p>
            <a:pPr lvl="0" algn="just">
              <a:buFont typeface="Wingdings" pitchFamily="2" charset="2"/>
              <a:buChar char="q"/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8358246" cy="1857387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Необходимо вводить механизм, развивающий оценивание учащимся своих достижений  (рефлексия деятельности).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Должна быть заложена возможность адекватной интерпретации информации,  прозрачность в смысле способов выставления текущих и итоговых отметок.</a:t>
            </a:r>
            <a:endParaRPr lang="ru-RU" sz="2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rot="21303050">
            <a:off x="445979" y="2279469"/>
            <a:ext cx="3796743" cy="2520167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  <a:ln w="25400" cap="flat" cmpd="sng" algn="ctr">
            <a:solidFill>
              <a:srgbClr val="9BBB5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 rot="942260">
            <a:off x="4711592" y="2040627"/>
            <a:ext cx="3826166" cy="2614821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  <a:ln w="25400" cap="flat" cmpd="sng" algn="ctr">
            <a:solidFill>
              <a:srgbClr val="9BBB5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Скругленный прямоугольник 5"/>
          <p:cNvSpPr/>
          <p:nvPr/>
        </p:nvSpPr>
        <p:spPr>
          <a:xfrm>
            <a:off x="2928926" y="4429132"/>
            <a:ext cx="3500462" cy="2428868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  <a:ln w="25400" cap="flat" cmpd="sng" algn="ctr">
            <a:solidFill>
              <a:srgbClr val="9BBB5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192</TotalTime>
  <Words>2198</Words>
  <Application>Microsoft Office PowerPoint</Application>
  <PresentationFormat>Экран (4:3)</PresentationFormat>
  <Paragraphs>165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 «Главные противоречия и недостатки существующей системы контроля и оценки учебной работы у учащихся показывают, что эта система, унаследованная нами от старых времен, давно устарела и требует замены»                                               (Л.М. Фридман)   </vt:lpstr>
      <vt:lpstr> Модель системы оценки образовательных достижений младших школьников в условиях ФГОС </vt:lpstr>
      <vt:lpstr>Система оценки — сложная и многофункциональная система, включающая как текущую, так и итоговую оценку результатов деятельности младших школьников; как оценку деятельности педагогов и школы, так и оценку результатов деятельности системы образования.</vt:lpstr>
      <vt:lpstr> Цели и задачи системы оценивания </vt:lpstr>
      <vt:lpstr>Оценка и отметка…?</vt:lpstr>
      <vt:lpstr>Ожидаемые результаты</vt:lpstr>
      <vt:lpstr>Оценка универсальных учебных действий</vt:lpstr>
      <vt:lpstr> Основные требования   системы оценивания знаний учащихся </vt:lpstr>
      <vt:lpstr>  Необходимо вводить механизм, развивающий оценивание учащимся своих достижений  (рефлексия деятельности).  Должна быть заложена возможность адекватной интерпретации информации,  прозрачность в смысле способов выставления текущих и итоговых отметок.</vt:lpstr>
      <vt:lpstr> Система безотметочного обучения  в 1-2 классах </vt:lpstr>
      <vt:lpstr> Критерии     контроля,     оценки, самоконтроля,   самооценки </vt:lpstr>
      <vt:lpstr> Оценивание достижений планируемых результатов обучающихся  3-4 классов </vt:lpstr>
      <vt:lpstr> Функции оценки </vt:lpstr>
      <vt:lpstr>Описание системы оценки результатов</vt:lpstr>
      <vt:lpstr>Слайд 15</vt:lpstr>
      <vt:lpstr>Слайд 16</vt:lpstr>
      <vt:lpstr>Слайд 17</vt:lpstr>
      <vt:lpstr>Слайд 18</vt:lpstr>
      <vt:lpstr>Слайд 19</vt:lpstr>
      <vt:lpstr>Слайд 20</vt:lpstr>
      <vt:lpstr> Перевод оценки по уровням успешности  в предметную отметку </vt:lpstr>
      <vt:lpstr>Слайд 22</vt:lpstr>
      <vt:lpstr>Слайд 23</vt:lpstr>
      <vt:lpstr>Учителю  на  заметку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«Главные противоречия и недостатки существующей системы контроля и оценки учебной работы у учащихся показывают, что эта система, унаследованная нами от старых времен, давно устарела и требует замены» (Л.М. Фридман)   </dc:title>
  <dc:creator>1</dc:creator>
  <cp:lastModifiedBy>1</cp:lastModifiedBy>
  <cp:revision>38</cp:revision>
  <dcterms:created xsi:type="dcterms:W3CDTF">2013-02-08T14:11:20Z</dcterms:created>
  <dcterms:modified xsi:type="dcterms:W3CDTF">2013-03-25T18:58:10Z</dcterms:modified>
</cp:coreProperties>
</file>