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58" r:id="rId4"/>
    <p:sldId id="280" r:id="rId5"/>
    <p:sldId id="259" r:id="rId6"/>
    <p:sldId id="268" r:id="rId7"/>
    <p:sldId id="269" r:id="rId8"/>
    <p:sldId id="265" r:id="rId9"/>
    <p:sldId id="266" r:id="rId10"/>
    <p:sldId id="271" r:id="rId11"/>
    <p:sldId id="272" r:id="rId12"/>
    <p:sldId id="273" r:id="rId13"/>
    <p:sldId id="274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EAEAEA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3310" autoAdjust="0"/>
  </p:normalViewPr>
  <p:slideViewPr>
    <p:cSldViewPr>
      <p:cViewPr>
        <p:scale>
          <a:sx n="71" d="100"/>
          <a:sy n="71" d="100"/>
        </p:scale>
        <p:origin x="-11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852304289422394"/>
          <c:y val="6.9827639271312206E-2"/>
          <c:w val="0.70696042084355393"/>
          <c:h val="0.411333234000771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Замена букв, сходных по начертанию</c:v>
                </c:pt>
                <c:pt idx="1">
                  <c:v>Недописывание элеменнтов букв</c:v>
                </c:pt>
                <c:pt idx="2">
                  <c:v>Замены оптически сходных букв</c:v>
                </c:pt>
                <c:pt idx="3">
                  <c:v>Зеркальное письмо</c:v>
                </c:pt>
                <c:pt idx="4">
                  <c:v>Неудержание строки во время письма</c:v>
                </c:pt>
                <c:pt idx="5">
                  <c:v>Колебания высоты букв</c:v>
                </c:pt>
                <c:pt idx="6">
                  <c:v>Колебание наклона букв</c:v>
                </c:pt>
                <c:pt idx="7">
                  <c:v>Отсутствие слитности написания букв в словах</c:v>
                </c:pt>
                <c:pt idx="8">
                  <c:v>Неравномерность расстояний между словами</c:v>
                </c:pt>
                <c:pt idx="9">
                  <c:v>"Избегание" переноса слова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60</c:v>
                </c:pt>
                <c:pt idx="1">
                  <c:v>60</c:v>
                </c:pt>
                <c:pt idx="2">
                  <c:v>70</c:v>
                </c:pt>
                <c:pt idx="3">
                  <c:v>100</c:v>
                </c:pt>
                <c:pt idx="4">
                  <c:v>80</c:v>
                </c:pt>
                <c:pt idx="5">
                  <c:v>60</c:v>
                </c:pt>
                <c:pt idx="6">
                  <c:v>50</c:v>
                </c:pt>
                <c:pt idx="7">
                  <c:v>30</c:v>
                </c:pt>
                <c:pt idx="8">
                  <c:v>50</c:v>
                </c:pt>
                <c:pt idx="9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dLbl>
              <c:idx val="0"/>
              <c:layout>
                <c:manualLayout>
                  <c:x val="1.327643432906597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76434329065943E-2"/>
                  <c:y val="1.72043010752689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379800853485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37980085348512E-2"/>
                  <c:y val="1.72043010752689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173067804646738E-2"/>
                  <c:y val="5.161290322580701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379800853485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379800853485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276434329065976E-2"/>
                  <c:y val="3.44086021505376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379800853485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069701280227698E-2"/>
                  <c:y val="3.44086021505376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Замена букв, сходных по начертанию</c:v>
                </c:pt>
                <c:pt idx="1">
                  <c:v>Недописывание элеменнтов букв</c:v>
                </c:pt>
                <c:pt idx="2">
                  <c:v>Замены оптически сходных букв</c:v>
                </c:pt>
                <c:pt idx="3">
                  <c:v>Зеркальное письмо</c:v>
                </c:pt>
                <c:pt idx="4">
                  <c:v>Неудержание строки во время письма</c:v>
                </c:pt>
                <c:pt idx="5">
                  <c:v>Колебания высоты букв</c:v>
                </c:pt>
                <c:pt idx="6">
                  <c:v>Колебание наклона букв</c:v>
                </c:pt>
                <c:pt idx="7">
                  <c:v>Отсутствие слитности написания букв в словах</c:v>
                </c:pt>
                <c:pt idx="8">
                  <c:v>Неравномерность расстояний между словами</c:v>
                </c:pt>
                <c:pt idx="9">
                  <c:v>"Избегание" переноса слова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30</c:v>
                </c:pt>
                <c:pt idx="4">
                  <c:v>40</c:v>
                </c:pt>
                <c:pt idx="5">
                  <c:v>20</c:v>
                </c:pt>
                <c:pt idx="6">
                  <c:v>20</c:v>
                </c:pt>
                <c:pt idx="7">
                  <c:v>0</c:v>
                </c:pt>
                <c:pt idx="8">
                  <c:v>10</c:v>
                </c:pt>
                <c:pt idx="9">
                  <c:v>30</c:v>
                </c:pt>
              </c:numCache>
            </c:numRef>
          </c:val>
        </c:ser>
        <c:dLbls>
          <c:showVal val="1"/>
        </c:dLbls>
        <c:axId val="95026176"/>
        <c:axId val="94708864"/>
      </c:barChart>
      <c:catAx>
        <c:axId val="95026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Виды</a:t>
                </a:r>
                <a:r>
                  <a:rPr lang="ru-RU" baseline="0"/>
                  <a:t> нарушений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4313736031929154"/>
              <c:y val="0.53600907628482675"/>
            </c:manualLayout>
          </c:layout>
        </c:title>
        <c:numFmt formatCode="0.00%" sourceLinked="0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94708864"/>
        <c:crosses val="autoZero"/>
        <c:auto val="1"/>
        <c:lblAlgn val="ctr"/>
        <c:lblOffset val="100"/>
        <c:tickLblSkip val="1"/>
      </c:catAx>
      <c:valAx>
        <c:axId val="94708864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5026176"/>
        <c:crosses val="autoZero"/>
        <c:crossBetween val="between"/>
        <c:majorUnit val="10"/>
        <c:minorUnit val="5"/>
        <c:dispUnits>
          <c:builtInUnit val="hundreds"/>
        </c:dispUnits>
      </c:valAx>
    </c:plotArea>
    <c:legend>
      <c:legendPos val="b"/>
      <c:layout>
        <c:manualLayout>
          <c:xMode val="edge"/>
          <c:yMode val="edge"/>
          <c:x val="5.8783241256022092E-2"/>
          <c:y val="0.94072449157300875"/>
          <c:w val="0.84563924715435701"/>
          <c:h val="5.9275579387901553E-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088294079701527E-2"/>
          <c:y val="3.3138259437432038E-2"/>
          <c:w val="0.90928295959834737"/>
          <c:h val="0.685646336885457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 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axId val="94762880"/>
        <c:axId val="94764416"/>
      </c:barChart>
      <c:catAx>
        <c:axId val="94762880"/>
        <c:scaling>
          <c:orientation val="minMax"/>
        </c:scaling>
        <c:axPos val="b"/>
        <c:numFmt formatCode="0%" sourceLinked="0"/>
        <c:tickLblPos val="nextTo"/>
        <c:crossAx val="94764416"/>
        <c:crossesAt val="0"/>
        <c:auto val="1"/>
        <c:lblAlgn val="ctr"/>
        <c:lblOffset val="100"/>
      </c:catAx>
      <c:valAx>
        <c:axId val="94764416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94762880"/>
        <c:crosses val="autoZero"/>
        <c:crossBetween val="between"/>
        <c:majorUnit val="10"/>
        <c:minorUnit val="2"/>
        <c:dispUnits>
          <c:builtInUnit val="hundreds"/>
        </c:dispUnits>
      </c:valAx>
    </c:plotArea>
    <c:legend>
      <c:legendPos val="b"/>
      <c:layout>
        <c:manualLayout>
          <c:xMode val="edge"/>
          <c:yMode val="edge"/>
          <c:x val="1.1162718228245352E-2"/>
          <c:y val="0.8143347849955842"/>
          <c:w val="0.74250383807352038"/>
          <c:h val="0.15414092624297221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axId val="96904704"/>
        <c:axId val="96906240"/>
      </c:barChart>
      <c:catAx>
        <c:axId val="96904704"/>
        <c:scaling>
          <c:orientation val="minMax"/>
        </c:scaling>
        <c:axPos val="b"/>
        <c:numFmt formatCode="General" sourceLinked="0"/>
        <c:tickLblPos val="nextTo"/>
        <c:crossAx val="96906240"/>
        <c:crosses val="autoZero"/>
        <c:auto val="1"/>
        <c:lblAlgn val="ctr"/>
        <c:lblOffset val="100"/>
      </c:catAx>
      <c:valAx>
        <c:axId val="96906240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96904704"/>
        <c:crosses val="autoZero"/>
        <c:crossBetween val="between"/>
        <c:majorUnit val="10"/>
        <c:minorUnit val="2"/>
        <c:dispUnits>
          <c:builtInUnit val="hundreds"/>
        </c:dispUnits>
      </c:valAx>
    </c:plotArea>
    <c:legend>
      <c:legendPos val="b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5243170046095517"/>
          <c:y val="4.3638774984597693E-2"/>
          <c:w val="0.84256571072815811"/>
          <c:h val="0.734618817606125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 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axId val="96986240"/>
        <c:axId val="96987776"/>
      </c:barChart>
      <c:catAx>
        <c:axId val="96986240"/>
        <c:scaling>
          <c:orientation val="minMax"/>
        </c:scaling>
        <c:axPos val="b"/>
        <c:numFmt formatCode="General" sourceLinked="0"/>
        <c:tickLblPos val="nextTo"/>
        <c:crossAx val="96987776"/>
        <c:crossesAt val="0"/>
        <c:auto val="1"/>
        <c:lblAlgn val="ctr"/>
        <c:lblOffset val="100"/>
      </c:catAx>
      <c:valAx>
        <c:axId val="96987776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96986240"/>
        <c:crosses val="autoZero"/>
        <c:crossBetween val="between"/>
        <c:majorUnit val="10"/>
        <c:minorUnit val="0.1"/>
        <c:dispUnits>
          <c:builtInUnit val="hundreds"/>
        </c:dispUnits>
      </c:valAx>
    </c:plotArea>
    <c:legend>
      <c:legendPos val="b"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076296826533117"/>
          <c:y val="5.9426333581982953E-2"/>
          <c:w val="0.77584824624195248"/>
          <c:h val="0.718655466852889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 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Справились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axId val="68903680"/>
        <c:axId val="68905216"/>
      </c:barChart>
      <c:catAx>
        <c:axId val="68903680"/>
        <c:scaling>
          <c:orientation val="minMax"/>
        </c:scaling>
        <c:axPos val="b"/>
        <c:numFmt formatCode="General" sourceLinked="0"/>
        <c:tickLblPos val="nextTo"/>
        <c:crossAx val="68905216"/>
        <c:crosses val="autoZero"/>
        <c:auto val="1"/>
        <c:lblAlgn val="ctr"/>
        <c:lblOffset val="100"/>
      </c:catAx>
      <c:valAx>
        <c:axId val="68905216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68903680"/>
        <c:crosses val="autoZero"/>
        <c:crossBetween val="between"/>
        <c:majorUnit val="10"/>
        <c:minorUnit val="0.1"/>
        <c:dispUnits>
          <c:builtInUnit val="hundreds"/>
        </c:dispUnits>
      </c:valAx>
    </c:plotArea>
    <c:legend>
      <c:legendPos val="b"/>
      <c:layout>
        <c:manualLayout>
          <c:xMode val="edge"/>
          <c:yMode val="edge"/>
          <c:x val="0"/>
          <c:y val="0.85739600361864565"/>
          <c:w val="0.89636151538717912"/>
          <c:h val="0.11236926055835068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339151887607032"/>
          <c:y val="1.9637478551765859E-2"/>
          <c:w val="0.87237193951629921"/>
          <c:h val="0.696249682949274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 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</c:ser>
        <c:axId val="97096832"/>
        <c:axId val="97098368"/>
      </c:barChart>
      <c:catAx>
        <c:axId val="97096832"/>
        <c:scaling>
          <c:orientation val="minMax"/>
        </c:scaling>
        <c:axPos val="b"/>
        <c:numFmt formatCode="General" sourceLinked="0"/>
        <c:tickLblPos val="nextTo"/>
        <c:crossAx val="97098368"/>
        <c:crosses val="autoZero"/>
        <c:auto val="1"/>
        <c:lblAlgn val="ctr"/>
        <c:lblOffset val="100"/>
      </c:catAx>
      <c:valAx>
        <c:axId val="97098368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97096832"/>
        <c:crosses val="autoZero"/>
        <c:crossBetween val="between"/>
        <c:majorUnit val="10"/>
        <c:dispUnits>
          <c:builtInUnit val="hundreds"/>
        </c:dispUnits>
      </c:valAx>
    </c:plotArea>
    <c:legend>
      <c:legendPos val="b"/>
      <c:layout>
        <c:manualLayout>
          <c:xMode val="edge"/>
          <c:yMode val="edge"/>
          <c:x val="0.05"/>
          <c:y val="0.83300431196100488"/>
          <c:w val="0.71446859439860222"/>
          <c:h val="0.16638729330374705"/>
        </c:manualLayout>
      </c:layout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407006415864684E-2"/>
          <c:y val="2.0328529958618259E-2"/>
          <c:w val="0.76987077136191362"/>
          <c:h val="0.809516837013956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формирующего эксперимента </c:v>
                </c:pt>
              </c:strCache>
            </c:strRef>
          </c:tx>
          <c:spPr>
            <a:solidFill>
              <a:srgbClr val="0000CC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формирующего эксперимента </c:v>
                </c:pt>
              </c:strCache>
            </c:strRef>
          </c:tx>
          <c:spPr>
            <a:solidFill>
              <a:srgbClr val="CC0099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</c:ser>
        <c:axId val="68479616"/>
        <c:axId val="68707072"/>
      </c:barChart>
      <c:catAx>
        <c:axId val="68479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уровни</a:t>
                </a:r>
              </a:p>
            </c:rich>
          </c:tx>
          <c:layout>
            <c:manualLayout>
              <c:xMode val="edge"/>
              <c:yMode val="edge"/>
              <c:x val="0.8779529381743999"/>
              <c:y val="0.82463231798258463"/>
            </c:manualLayout>
          </c:layout>
        </c:title>
        <c:numFmt formatCode="General" sourceLinked="0"/>
        <c:tickLblPos val="nextTo"/>
        <c:crossAx val="68707072"/>
        <c:crosses val="autoZero"/>
        <c:auto val="1"/>
        <c:lblAlgn val="ctr"/>
        <c:lblOffset val="100"/>
      </c:catAx>
      <c:valAx>
        <c:axId val="68707072"/>
        <c:scaling>
          <c:orientation val="minMax"/>
          <c:max val="100"/>
          <c:min val="0"/>
        </c:scaling>
        <c:axPos val="l"/>
        <c:majorGridlines/>
        <c:numFmt formatCode="0%" sourceLinked="0"/>
        <c:tickLblPos val="nextTo"/>
        <c:crossAx val="68479616"/>
        <c:crosses val="autoZero"/>
        <c:crossBetween val="between"/>
        <c:majorUnit val="10"/>
        <c:dispUnits>
          <c:builtInUnit val="hundreds"/>
        </c:dispUnits>
      </c:valAx>
    </c:plotArea>
    <c:legend>
      <c:legendPos val="b"/>
      <c:layout>
        <c:manualLayout>
          <c:xMode val="edge"/>
          <c:yMode val="edge"/>
          <c:x val="0.24551663571772464"/>
          <c:y val="0.91919442078452185"/>
          <c:w val="0.71725046423413275"/>
          <c:h val="8.0805633706826654E-2"/>
        </c:manualLayout>
      </c:layout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D78E0-B502-4B3E-B765-18D60B9DC2F3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DE378-6BE2-4B4F-8BFE-14FCF5657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0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E378-6BE2-4B4F-8BFE-14FCF565731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E378-6BE2-4B4F-8BFE-14FCF565731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DACE32-61B5-4032-AAA9-A40D3186C884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E510A3-ADEA-4F68-A5B9-0EBA2E2D3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928670"/>
            <a:ext cx="6426538" cy="3429024"/>
          </a:xfrm>
        </p:spPr>
        <p:txBody>
          <a:bodyPr>
            <a:normAutofit/>
          </a:bodyPr>
          <a:lstStyle/>
          <a:p>
            <a:r>
              <a:rPr lang="ru-RU" sz="3200" cap="none" dirty="0">
                <a:solidFill>
                  <a:srgbClr val="002060"/>
                </a:solidFill>
              </a:rPr>
              <a:t>Логопедическая работа </a:t>
            </a:r>
            <a:r>
              <a:rPr lang="ru-RU" sz="3200" cap="none" dirty="0" smtClean="0"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>по </a:t>
            </a:r>
            <a:r>
              <a:rPr lang="ru-RU" sz="3200" cap="none" dirty="0">
                <a:solidFill>
                  <a:srgbClr val="002060"/>
                </a:solidFill>
              </a:rPr>
              <a:t>устранению </a:t>
            </a:r>
            <a:r>
              <a:rPr lang="ru-RU" sz="3200" cap="none" dirty="0" smtClean="0"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>оптико-пространственных </a:t>
            </a:r>
            <a:r>
              <a:rPr lang="ru-RU" sz="3200" cap="none" dirty="0">
                <a:solidFill>
                  <a:srgbClr val="002060"/>
                </a:solidFill>
              </a:rPr>
              <a:t>нарушений письма </a:t>
            </a:r>
            <a:r>
              <a:rPr lang="ru-RU" sz="3200" cap="none" dirty="0" smtClean="0"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</a:rPr>
            </a:br>
            <a:r>
              <a:rPr lang="ru-RU" sz="3200" cap="none" dirty="0" smtClean="0">
                <a:solidFill>
                  <a:srgbClr val="002060"/>
                </a:solidFill>
              </a:rPr>
              <a:t>у </a:t>
            </a:r>
            <a:r>
              <a:rPr lang="ru-RU" sz="3200" cap="none" dirty="0">
                <a:solidFill>
                  <a:srgbClr val="002060"/>
                </a:solidFill>
              </a:rPr>
              <a:t>младших школьников</a:t>
            </a:r>
            <a:br>
              <a:rPr lang="ru-RU" sz="3200" cap="none" dirty="0">
                <a:solidFill>
                  <a:srgbClr val="002060"/>
                </a:solidFill>
              </a:rPr>
            </a:br>
            <a:endParaRPr lang="ru-RU" sz="3200" cap="none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9264" y="4653136"/>
            <a:ext cx="6267578" cy="17526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Выполнила: </a:t>
            </a:r>
            <a:r>
              <a:rPr lang="ru-RU" sz="2200" dirty="0" err="1" smtClean="0">
                <a:solidFill>
                  <a:schemeClr val="tx1"/>
                </a:solidFill>
              </a:rPr>
              <a:t>Поскребалова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Наталья Геннадиевна</a:t>
            </a:r>
          </a:p>
          <a:p>
            <a:r>
              <a:rPr lang="ru-RU" sz="2200" dirty="0">
                <a:solidFill>
                  <a:schemeClr val="tx1"/>
                </a:solidFill>
              </a:rPr>
              <a:t>Научный </a:t>
            </a:r>
            <a:r>
              <a:rPr lang="ru-RU" sz="22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2200" dirty="0" err="1" smtClean="0">
                <a:solidFill>
                  <a:schemeClr val="tx1"/>
                </a:solidFill>
              </a:rPr>
              <a:t>к.п.н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Томме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Людмила </a:t>
            </a:r>
            <a:r>
              <a:rPr lang="ru-RU" sz="2200" dirty="0" smtClean="0">
                <a:solidFill>
                  <a:schemeClr val="tx1"/>
                </a:solidFill>
              </a:rPr>
              <a:t>Евгеньевна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-13446"/>
            <a:ext cx="8496944" cy="775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ЦЕЛЬ ФОРМИРУЮЩЕГО ЭТАПА : </a:t>
            </a:r>
          </a:p>
          <a:p>
            <a:pPr algn="ctr"/>
            <a:r>
              <a:rPr lang="ru-RU" sz="2400" dirty="0" smtClean="0"/>
              <a:t>разработать и апробировать комплекс логопедических приёмов,  направленных на развитие оптико-пространственных функций и коррекцию оптико-пространственных нарушений письма.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</a:p>
          <a:p>
            <a:pPr algn="ctr"/>
            <a:endParaRPr lang="ru-RU" b="1" cap="all" dirty="0" smtClean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988840"/>
            <a:ext cx="3672408" cy="50405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СОДЕРЖАНИЕ РАБОТЫ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59832" y="2492896"/>
            <a:ext cx="21602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76056" y="2492896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51520" y="2852936"/>
            <a:ext cx="3960440" cy="381642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принципы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по коррекции нарушения письма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51520" y="3638634"/>
            <a:ext cx="417646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комплексности.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Патогенетический принцип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учёта патогенеза, то есть механизма нарушения).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учёта психологической структуры процесса письма и характера нарушения речевой деятельности.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поэтапного формирования умственных действий.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учёта зоны «ближайшего развития».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учёта симптоматики и степени выраженности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дисграфии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деятельностного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подхода.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Онтогенетический принцип.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55976" y="2780928"/>
            <a:ext cx="4320480" cy="3816424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499992" y="3320012"/>
            <a:ext cx="432048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уточнение и расширение объёма зрительной памяти (развитие зрительного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мнезиса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пространственного восприятия и представлений;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зрительного анализа и синтеза;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изобразительно-графических способностей, зрительно-моторной координации;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речевых обозначений зрительно-пространственных отношений;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зрительного восприятия и узнавания (зрительного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гнозиса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в том числе и буквенного;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дифференциация смешиваемых при письме букв (изолированно, в слогах, словах, предложениях и связных текстах).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39952" y="278092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Основные направления</a:t>
            </a:r>
          </a:p>
          <a:p>
            <a:pPr lvl="0" algn="ctr"/>
            <a:r>
              <a:rPr lang="ru-RU" b="1" dirty="0" smtClean="0"/>
              <a:t> по коррекции нарушения письма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ОПТИКО-ПРОСТРАНСТВЕННЫЕ НАРУШЕНИЯ ПИСЬМА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 ОБУЧАЮЩИХСЯ МЛАДШЕГО ШКОЛЬНОГО ВОЗРАСТА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В % ОТ ОБЩЕГО ЧИСЛА ИСПЫТУЕМЫХ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613766461"/>
              </p:ext>
            </p:extLst>
          </p:nvPr>
        </p:nvGraphicFramePr>
        <p:xfrm>
          <a:off x="611560" y="105273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330606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lang="ru-RU" sz="1200" b="1" dirty="0" smtClean="0">
                <a:solidFill>
                  <a:srgbClr val="002060"/>
                </a:solidFill>
              </a:rPr>
              <a:t>ОСОБЕННОСТИ ПРОСТРАНСТВЕННОЙ ОРГАНИЗАЦИИ ДВИЖЕНИЙ У ДЕТЕЙ С ОПТИКО-ПРОСТРАНСТВЕННЫМИ НАРУШЕНИЯМИ ПИСЬМА ПОСЛЕ ФОРМИРУЮЩЕГО ЭКСПЕРИМЕНТА (ПРОБ ХЕДА)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lang="ru-RU" sz="1200" b="1" dirty="0" smtClean="0">
                <a:solidFill>
                  <a:srgbClr val="002060"/>
                </a:solidFill>
              </a:rPr>
              <a:t>(В % ОТ ОБЩЕГО ЧИСЛА ИСПЫТУЕМЫХ)</a:t>
            </a:r>
            <a:endParaRPr lang="ru-RU" sz="1200" b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24744"/>
          <a:ext cx="471601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3789040"/>
          <a:ext cx="46085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88024" y="1052736"/>
          <a:ext cx="39604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4149080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362808024"/>
              </p:ext>
            </p:extLst>
          </p:nvPr>
        </p:nvGraphicFramePr>
        <p:xfrm>
          <a:off x="323528" y="1700808"/>
          <a:ext cx="80648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sz="quarter" idx="4294967295"/>
          </p:nvPr>
        </p:nvSpPr>
        <p:spPr>
          <a:xfrm>
            <a:off x="0" y="188913"/>
            <a:ext cx="8964488" cy="1079847"/>
          </a:xfr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ОСОБЕННОСТИ ПРОСТРАНСТВЕННОГО ПРАКСИСА У ДЕТЕЙ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 ОПТИКО-ПРОСТРАНСТВЕННЫМИ НАРУШЕНИЯМИ ПИСЬМА 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ПОСЛЕ ФОРМИРУЮЩЕГО ЭКСПЕРИМЕНТА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(ТЕСТ-ПРОБА “СРИСОВЫВАНИЕ ФИГУР”)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(В % ОТ ОБЩЕГО ЧИСЛА ИСПЫТУЕМЫХ)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-23007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/>
              <a:t>              </a:t>
            </a:r>
            <a:r>
              <a:rPr lang="ru-RU" sz="1600" b="1" dirty="0" smtClean="0">
                <a:solidFill>
                  <a:srgbClr val="002060"/>
                </a:solidFill>
              </a:rPr>
              <a:t>ОСОБЕННОСТИ ЗРИТЕЛЬНО-ПРОСТРАНСТВЕННОЙ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 ПАМЯТИ У ДЕТЕЙ С ОПТИКО-ПРОСТРАНСТВЕННЫМ НАРУШЕНИЯМИ ПИСЬМА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ПОСЛЕ ФОРМИРУЮЩЕГО ЭКСПЕРИМЕНТА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 (В % ОТ ОБЩЕГО ЧИСЛА ИСПЫТУЕМЫХ)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646376748"/>
              </p:ext>
            </p:extLst>
          </p:nvPr>
        </p:nvGraphicFramePr>
        <p:xfrm>
          <a:off x="179512" y="1556792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102701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indent="-27432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ОСОБЕННОСТИ ЗРИТЕЛЬНО-ПРОСТРАНСТВЕННЫХ ПРЕДСТАВЛЕНИЙ И </a:t>
            </a:r>
          </a:p>
          <a:p>
            <a:pPr marL="274320" marR="0" indent="-27432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ЗРИТЕЛЬНО-МОТОРНЫХ КООРДИНАЦИЙ У ДЕТЕЙ </a:t>
            </a:r>
          </a:p>
          <a:p>
            <a:pPr marL="274320" marR="0" indent="-27432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С ОПТИКО-ПРОСТРАНСТВЕННЫМИ НАРУШЕНИЯМИ ПИСЬМА</a:t>
            </a:r>
          </a:p>
          <a:p>
            <a:pPr marL="274320" marR="0" indent="-27432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ПОСЛЕ ФОРМИРУЮЩЕГО ЭКСПЕРИМЕНТА</a:t>
            </a:r>
          </a:p>
          <a:p>
            <a:pPr marL="274320" marR="0" indent="-27432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(ТЕСТ-ПРОБА “РИСУНОК (КОПИРОВАНИЕ) ТРЁХМЕРНОГО ОБЪЕКТА”)</a:t>
            </a:r>
          </a:p>
          <a:p>
            <a:pPr marL="274320" marR="0" indent="-27432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1600" b="1" dirty="0" smtClean="0">
                <a:solidFill>
                  <a:srgbClr val="002060"/>
                </a:solidFill>
              </a:rPr>
              <a:t> (В % ОТ ОБЩЕГО ЧИСЛА ИСПЫТУЕМЫХ)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796956"/>
              </p:ext>
            </p:extLst>
          </p:nvPr>
        </p:nvGraphicFramePr>
        <p:xfrm>
          <a:off x="179513" y="1844825"/>
          <a:ext cx="8640961" cy="3631782"/>
        </p:xfrm>
        <a:graphic>
          <a:graphicData uri="http://schemas.openxmlformats.org/drawingml/2006/table">
            <a:tbl>
              <a:tblPr/>
              <a:tblGrid>
                <a:gridCol w="730597"/>
                <a:gridCol w="730597"/>
                <a:gridCol w="729738"/>
                <a:gridCol w="730597"/>
                <a:gridCol w="750878"/>
                <a:gridCol w="792088"/>
                <a:gridCol w="792088"/>
                <a:gridCol w="648072"/>
                <a:gridCol w="576064"/>
                <a:gridCol w="699907"/>
                <a:gridCol w="729738"/>
                <a:gridCol w="730597"/>
              </a:tblGrid>
              <a:tr h="316200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Уровни успешности выполнения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тест-пробы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42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.Рисунок стола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 Копирование дома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65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изображение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Рисование по памяти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Копирование стола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Высо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кий уро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вень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(0-1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ний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(2-3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Низкий уровень (4 б.)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Высо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кий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(0-1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ний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(2-3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Низкий уровень (4 б.)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Высо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кий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(0-1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ний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(2-3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Низкий уровень (4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Высо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кий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(0-1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ний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уро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вень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(2-3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Низ кий уро 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вень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(4 б.)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/50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/30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200" b="1" dirty="0">
                          <a:solidFill>
                            <a:srgbClr val="FF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043608" y="6021288"/>
            <a:ext cx="7704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1560" y="6237312"/>
            <a:ext cx="186308" cy="14401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9552" y="5661248"/>
            <a:ext cx="186308" cy="144016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827584" y="5551473"/>
            <a:ext cx="89926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формирующего эксперимента (результаты констатирующего эксперимента)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 rot="10800000" flipV="1">
            <a:off x="971600" y="6016255"/>
            <a:ext cx="6638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формирующего эксперимента (результаты формирующего (контрольного) эксперимента)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1619672" y="980728"/>
            <a:ext cx="6408712" cy="3816424"/>
          </a:xfrm>
          <a:prstGeom prst="wave">
            <a:avLst>
              <a:gd name="adj1" fmla="val 12500"/>
              <a:gd name="adj2" fmla="val 8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</a:t>
            </a:r>
            <a:r>
              <a:rPr lang="ru-RU" sz="4400" b="1" cap="all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</a:t>
            </a:r>
            <a:r>
              <a:rPr lang="ru-RU" sz="4400" b="1" cap="all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4400" b="1" cap="all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20000"/>
          </a:blip>
          <a:srcRect l="2519" t="6631" r="9058"/>
          <a:stretch>
            <a:fillRect/>
          </a:stretch>
        </p:blipFill>
        <p:spPr bwMode="auto">
          <a:xfrm>
            <a:off x="3786182" y="4797152"/>
            <a:ext cx="3411237" cy="190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 l="6094" t="9285" r="3868" b="11104"/>
          <a:stretch>
            <a:fillRect/>
          </a:stretch>
        </p:blipFill>
        <p:spPr bwMode="auto">
          <a:xfrm>
            <a:off x="357158" y="2786058"/>
            <a:ext cx="3214710" cy="377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7036" t="16696" r="6885" b="6888"/>
          <a:stretch>
            <a:fillRect/>
          </a:stretch>
        </p:blipFill>
        <p:spPr bwMode="auto">
          <a:xfrm rot="20392521">
            <a:off x="302461" y="138680"/>
            <a:ext cx="3047547" cy="229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t="2081" r="1499" b="2838"/>
          <a:stretch>
            <a:fillRect/>
          </a:stretch>
        </p:blipFill>
        <p:spPr bwMode="auto">
          <a:xfrm>
            <a:off x="3491880" y="116632"/>
            <a:ext cx="3094586" cy="307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r="3110" b="2834"/>
          <a:stretch>
            <a:fillRect/>
          </a:stretch>
        </p:blipFill>
        <p:spPr bwMode="auto">
          <a:xfrm>
            <a:off x="5652120" y="3140968"/>
            <a:ext cx="3040288" cy="24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55386">
            <a:off x="6706217" y="420936"/>
            <a:ext cx="1778439" cy="237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943" y="188640"/>
            <a:ext cx="7467600" cy="504056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solidFill>
                  <a:srgbClr val="002060"/>
                </a:solidFill>
              </a:rPr>
              <a:t>ЦЕЛЬ ИССЛЕДОВАНИЯ:  </a:t>
            </a:r>
            <a:endParaRPr lang="ru-RU" sz="2000" b="1" cap="none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0689"/>
            <a:ext cx="8765323" cy="1368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теоретически обосновать, разработать и апробировать комплекс логопедических приёмов, направленный на устранение оптико-пространственных нарушений письма у младших школьников.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852936"/>
            <a:ext cx="7467600" cy="6206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437112"/>
            <a:ext cx="7467600" cy="6206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</a:pPr>
            <a:endParaRPr lang="ru-RU" sz="27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6225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ЗАДАЧИ   ИССЛЕДОВАНИЯ: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348881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2000" b="1" dirty="0" smtClean="0"/>
              <a:t>Изучить и проанализировать состояние проблемы </a:t>
            </a:r>
            <a:br>
              <a:rPr lang="ru-RU" sz="2000" b="1" dirty="0" smtClean="0"/>
            </a:br>
            <a:r>
              <a:rPr lang="ru-RU" sz="2000" b="1" dirty="0" smtClean="0"/>
              <a:t>в психолого-педагогической литературе.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b="1" dirty="0" smtClean="0"/>
              <a:t>Провести констатирующий эксперимент с целью изучения видов оптико-пространственных нарушений письма и выявления особенностей развития оптико-пространственных функций у младших школьников.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b="1" dirty="0" smtClean="0"/>
              <a:t>Разработать и апробировать комплекс логопедических приёмов, направленных на развитие оптико-пространственных функций и коррекцию  оптико-пространственных нарушений письма.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 smtClean="0"/>
              <a:t>Провести контрольный срез с целью выявления результативности логопедической работы по устранению оптико-пространственных нарушений письма у младших школьников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4664"/>
            <a:ext cx="7467600" cy="6206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ОБЪЕКТ ИССЛЕДОВАНИЯ: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36" y="11967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процесс развития оптико-пространственных функций у младших школьников.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1028" y="2251076"/>
            <a:ext cx="7467600" cy="6206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</a:pPr>
            <a:r>
              <a:rPr lang="ru-RU" sz="27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ПРЕДМЕТ ИССЛЕДОВАНИЯ: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907" y="30689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комплекс логопедических приёмов, направленный на устранение оптико-пространственных нарушений письма у младших школьников.</a:t>
            </a:r>
          </a:p>
        </p:txBody>
      </p:sp>
      <p:pic>
        <p:nvPicPr>
          <p:cNvPr id="1026" name="Picture 2" descr="F:\Фото диплом Наталья Г\PICT5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4932"/>
            <a:ext cx="3301516" cy="247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706090"/>
          </a:xfrm>
        </p:spPr>
        <p:txBody>
          <a:bodyPr>
            <a:normAutofit/>
          </a:bodyPr>
          <a:lstStyle/>
          <a:p>
            <a:pPr lvl="0"/>
            <a:r>
              <a:rPr lang="ru-RU" sz="2700" b="1" cap="none" dirty="0" smtClean="0">
                <a:solidFill>
                  <a:srgbClr val="002060"/>
                </a:solidFill>
              </a:rPr>
              <a:t>ГИПОТЕЗА  ИССЛЕДОВАНИЯ:</a:t>
            </a:r>
            <a:endParaRPr lang="ru-RU" sz="2700" b="1" cap="none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7776864" cy="55446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sz="3100" dirty="0" smtClean="0"/>
              <a:t>Устранение оптико-пространственных нарушений письма у младших школьников будет осуществляться более эффективно, </a:t>
            </a:r>
            <a:br>
              <a:rPr lang="ru-RU" sz="3100" dirty="0" smtClean="0"/>
            </a:br>
            <a:r>
              <a:rPr lang="ru-RU" sz="3100" dirty="0" smtClean="0"/>
              <a:t>если использовать комплекс логопедических приёмов, направленный на:</a:t>
            </a:r>
          </a:p>
          <a:p>
            <a:pPr lvl="0" algn="just"/>
            <a:r>
              <a:rPr lang="ru-RU" sz="3100" dirty="0" smtClean="0"/>
              <a:t>развитие оптико-гностических и </a:t>
            </a:r>
            <a:r>
              <a:rPr lang="ru-RU" sz="3100" dirty="0" err="1" smtClean="0"/>
              <a:t>оптико-мнестических</a:t>
            </a:r>
            <a:r>
              <a:rPr lang="ru-RU" sz="3100" dirty="0" smtClean="0"/>
              <a:t> функций;</a:t>
            </a:r>
          </a:p>
          <a:p>
            <a:pPr lvl="0" algn="just"/>
            <a:r>
              <a:rPr lang="ru-RU" sz="3100" dirty="0" smtClean="0"/>
              <a:t>развитие пространственного восприятия и представлений;</a:t>
            </a:r>
          </a:p>
          <a:p>
            <a:pPr lvl="0" algn="just"/>
            <a:r>
              <a:rPr lang="ru-RU" sz="3100" dirty="0" smtClean="0"/>
              <a:t>формирование речевых обозначений зрительно-пространственных отношений;</a:t>
            </a:r>
          </a:p>
          <a:p>
            <a:pPr algn="just"/>
            <a:r>
              <a:rPr lang="ru-RU" sz="3100" dirty="0" smtClean="0"/>
              <a:t>последовательную дифференциацию смешиваемых при письме букв (изолированно, в слогах, словах, предложениях и связных текстах).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Фото диплом Наталья Г\PICT6033.JPG"/>
          <p:cNvPicPr>
            <a:picLocks noChangeAspect="1" noChangeArrowheads="1"/>
          </p:cNvPicPr>
          <p:nvPr/>
        </p:nvPicPr>
        <p:blipFill>
          <a:blip r:embed="rId2" cstate="print"/>
          <a:srcRect t="3528"/>
          <a:stretch>
            <a:fillRect/>
          </a:stretch>
        </p:blipFill>
        <p:spPr bwMode="auto">
          <a:xfrm>
            <a:off x="357158" y="142852"/>
            <a:ext cx="2928959" cy="211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:\Фото диплом Наталья Г\PICT6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8748">
            <a:off x="177129" y="2269161"/>
            <a:ext cx="2979159" cy="383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I:\Фото диплом Наталья Г\PICT6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2800">
            <a:off x="2917987" y="293896"/>
            <a:ext cx="2786082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I:\Фото диплом Наталья Г\PICT6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9998">
            <a:off x="5613467" y="418672"/>
            <a:ext cx="30718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I:\Фото диплом Наталья Г\PICT6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03963">
            <a:off x="3271239" y="3144168"/>
            <a:ext cx="2851505" cy="272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I:\Фото диплом Наталья Г\PICT6008.JPG"/>
          <p:cNvPicPr>
            <a:picLocks noChangeAspect="1" noChangeArrowheads="1"/>
          </p:cNvPicPr>
          <p:nvPr/>
        </p:nvPicPr>
        <p:blipFill>
          <a:blip r:embed="rId7" cstate="print"/>
          <a:srcRect r="22308"/>
          <a:stretch>
            <a:fillRect/>
          </a:stretch>
        </p:blipFill>
        <p:spPr bwMode="auto">
          <a:xfrm rot="678795">
            <a:off x="5807077" y="3167392"/>
            <a:ext cx="3071834" cy="342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061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Этапы педагогического эксперимента: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indent="625475"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indent="625475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Констатирующий эксперимент: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18-25 сентября 2013г. Цель -</a:t>
            </a:r>
            <a:r>
              <a:rPr lang="ru-RU" sz="2800" dirty="0" smtClean="0"/>
              <a:t> изучение оптико-пространственных нарушений письма и особенностей развития оптико-пространственных функций у младших школьников.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Формирующий эксперимент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</a:rPr>
              <a:t>с 26 сентября по 7 мая 2013г. Цель -</a:t>
            </a:r>
            <a:r>
              <a:rPr lang="ru-RU" sz="2800" dirty="0" smtClean="0"/>
              <a:t>принципы и направления логопедической работы по устранению оптико-пространственных нарушений письма.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Контрольный эксперимент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11-13 мая 2013г. Цель - выявление эффективности проведённой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27584" y="0"/>
            <a:ext cx="7416824" cy="9361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0" cy="49006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solidFill>
                  <a:srgbClr val="002060"/>
                </a:solidFill>
              </a:rPr>
              <a:t>КОНСТАТИРУЮЩИЙ ЭКСПЕРИМЕНТ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052736"/>
            <a:ext cx="7632848" cy="5472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I</a:t>
            </a:r>
            <a:r>
              <a:rPr lang="ru-RU" sz="7200" b="1" dirty="0" smtClean="0">
                <a:solidFill>
                  <a:srgbClr val="C00000"/>
                </a:solidFill>
              </a:rPr>
              <a:t> этап</a:t>
            </a:r>
            <a:endParaRPr lang="ru-RU" sz="7200" dirty="0" smtClean="0"/>
          </a:p>
          <a:p>
            <a:r>
              <a:rPr lang="ru-RU" sz="7200" b="1" dirty="0" smtClean="0"/>
              <a:t>Первый раздел -</a:t>
            </a:r>
            <a:r>
              <a:rPr lang="ru-RU" sz="7200" dirty="0" smtClean="0"/>
              <a:t> нейропсихологическая методика обследования письма младших школьников </a:t>
            </a:r>
            <a:br>
              <a:rPr lang="ru-RU" sz="7200" dirty="0" smtClean="0"/>
            </a:br>
            <a:r>
              <a:rPr lang="ru-RU" sz="7200" dirty="0" smtClean="0"/>
              <a:t>О. Б. Иншаковой «Изучение навыков письма обучающихся </a:t>
            </a:r>
            <a:br>
              <a:rPr lang="ru-RU" sz="7200" dirty="0" smtClean="0"/>
            </a:br>
            <a:r>
              <a:rPr lang="ru-RU" sz="7200" dirty="0" smtClean="0"/>
              <a:t>1-4 классов».</a:t>
            </a:r>
          </a:p>
          <a:p>
            <a:r>
              <a:rPr lang="ru-RU" sz="7200" b="1" dirty="0" smtClean="0"/>
              <a:t>Второй раздел </a:t>
            </a:r>
            <a:r>
              <a:rPr lang="ru-RU" sz="7200" dirty="0" smtClean="0"/>
              <a:t>- тест-методика «Пробы </a:t>
            </a:r>
            <a:r>
              <a:rPr lang="ru-RU" sz="7200" dirty="0" err="1" smtClean="0"/>
              <a:t>Хеда</a:t>
            </a:r>
            <a:r>
              <a:rPr lang="ru-RU" sz="7200" dirty="0" smtClean="0"/>
              <a:t>».</a:t>
            </a:r>
          </a:p>
          <a:p>
            <a:r>
              <a:rPr lang="ru-RU" sz="7200" b="1" dirty="0" smtClean="0"/>
              <a:t>Третий раздел </a:t>
            </a:r>
            <a:r>
              <a:rPr lang="ru-RU" sz="7200" dirty="0" smtClean="0"/>
              <a:t>- четыре методики: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7200" dirty="0" smtClean="0"/>
              <a:t>Тест-проба «</a:t>
            </a:r>
            <a:r>
              <a:rPr lang="en-US" sz="7200" dirty="0" err="1" smtClean="0"/>
              <a:t>Срисовывание</a:t>
            </a:r>
            <a:r>
              <a:rPr lang="en-US" sz="7200" dirty="0" smtClean="0"/>
              <a:t> </a:t>
            </a:r>
            <a:r>
              <a:rPr lang="en-US" sz="7200" dirty="0" err="1" smtClean="0"/>
              <a:t>фигур</a:t>
            </a:r>
            <a:r>
              <a:rPr lang="ru-RU" sz="7200" dirty="0" smtClean="0"/>
              <a:t>».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7200" dirty="0" smtClean="0"/>
              <a:t>Тест-проба «Копирование с поворотом на 180º».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7200" dirty="0" smtClean="0"/>
              <a:t>Палочковый тест </a:t>
            </a:r>
            <a:r>
              <a:rPr lang="ru-RU" sz="7200" dirty="0" err="1" smtClean="0"/>
              <a:t>Гольдштейн-Ширера</a:t>
            </a:r>
            <a:r>
              <a:rPr lang="ru-RU" sz="7200" dirty="0" smtClean="0"/>
              <a:t> (адаптированный для детей).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7200" dirty="0" smtClean="0"/>
              <a:t>Тест-проба «Рисунок (копирование) трёхмерного объекта».</a:t>
            </a:r>
          </a:p>
          <a:p>
            <a:r>
              <a:rPr lang="ru-RU" sz="7200" b="1" dirty="0" smtClean="0"/>
              <a:t>Четвёртый раздел </a:t>
            </a:r>
            <a:r>
              <a:rPr lang="ru-RU" sz="7200" dirty="0" smtClean="0"/>
              <a:t>- две методики: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7200" dirty="0" smtClean="0"/>
              <a:t>Тест-проба «Зеркальные буквы».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7200" dirty="0" smtClean="0"/>
              <a:t>Тест-проба «Слепые часы».</a:t>
            </a:r>
          </a:p>
          <a:p>
            <a:r>
              <a:rPr lang="ru-RU" sz="7200" b="1" dirty="0" smtClean="0"/>
              <a:t>Пятый раздел </a:t>
            </a:r>
            <a:r>
              <a:rPr lang="ru-RU" sz="7200" dirty="0" smtClean="0"/>
              <a:t>- тест-проба на зрительно-пространственную память «Запоминание невербальных фигур».</a:t>
            </a:r>
          </a:p>
          <a:p>
            <a:pPr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II</a:t>
            </a:r>
            <a:r>
              <a:rPr lang="ru-RU" sz="7200" b="1" dirty="0" smtClean="0">
                <a:solidFill>
                  <a:srgbClr val="C00000"/>
                </a:solidFill>
              </a:rPr>
              <a:t> этап</a:t>
            </a:r>
            <a:endParaRPr lang="en-US" sz="7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7200" dirty="0" smtClean="0"/>
              <a:t>Обработка и анализ полученных результатов.</a:t>
            </a:r>
          </a:p>
          <a:p>
            <a:pPr>
              <a:buNone/>
            </a:pPr>
            <a:endParaRPr lang="ru-RU" sz="4200" dirty="0" smtClean="0"/>
          </a:p>
          <a:p>
            <a:endParaRPr lang="ru-RU" sz="4200" dirty="0" smtClean="0"/>
          </a:p>
          <a:p>
            <a:pPr marL="0">
              <a:buNone/>
            </a:pPr>
            <a:endParaRPr lang="ru-RU" b="1" cap="all" dirty="0" smtClean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8458"/>
            <a:ext cx="800219" cy="44644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СТРУКТУРА</a:t>
            </a:r>
            <a:endParaRPr lang="ru-RU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676456" cy="1224136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ОПТИКО-ПРОСТРАНСТВЕННЫЕ НАРУШЕНИЯ ПИСЬМА </a:t>
            </a:r>
            <a:b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 ОБУЧАЮЩИХСЯ МЛАДШЕГО ШКОЛЬНОГО ВОЗРАСТА</a:t>
            </a:r>
            <a:b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(В % ОТ ОБЩЕГО ЧИСЛА ИСПЫТУЕМЫХ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(МЕТОДИКА О.Б. ИНШАКОВОЙ </a:t>
            </a:r>
          </a:p>
          <a:p>
            <a:pPr marL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«ИЗУЧЕНИЕ НАВЫКОВ ПИСЬМА ОБУЧАЮЩИХСЯ</a:t>
            </a:r>
          </a:p>
          <a:p>
            <a:pPr marL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1-4 КЛАССОВ»)</a:t>
            </a:r>
          </a:p>
          <a:p>
            <a:pPr marL="0" algn="ctr">
              <a:buNone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9743792"/>
              </p:ext>
            </p:extLst>
          </p:nvPr>
        </p:nvGraphicFramePr>
        <p:xfrm>
          <a:off x="395536" y="2348880"/>
          <a:ext cx="8208912" cy="3884235"/>
        </p:xfrm>
        <a:graphic>
          <a:graphicData uri="http://schemas.openxmlformats.org/drawingml/2006/table">
            <a:tbl>
              <a:tblPr/>
              <a:tblGrid>
                <a:gridCol w="888022"/>
                <a:gridCol w="891934"/>
                <a:gridCol w="997556"/>
                <a:gridCol w="665819"/>
                <a:gridCol w="662692"/>
                <a:gridCol w="665819"/>
                <a:gridCol w="997556"/>
                <a:gridCol w="997556"/>
                <a:gridCol w="776921"/>
                <a:gridCol w="665037"/>
              </a:tblGrid>
              <a:tr h="37390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Виды нарушений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Замены букв, сходных по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начерта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нию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Недопи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сыва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ние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элемен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тов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букв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Замены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оптичес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ки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сходных букв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Зеркальное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пись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Неточность оформления рабочей строки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Неудержание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строки во время письма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Колебания высоты букв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Колебания наклона букв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Отсутствие слитности написания букв в словах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Неравномерность расстояний между словами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Избегание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”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переноса слова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1160</TotalTime>
  <Words>646</Words>
  <Application>Microsoft Office PowerPoint</Application>
  <PresentationFormat>Экран (4:3)</PresentationFormat>
  <Paragraphs>217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Логопедическая работа  по устранению  оптико-пространственных нарушений письма  у младших школьников </vt:lpstr>
      <vt:lpstr>Слайд 2</vt:lpstr>
      <vt:lpstr>ЦЕЛЬ ИССЛЕДОВАНИЯ:  </vt:lpstr>
      <vt:lpstr>Слайд 4</vt:lpstr>
      <vt:lpstr>ГИПОТЕЗА  ИССЛЕДОВАНИЯ:</vt:lpstr>
      <vt:lpstr>Слайд 6</vt:lpstr>
      <vt:lpstr>Слайд 7</vt:lpstr>
      <vt:lpstr>КОНСТАТИРУЮЩИЙ ЭКСПЕРИМЕНТ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работа  по устранению  оптико-пространственных нарушений письма  у младших школьников </dc:title>
  <dc:creator>1</dc:creator>
  <cp:lastModifiedBy>1</cp:lastModifiedBy>
  <cp:revision>110</cp:revision>
  <dcterms:created xsi:type="dcterms:W3CDTF">2013-06-10T00:46:00Z</dcterms:created>
  <dcterms:modified xsi:type="dcterms:W3CDTF">2013-06-14T17:05:36Z</dcterms:modified>
</cp:coreProperties>
</file>