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6" r:id="rId4"/>
    <p:sldId id="267" r:id="rId5"/>
    <p:sldId id="260" r:id="rId6"/>
    <p:sldId id="261" r:id="rId7"/>
    <p:sldId id="262" r:id="rId8"/>
    <p:sldId id="263" r:id="rId9"/>
    <p:sldId id="258" r:id="rId10"/>
    <p:sldId id="257" r:id="rId11"/>
    <p:sldId id="259" r:id="rId12"/>
    <p:sldId id="264" r:id="rId13"/>
    <p:sldId id="269" r:id="rId14"/>
    <p:sldId id="265" r:id="rId15"/>
    <p:sldId id="268" r:id="rId16"/>
    <p:sldId id="270" r:id="rId17"/>
    <p:sldId id="271" r:id="rId18"/>
    <p:sldId id="273" r:id="rId19"/>
    <p:sldId id="274" r:id="rId20"/>
    <p:sldId id="272" r:id="rId21"/>
    <p:sldId id="275" r:id="rId22"/>
    <p:sldId id="276" r:id="rId23"/>
    <p:sldId id="277" r:id="rId24"/>
    <p:sldId id="278" r:id="rId25"/>
    <p:sldId id="279"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A3336C0-22A1-47D6-A155-72F354F6F381}" type="datetimeFigureOut">
              <a:rPr lang="ru-RU" smtClean="0"/>
              <a:pPr/>
              <a:t>13.06.2013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9F9C967-E82B-476A-8B9B-1DA9916CDE0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F9C967-E82B-476A-8B9B-1DA9916CDE04}"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29F9C967-E82B-476A-8B9B-1DA9916CDE0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3336C0-22A1-47D6-A155-72F354F6F381}"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9F9C967-E82B-476A-8B9B-1DA9916CDE04}"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A3336C0-22A1-47D6-A155-72F354F6F381}" type="datetimeFigureOut">
              <a:rPr lang="ru-RU" smtClean="0"/>
              <a:pPr/>
              <a:t>13.06.2013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9F9C967-E82B-476A-8B9B-1DA9916CDE04}"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A3336C0-22A1-47D6-A155-72F354F6F381}" type="datetimeFigureOut">
              <a:rPr lang="ru-RU" smtClean="0"/>
              <a:pPr/>
              <a:t>13.06.2013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9F9C967-E82B-476A-8B9B-1DA9916CDE04}"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CA3336C0-22A1-47D6-A155-72F354F6F381}" type="datetimeFigureOut">
              <a:rPr lang="ru-RU" smtClean="0"/>
              <a:pPr/>
              <a:t>13.06.2013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29F9C967-E82B-476A-8B9B-1DA9916CDE04}"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3336C0-22A1-47D6-A155-72F354F6F381}"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9F9C967-E82B-476A-8B9B-1DA9916CDE0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CA3336C0-22A1-47D6-A155-72F354F6F381}"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9F9C967-E82B-476A-8B9B-1DA9916CDE04}"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F9C967-E82B-476A-8B9B-1DA9916CDE04}"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9F9C967-E82B-476A-8B9B-1DA9916CDE0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3336C0-22A1-47D6-A155-72F354F6F381}"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9C967-E82B-476A-8B9B-1DA9916CDE0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336C0-22A1-47D6-A155-72F354F6F381}" type="datetimeFigureOut">
              <a:rPr lang="ru-RU" smtClean="0"/>
              <a:pPr/>
              <a:t>13.06.2013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9C967-E82B-476A-8B9B-1DA9916CDE0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A3336C0-22A1-47D6-A155-72F354F6F381}" type="datetimeFigureOut">
              <a:rPr lang="ru-RU" smtClean="0"/>
              <a:pPr/>
              <a:t>13.06.2013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9F9C967-E82B-476A-8B9B-1DA9916CDE0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image" Target="../media/image16.wmf"/><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4.png"/><Relationship Id="rId9"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323010"/>
          </a:xfrm>
        </p:spPr>
        <p:txBody>
          <a:bodyPr>
            <a:noAutofit/>
          </a:bodyPr>
          <a:lstStyle/>
          <a:p>
            <a:r>
              <a:rPr lang="ru-RU" sz="2800" dirty="0" smtClean="0"/>
              <a:t>Активизация мыслительной деятельности на уроках русского языка(</a:t>
            </a:r>
            <a:r>
              <a:rPr lang="ru-RU" sz="1800" dirty="0" smtClean="0"/>
              <a:t>Практический материал  подготовила Макарова Татьяна Валентиновна)</a:t>
            </a:r>
            <a:endParaRPr lang="ru-RU" sz="1800" dirty="0"/>
          </a:p>
        </p:txBody>
      </p:sp>
      <p:sp>
        <p:nvSpPr>
          <p:cNvPr id="3" name="Подзаголовок 2"/>
          <p:cNvSpPr>
            <a:spLocks noGrp="1"/>
          </p:cNvSpPr>
          <p:nvPr>
            <p:ph idx="1"/>
          </p:nvPr>
        </p:nvSpPr>
        <p:spPr>
          <a:xfrm>
            <a:off x="457200" y="2000240"/>
            <a:ext cx="7239000" cy="4455496"/>
          </a:xfrm>
        </p:spPr>
        <p:txBody>
          <a:bodyPr>
            <a:noAutofit/>
          </a:bodyPr>
          <a:lstStyle/>
          <a:p>
            <a:pPr lvl="1"/>
            <a:r>
              <a:rPr lang="ru-RU" sz="2100" b="1" i="1" dirty="0">
                <a:solidFill>
                  <a:schemeClr val="tx2">
                    <a:lumMod val="60000"/>
                    <a:lumOff val="40000"/>
                  </a:schemeClr>
                </a:solidFill>
              </a:rPr>
              <a:t>Если хочешь воспитывать в детях смелость ума, интерес к серьезной интеллектуальной работе, самостоятельность как личностную черту, вселить в них радость сотворчества</a:t>
            </a:r>
            <a:r>
              <a:rPr lang="ru-RU" sz="2100" b="1" i="1" dirty="0" smtClean="0">
                <a:solidFill>
                  <a:schemeClr val="tx2">
                    <a:lumMod val="60000"/>
                    <a:lumOff val="40000"/>
                  </a:schemeClr>
                </a:solidFill>
              </a:rPr>
              <a:t>, то </a:t>
            </a:r>
            <a:r>
              <a:rPr lang="ru-RU" sz="2100" b="1" i="1" dirty="0">
                <a:solidFill>
                  <a:schemeClr val="tx2">
                    <a:lumMod val="60000"/>
                    <a:lumOff val="40000"/>
                  </a:schemeClr>
                </a:solidFill>
              </a:rPr>
              <a:t>создавай такие условия, чтобы искорки их мыслей образовали царство мыслей, дай возможность им почувствовать себя в нем властелином</a:t>
            </a:r>
            <a:r>
              <a:rPr lang="ru-RU" sz="2100" b="1" i="1" dirty="0" smtClean="0">
                <a:solidFill>
                  <a:schemeClr val="tx2">
                    <a:lumMod val="60000"/>
                    <a:lumOff val="40000"/>
                  </a:schemeClr>
                </a:solidFill>
              </a:rPr>
              <a:t>.</a:t>
            </a:r>
          </a:p>
          <a:p>
            <a:r>
              <a:rPr lang="ru-RU" sz="2400" b="1" i="1" dirty="0" smtClean="0">
                <a:solidFill>
                  <a:schemeClr val="tx2">
                    <a:lumMod val="60000"/>
                    <a:lumOff val="40000"/>
                  </a:schemeClr>
                </a:solidFill>
              </a:rPr>
              <a:t>(</a:t>
            </a:r>
            <a:r>
              <a:rPr lang="ru-RU" sz="2400" b="1" i="1" dirty="0">
                <a:solidFill>
                  <a:schemeClr val="tx2">
                    <a:lumMod val="60000"/>
                    <a:lumOff val="40000"/>
                  </a:schemeClr>
                </a:solidFill>
              </a:rPr>
              <a:t>Ш</a:t>
            </a:r>
            <a:r>
              <a:rPr lang="ru-RU" sz="2400" b="1" i="1" dirty="0" smtClean="0">
                <a:solidFill>
                  <a:schemeClr val="tx2">
                    <a:lumMod val="60000"/>
                    <a:lumOff val="40000"/>
                  </a:schemeClr>
                </a:solidFill>
              </a:rPr>
              <a:t>. А . </a:t>
            </a:r>
            <a:r>
              <a:rPr lang="ru-RU" sz="2400" b="1" i="1" dirty="0" err="1" smtClean="0">
                <a:solidFill>
                  <a:schemeClr val="tx2">
                    <a:lumMod val="60000"/>
                    <a:lumOff val="40000"/>
                  </a:schemeClr>
                </a:solidFill>
              </a:rPr>
              <a:t>Амонашвили</a:t>
            </a:r>
            <a:r>
              <a:rPr lang="ru-RU" sz="2400" b="1" i="1" dirty="0" smtClean="0">
                <a:solidFill>
                  <a:schemeClr val="tx2">
                    <a:lumMod val="60000"/>
                    <a:lumOff val="40000"/>
                  </a:schemeClr>
                </a:solidFill>
              </a:rPr>
              <a:t> )</a:t>
            </a:r>
            <a:endParaRPr lang="ru-RU" sz="2400" i="1" dirty="0">
              <a:solidFill>
                <a:schemeClr val="tx2">
                  <a:lumMod val="60000"/>
                  <a:lumOff val="40000"/>
                </a:schemeClr>
              </a:solidFill>
            </a:endParaRPr>
          </a:p>
          <a:p>
            <a:endParaRPr lang="ru-RU"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ChangeArrowheads="1"/>
          </p:cNvSpPr>
          <p:nvPr/>
        </p:nvSpPr>
        <p:spPr bwMode="auto">
          <a:xfrm>
            <a:off x="971550" y="561975"/>
            <a:ext cx="7488238" cy="823913"/>
          </a:xfrm>
          <a:prstGeom prst="rect">
            <a:avLst/>
          </a:prstGeom>
          <a:noFill/>
          <a:ln w="9525">
            <a:noFill/>
            <a:miter lim="800000"/>
            <a:headEnd/>
            <a:tailEnd/>
          </a:ln>
        </p:spPr>
        <p:txBody>
          <a:bodyPr anchor="ctr">
            <a:spAutoFit/>
          </a:bodyPr>
          <a:lstStyle/>
          <a:p>
            <a:pPr algn="just">
              <a:tabLst>
                <a:tab pos="457200" algn="l"/>
              </a:tabLst>
            </a:pPr>
            <a:r>
              <a:rPr lang="ru-RU" sz="4800" b="1" i="1">
                <a:latin typeface="Calibri" pitchFamily="34" charset="0"/>
                <a:cs typeface="Times New Roman" pitchFamily="18" charset="0"/>
              </a:rPr>
              <a:t>«ТОЛКОВЫЙ» СЛОВАРЬ</a:t>
            </a:r>
            <a:r>
              <a:rPr lang="ru-RU" sz="1600">
                <a:latin typeface="Calibri" pitchFamily="34" charset="0"/>
                <a:cs typeface="Times New Roman" pitchFamily="18" charset="0"/>
              </a:rPr>
              <a:t>.</a:t>
            </a:r>
            <a:endParaRPr lang="ru-RU" sz="2000">
              <a:latin typeface="Calibri" pitchFamily="34" charset="0"/>
            </a:endParaRPr>
          </a:p>
        </p:txBody>
      </p:sp>
      <p:pic>
        <p:nvPicPr>
          <p:cNvPr id="3" name="Рисунок 2" descr="J0282126.WMF"/>
          <p:cNvPicPr>
            <a:picLocks noChangeAspect="1"/>
          </p:cNvPicPr>
          <p:nvPr/>
        </p:nvPicPr>
        <p:blipFill>
          <a:blip r:embed="rId2"/>
          <a:srcRect/>
          <a:stretch>
            <a:fillRect/>
          </a:stretch>
        </p:blipFill>
        <p:spPr bwMode="auto">
          <a:xfrm>
            <a:off x="714375" y="1428750"/>
            <a:ext cx="2714625" cy="2714625"/>
          </a:xfrm>
          <a:prstGeom prst="rect">
            <a:avLst/>
          </a:prstGeom>
          <a:noFill/>
          <a:ln w="9525">
            <a:noFill/>
            <a:miter lim="800000"/>
            <a:headEnd/>
            <a:tailEnd/>
          </a:ln>
        </p:spPr>
      </p:pic>
      <p:pic>
        <p:nvPicPr>
          <p:cNvPr id="4" name="Рисунок 3" descr="pointing_finger_01.png"/>
          <p:cNvPicPr>
            <a:picLocks noChangeAspect="1"/>
          </p:cNvPicPr>
          <p:nvPr/>
        </p:nvPicPr>
        <p:blipFill>
          <a:blip r:embed="rId3"/>
          <a:srcRect/>
          <a:stretch>
            <a:fillRect/>
          </a:stretch>
        </p:blipFill>
        <p:spPr bwMode="auto">
          <a:xfrm>
            <a:off x="6500813" y="3571875"/>
            <a:ext cx="2227262" cy="2589213"/>
          </a:xfrm>
          <a:prstGeom prst="rect">
            <a:avLst/>
          </a:prstGeom>
          <a:noFill/>
          <a:ln w="9525">
            <a:noFill/>
            <a:miter lim="800000"/>
            <a:headEnd/>
            <a:tailEnd/>
          </a:ln>
        </p:spPr>
      </p:pic>
      <p:sp>
        <p:nvSpPr>
          <p:cNvPr id="8" name="Прямоугольник 7"/>
          <p:cNvSpPr>
            <a:spLocks noChangeArrowheads="1"/>
          </p:cNvSpPr>
          <p:nvPr/>
        </p:nvSpPr>
        <p:spPr bwMode="auto">
          <a:xfrm>
            <a:off x="3286125" y="1571625"/>
            <a:ext cx="5572125" cy="1200150"/>
          </a:xfrm>
          <a:prstGeom prst="rect">
            <a:avLst/>
          </a:prstGeom>
          <a:noFill/>
          <a:ln w="9525">
            <a:noFill/>
            <a:miter lim="800000"/>
            <a:headEnd/>
            <a:tailEnd/>
          </a:ln>
        </p:spPr>
        <p:txBody>
          <a:bodyPr>
            <a:spAutoFit/>
          </a:bodyPr>
          <a:lstStyle/>
          <a:p>
            <a:r>
              <a:rPr lang="ru-RU" sz="2400">
                <a:latin typeface="Constantia" pitchFamily="18" charset="0"/>
              </a:rPr>
              <a:t>Ведущий (учитель или ученик), не называя словарного слова, объясняет всем лексическое значение слова.</a:t>
            </a:r>
          </a:p>
        </p:txBody>
      </p:sp>
      <p:sp>
        <p:nvSpPr>
          <p:cNvPr id="9" name="Прямоугольник 8"/>
          <p:cNvSpPr>
            <a:spLocks noChangeArrowheads="1"/>
          </p:cNvSpPr>
          <p:nvPr/>
        </p:nvSpPr>
        <p:spPr bwMode="auto">
          <a:xfrm>
            <a:off x="428625" y="4714875"/>
            <a:ext cx="6143625" cy="1077913"/>
          </a:xfrm>
          <a:prstGeom prst="rect">
            <a:avLst/>
          </a:prstGeom>
          <a:noFill/>
          <a:ln w="9525">
            <a:noFill/>
            <a:miter lim="800000"/>
            <a:headEnd/>
            <a:tailEnd/>
          </a:ln>
        </p:spPr>
        <p:txBody>
          <a:bodyPr>
            <a:spAutoFit/>
          </a:bodyPr>
          <a:lstStyle/>
          <a:p>
            <a:r>
              <a:rPr lang="ru-RU" sz="3200">
                <a:latin typeface="Constantia" pitchFamily="18" charset="0"/>
              </a:rPr>
              <a:t>Дети угадывают и  записывают с проговариванием. </a:t>
            </a:r>
          </a:p>
        </p:txBody>
      </p:sp>
      <p:sp>
        <p:nvSpPr>
          <p:cNvPr id="2253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ppt_x</p:attrName>
                                        </p:attrNameLst>
                                      </p:cBhvr>
                                      <p:tavLst>
                                        <p:tav tm="0">
                                          <p:val>
                                            <p:strVal val="#ppt_x-.2"/>
                                          </p:val>
                                        </p:tav>
                                        <p:tav tm="100000">
                                          <p:val>
                                            <p:strVal val="#ppt_x"/>
                                          </p:val>
                                        </p:tav>
                                      </p:tavLst>
                                    </p:anim>
                                    <p:anim calcmode="lin" valueType="num">
                                      <p:cBhvr>
                                        <p:cTn id="14" dur="2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5" dur="2000"/>
                                        <p:tgtEl>
                                          <p:spTgt spid="8"/>
                                        </p:tgtEl>
                                      </p:cBhvr>
                                    </p:animEffect>
                                  </p:childTnLst>
                                </p:cTn>
                              </p:par>
                            </p:childTnLst>
                          </p:cTn>
                        </p:par>
                        <p:par>
                          <p:cTn id="16" fill="hold">
                            <p:stCondLst>
                              <p:cond delay="3000"/>
                            </p:stCondLst>
                            <p:childTnLst>
                              <p:par>
                                <p:cTn id="17" presetID="2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ppt_x</p:attrName>
                                        </p:attrNameLst>
                                      </p:cBhvr>
                                      <p:tavLst>
                                        <p:tav tm="0">
                                          <p:val>
                                            <p:strVal val="#ppt_x-.2"/>
                                          </p:val>
                                        </p:tav>
                                        <p:tav tm="100000">
                                          <p:val>
                                            <p:strVal val="#ppt_x"/>
                                          </p:val>
                                        </p:tav>
                                      </p:tavLst>
                                    </p:anim>
                                    <p:anim calcmode="lin" valueType="num">
                                      <p:cBhvr>
                                        <p:cTn id="20"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9"/>
                                        </p:tgtEl>
                                      </p:cBhvr>
                                    </p:animEffect>
                                  </p:childTnLst>
                                </p:cTn>
                              </p:par>
                            </p:childTnLst>
                          </p:cTn>
                        </p:par>
                        <p:par>
                          <p:cTn id="22" fill="hold">
                            <p:stCondLst>
                              <p:cond delay="4000"/>
                            </p:stCondLst>
                            <p:childTnLst>
                              <p:par>
                                <p:cTn id="23" presetID="2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ppt_x</p:attrName>
                                        </p:attrNameLst>
                                      </p:cBhvr>
                                      <p:tavLst>
                                        <p:tav tm="0">
                                          <p:val>
                                            <p:strVal val="#ppt_x-.2"/>
                                          </p:val>
                                        </p:tav>
                                        <p:tav tm="100000">
                                          <p:val>
                                            <p:strVal val="#ppt_x"/>
                                          </p:val>
                                        </p:tav>
                                      </p:tavLst>
                                    </p:anim>
                                    <p:anim calcmode="lin" valueType="num">
                                      <p:cBhvr>
                                        <p:cTn id="2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Прямоугольник 1"/>
          <p:cNvSpPr>
            <a:spLocks noChangeArrowheads="1"/>
          </p:cNvSpPr>
          <p:nvPr/>
        </p:nvSpPr>
        <p:spPr bwMode="auto">
          <a:xfrm>
            <a:off x="214313" y="357188"/>
            <a:ext cx="9072562" cy="1555750"/>
          </a:xfrm>
          <a:prstGeom prst="rect">
            <a:avLst/>
          </a:prstGeom>
          <a:noFill/>
          <a:ln w="9525">
            <a:noFill/>
            <a:miter lim="800000"/>
            <a:headEnd/>
            <a:tailEnd/>
          </a:ln>
        </p:spPr>
        <p:txBody>
          <a:bodyPr>
            <a:spAutoFit/>
          </a:bodyPr>
          <a:lstStyle/>
          <a:p>
            <a:pPr algn="ctr">
              <a:buFont typeface="Arial" pitchFamily="34" charset="0"/>
              <a:buNone/>
            </a:pPr>
            <a:r>
              <a:rPr lang="ru-RU" sz="4800" b="1" i="1">
                <a:latin typeface="Calibri" pitchFamily="34" charset="0"/>
              </a:rPr>
              <a:t>МЕТОД   ГРАФИЧЕСКИХ  АССОЦИАЦИЙ</a:t>
            </a:r>
            <a:endParaRPr lang="ru-RU" sz="4800">
              <a:latin typeface="Calibri" pitchFamily="34" charset="0"/>
            </a:endParaRPr>
          </a:p>
        </p:txBody>
      </p:sp>
      <p:sp>
        <p:nvSpPr>
          <p:cNvPr id="60417" name="Rectangle 1"/>
          <p:cNvSpPr>
            <a:spLocks noChangeArrowheads="1"/>
          </p:cNvSpPr>
          <p:nvPr/>
        </p:nvSpPr>
        <p:spPr bwMode="auto">
          <a:xfrm>
            <a:off x="1500188" y="2714625"/>
            <a:ext cx="6929437" cy="2062163"/>
          </a:xfrm>
          <a:prstGeom prst="rect">
            <a:avLst/>
          </a:prstGeom>
          <a:noFill/>
          <a:ln w="9525">
            <a:noFill/>
            <a:miter lim="800000"/>
            <a:headEnd/>
            <a:tailEnd/>
          </a:ln>
        </p:spPr>
        <p:txBody>
          <a:bodyPr anchor="ctr">
            <a:spAutoFit/>
          </a:bodyPr>
          <a:lstStyle/>
          <a:p>
            <a:pPr eaLnBrk="0" hangingPunct="0"/>
            <a:r>
              <a:rPr lang="ru-RU" sz="9600">
                <a:solidFill>
                  <a:srgbClr val="2D2901"/>
                </a:solidFill>
                <a:latin typeface="a_AlbionicTitulBrk"/>
                <a:cs typeface="Times New Roman" pitchFamily="18" charset="0"/>
              </a:rPr>
              <a:t>С      ПОГИ                 </a:t>
            </a:r>
            <a:endParaRPr lang="ru-RU" sz="6000">
              <a:solidFill>
                <a:srgbClr val="2D2901"/>
              </a:solidFill>
              <a:latin typeface="a_AlbionicTitulBrk"/>
            </a:endParaRPr>
          </a:p>
          <a:p>
            <a:pPr eaLnBrk="0" hangingPunct="0"/>
            <a:r>
              <a:rPr lang="ru-RU" sz="1400">
                <a:latin typeface="Calibri" pitchFamily="34" charset="0"/>
                <a:cs typeface="Times New Roman" pitchFamily="18" charset="0"/>
              </a:rPr>
              <a:t>   </a:t>
            </a:r>
            <a:endParaRPr lang="ru-RU" sz="900">
              <a:latin typeface="Calibri" pitchFamily="34" charset="0"/>
            </a:endParaRPr>
          </a:p>
          <a:p>
            <a:pPr eaLnBrk="0" hangingPunct="0"/>
            <a:endParaRPr lang="ru-RU">
              <a:latin typeface="Calibri" pitchFamily="34" charset="0"/>
            </a:endParaRPr>
          </a:p>
        </p:txBody>
      </p:sp>
      <p:sp>
        <p:nvSpPr>
          <p:cNvPr id="50181" name="Прямоугольник 3"/>
          <p:cNvSpPr>
            <a:spLocks noChangeArrowheads="1"/>
          </p:cNvSpPr>
          <p:nvPr/>
        </p:nvSpPr>
        <p:spPr bwMode="auto">
          <a:xfrm>
            <a:off x="5929313" y="5357813"/>
            <a:ext cx="469900" cy="1323975"/>
          </a:xfrm>
          <a:prstGeom prst="rect">
            <a:avLst/>
          </a:prstGeom>
          <a:noFill/>
          <a:ln w="9525">
            <a:noFill/>
            <a:miter lim="800000"/>
            <a:headEnd/>
            <a:tailEnd/>
          </a:ln>
        </p:spPr>
        <p:txBody>
          <a:bodyPr wrap="none">
            <a:spAutoFit/>
          </a:bodyPr>
          <a:lstStyle/>
          <a:p>
            <a:r>
              <a:rPr lang="ru-RU" sz="8000">
                <a:latin typeface="Calibri" pitchFamily="34" charset="0"/>
                <a:cs typeface="Times New Roman" pitchFamily="18" charset="0"/>
              </a:rPr>
              <a:t> </a:t>
            </a:r>
            <a:endParaRPr lang="ru-RU" sz="8000">
              <a:latin typeface="Calibri" pitchFamily="34" charset="0"/>
            </a:endParaRPr>
          </a:p>
        </p:txBody>
      </p:sp>
      <p:sp>
        <p:nvSpPr>
          <p:cNvPr id="50182" name="Прямоугольник 4"/>
          <p:cNvSpPr>
            <a:spLocks noChangeArrowheads="1"/>
          </p:cNvSpPr>
          <p:nvPr/>
        </p:nvSpPr>
        <p:spPr bwMode="auto">
          <a:xfrm>
            <a:off x="3786188" y="6429375"/>
            <a:ext cx="447675" cy="1323975"/>
          </a:xfrm>
          <a:prstGeom prst="rect">
            <a:avLst/>
          </a:prstGeom>
          <a:noFill/>
          <a:ln w="9525">
            <a:noFill/>
            <a:miter lim="800000"/>
            <a:headEnd/>
            <a:tailEnd/>
          </a:ln>
        </p:spPr>
        <p:txBody>
          <a:bodyPr wrap="none">
            <a:spAutoFit/>
          </a:bodyPr>
          <a:lstStyle/>
          <a:p>
            <a:r>
              <a:rPr lang="ru-RU" sz="8000">
                <a:latin typeface="a_BighausTitul"/>
                <a:cs typeface="Times New Roman" pitchFamily="18" charset="0"/>
              </a:rPr>
              <a:t> </a:t>
            </a:r>
            <a:endParaRPr lang="ru-RU" sz="8000">
              <a:latin typeface="a_BighausTitul"/>
            </a:endParaRPr>
          </a:p>
        </p:txBody>
      </p:sp>
      <p:sp>
        <p:nvSpPr>
          <p:cNvPr id="6" name="TextBox 5"/>
          <p:cNvSpPr txBox="1"/>
          <p:nvPr/>
        </p:nvSpPr>
        <p:spPr>
          <a:xfrm>
            <a:off x="2214563" y="1428750"/>
            <a:ext cx="1714500" cy="4508500"/>
          </a:xfrm>
          <a:prstGeom prst="rect">
            <a:avLst/>
          </a:prstGeom>
          <a:noFill/>
        </p:spPr>
        <p:txBody>
          <a:bodyPr>
            <a:spAutoFit/>
          </a:bodyPr>
          <a:lstStyle/>
          <a:p>
            <a:pPr fontAlgn="auto">
              <a:spcBef>
                <a:spcPts val="0"/>
              </a:spcBef>
              <a:spcAft>
                <a:spcPts val="0"/>
              </a:spcAft>
              <a:defRPr/>
            </a:pPr>
            <a:r>
              <a:rPr lang="ru-RU" sz="28700" b="1" dirty="0">
                <a:solidFill>
                  <a:schemeClr val="accent2">
                    <a:lumMod val="50000"/>
                  </a:schemeClr>
                </a:solidFill>
                <a:effectLst>
                  <a:outerShdw blurRad="38100" dist="38100" dir="2700000" algn="tl">
                    <a:srgbClr val="000000">
                      <a:alpha val="43137"/>
                    </a:srgbClr>
                  </a:outerShdw>
                </a:effectLst>
                <a:latin typeface="+mj-lt"/>
                <a:cs typeface="+mn-cs"/>
              </a:rPr>
              <a:t>А</a:t>
            </a:r>
          </a:p>
        </p:txBody>
      </p:sp>
      <p:pic>
        <p:nvPicPr>
          <p:cNvPr id="7" name="Рисунок 6" descr="hiking_boot_jarno_vasama_.png"/>
          <p:cNvPicPr>
            <a:picLocks noChangeAspect="1"/>
          </p:cNvPicPr>
          <p:nvPr/>
        </p:nvPicPr>
        <p:blipFill>
          <a:blip r:embed="rId2"/>
          <a:srcRect/>
          <a:stretch>
            <a:fillRect/>
          </a:stretch>
        </p:blipFill>
        <p:spPr bwMode="auto">
          <a:xfrm>
            <a:off x="3357563" y="2500313"/>
            <a:ext cx="2452687" cy="5429250"/>
          </a:xfrm>
          <a:prstGeom prst="rect">
            <a:avLst/>
          </a:prstGeom>
          <a:noFill/>
          <a:ln w="9525">
            <a:noFill/>
            <a:miter lim="800000"/>
            <a:headEnd/>
            <a:tailEnd/>
          </a:ln>
        </p:spPr>
      </p:pic>
      <p:pic>
        <p:nvPicPr>
          <p:cNvPr id="8" name="Рисунок 7" descr="hiking_boot_jarno_vasama_.png"/>
          <p:cNvPicPr>
            <a:picLocks noChangeAspect="1"/>
          </p:cNvPicPr>
          <p:nvPr/>
        </p:nvPicPr>
        <p:blipFill>
          <a:blip r:embed="rId3"/>
          <a:srcRect/>
          <a:stretch>
            <a:fillRect/>
          </a:stretch>
        </p:blipFill>
        <p:spPr bwMode="auto">
          <a:xfrm>
            <a:off x="1143000" y="2714625"/>
            <a:ext cx="2414588" cy="5195888"/>
          </a:xfrm>
          <a:prstGeom prst="rect">
            <a:avLst/>
          </a:prstGeom>
          <a:noFill/>
          <a:ln w="9525">
            <a:noFill/>
            <a:miter lim="800000"/>
            <a:headEnd/>
            <a:tailEnd/>
          </a:ln>
        </p:spPr>
      </p:pic>
      <p:sp>
        <p:nvSpPr>
          <p:cNvPr id="12" name="TextBox 11"/>
          <p:cNvSpPr txBox="1"/>
          <p:nvPr/>
        </p:nvSpPr>
        <p:spPr>
          <a:xfrm>
            <a:off x="857250" y="2214563"/>
            <a:ext cx="7429500" cy="3154362"/>
          </a:xfrm>
          <a:prstGeom prst="rect">
            <a:avLst/>
          </a:prstGeom>
          <a:noFill/>
        </p:spPr>
        <p:txBody>
          <a:bodyPr>
            <a:spAutoFit/>
          </a:bodyPr>
          <a:lstStyle/>
          <a:p>
            <a:pPr fontAlgn="auto">
              <a:spcBef>
                <a:spcPts val="0"/>
              </a:spcBef>
              <a:spcAft>
                <a:spcPts val="0"/>
              </a:spcAft>
              <a:defRPr/>
            </a:pPr>
            <a:r>
              <a:rPr lang="ru-RU" sz="19900" b="1" dirty="0">
                <a:solidFill>
                  <a:srgbClr val="009900"/>
                </a:solidFill>
                <a:effectLst>
                  <a:outerShdw blurRad="38100" dist="38100" dir="2700000" algn="tl">
                    <a:srgbClr val="000000">
                      <a:alpha val="43137"/>
                    </a:srgbClr>
                  </a:outerShdw>
                </a:effectLst>
                <a:latin typeface="+mn-lt"/>
                <a:cs typeface="+mn-cs"/>
              </a:rPr>
              <a:t>ягода</a:t>
            </a:r>
          </a:p>
        </p:txBody>
      </p:sp>
      <p:pic>
        <p:nvPicPr>
          <p:cNvPr id="13" name="Рисунок 12" descr="cherry_jean_victor_balin_.png"/>
          <p:cNvPicPr>
            <a:picLocks noChangeAspect="1"/>
          </p:cNvPicPr>
          <p:nvPr/>
        </p:nvPicPr>
        <p:blipFill>
          <a:blip r:embed="rId4"/>
          <a:srcRect/>
          <a:stretch>
            <a:fillRect/>
          </a:stretch>
        </p:blipFill>
        <p:spPr bwMode="auto">
          <a:xfrm>
            <a:off x="2714625" y="2071688"/>
            <a:ext cx="2071688" cy="2900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0417"/>
                                        </p:tgtEl>
                                        <p:attrNameLst>
                                          <p:attrName>style.visibility</p:attrName>
                                        </p:attrNameLst>
                                      </p:cBhvr>
                                      <p:to>
                                        <p:strVal val="visible"/>
                                      </p:to>
                                    </p:set>
                                    <p:animEffect transition="in" filter="fade">
                                      <p:cBhvr>
                                        <p:cTn id="7" dur="2000"/>
                                        <p:tgtEl>
                                          <p:spTgt spid="60417"/>
                                        </p:tgtEl>
                                      </p:cBhvr>
                                    </p:animEffect>
                                    <p:anim calcmode="lin" valueType="num">
                                      <p:cBhvr>
                                        <p:cTn id="8" dur="2000" fill="hold"/>
                                        <p:tgtEl>
                                          <p:spTgt spid="60417"/>
                                        </p:tgtEl>
                                        <p:attrNameLst>
                                          <p:attrName>ppt_x</p:attrName>
                                        </p:attrNameLst>
                                      </p:cBhvr>
                                      <p:tavLst>
                                        <p:tav tm="0">
                                          <p:val>
                                            <p:strVal val="#ppt_x"/>
                                          </p:val>
                                        </p:tav>
                                        <p:tav tm="100000">
                                          <p:val>
                                            <p:strVal val="#ppt_x"/>
                                          </p:val>
                                        </p:tav>
                                      </p:tavLst>
                                    </p:anim>
                                    <p:anim calcmode="lin" valueType="num">
                                      <p:cBhvr>
                                        <p:cTn id="9" dur="2000" fill="hold"/>
                                        <p:tgtEl>
                                          <p:spTgt spid="60417"/>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2000" fill="hold"/>
                                        <p:tgtEl>
                                          <p:spTgt spid="6"/>
                                        </p:tgtEl>
                                        <p:attrNameLst>
                                          <p:attrName>ppt_w</p:attrName>
                                        </p:attrNameLst>
                                      </p:cBhvr>
                                      <p:tavLst>
                                        <p:tav tm="0">
                                          <p:val>
                                            <p:fltVal val="0"/>
                                          </p:val>
                                        </p:tav>
                                        <p:tav tm="100000">
                                          <p:val>
                                            <p:strVal val="#ppt_w"/>
                                          </p:val>
                                        </p:tav>
                                      </p:tavLst>
                                    </p:anim>
                                    <p:anim calcmode="lin" valueType="num">
                                      <p:cBhvr>
                                        <p:cTn id="14" dur="2000" fill="hold"/>
                                        <p:tgtEl>
                                          <p:spTgt spid="6"/>
                                        </p:tgtEl>
                                        <p:attrNameLst>
                                          <p:attrName>ppt_h</p:attrName>
                                        </p:attrNameLst>
                                      </p:cBhvr>
                                      <p:tavLst>
                                        <p:tav tm="0">
                                          <p:val>
                                            <p:fltVal val="0"/>
                                          </p:val>
                                        </p:tav>
                                        <p:tav tm="100000">
                                          <p:val>
                                            <p:strVal val="#ppt_h"/>
                                          </p:val>
                                        </p:tav>
                                      </p:tavLst>
                                    </p:anim>
                                    <p:anim calcmode="lin" valueType="num">
                                      <p:cBhvr>
                                        <p:cTn id="15" dur="2000" fill="hold"/>
                                        <p:tgtEl>
                                          <p:spTgt spid="6"/>
                                        </p:tgtEl>
                                        <p:attrNameLst>
                                          <p:attrName>style.rotation</p:attrName>
                                        </p:attrNameLst>
                                      </p:cBhvr>
                                      <p:tavLst>
                                        <p:tav tm="0">
                                          <p:val>
                                            <p:fltVal val="90"/>
                                          </p:val>
                                        </p:tav>
                                        <p:tav tm="100000">
                                          <p:val>
                                            <p:fltVal val="0"/>
                                          </p:val>
                                        </p:tav>
                                      </p:tavLst>
                                    </p:anim>
                                    <p:animEffect transition="in" filter="fade">
                                      <p:cBhvr>
                                        <p:cTn id="16" dur="2000"/>
                                        <p:tgtEl>
                                          <p:spTgt spid="6"/>
                                        </p:tgtEl>
                                      </p:cBhvr>
                                    </p:animEffect>
                                  </p:childTnLst>
                                </p:cTn>
                              </p:par>
                            </p:childTnLst>
                          </p:cTn>
                        </p:par>
                        <p:par>
                          <p:cTn id="17" fill="hold">
                            <p:stCondLst>
                              <p:cond delay="4000"/>
                            </p:stCondLst>
                            <p:childTnLst>
                              <p:par>
                                <p:cTn id="18" presetID="42"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anim calcmode="lin" valueType="num">
                                      <p:cBhvr>
                                        <p:cTn id="21" dur="2000" fill="hold"/>
                                        <p:tgtEl>
                                          <p:spTgt spid="8"/>
                                        </p:tgtEl>
                                        <p:attrNameLst>
                                          <p:attrName>ppt_x</p:attrName>
                                        </p:attrNameLst>
                                      </p:cBhvr>
                                      <p:tavLst>
                                        <p:tav tm="0">
                                          <p:val>
                                            <p:strVal val="#ppt_x"/>
                                          </p:val>
                                        </p:tav>
                                        <p:tav tm="100000">
                                          <p:val>
                                            <p:strVal val="#ppt_x"/>
                                          </p:val>
                                        </p:tav>
                                      </p:tavLst>
                                    </p:anim>
                                    <p:anim calcmode="lin" valueType="num">
                                      <p:cBhvr>
                                        <p:cTn id="22" dur="2000" fill="hold"/>
                                        <p:tgtEl>
                                          <p:spTgt spid="8"/>
                                        </p:tgtEl>
                                        <p:attrNameLst>
                                          <p:attrName>ppt_y</p:attrName>
                                        </p:attrNameLst>
                                      </p:cBhvr>
                                      <p:tavLst>
                                        <p:tav tm="0">
                                          <p:val>
                                            <p:strVal val="#ppt_y+.1"/>
                                          </p:val>
                                        </p:tav>
                                        <p:tav tm="100000">
                                          <p:val>
                                            <p:strVal val="#ppt_y"/>
                                          </p:val>
                                        </p:tav>
                                      </p:tavLst>
                                    </p:anim>
                                  </p:childTnLst>
                                </p:cTn>
                              </p:par>
                            </p:childTnLst>
                          </p:cTn>
                        </p:par>
                        <p:par>
                          <p:cTn id="23" fill="hold">
                            <p:stCondLst>
                              <p:cond delay="6000"/>
                            </p:stCondLst>
                            <p:childTnLst>
                              <p:par>
                                <p:cTn id="24" presetID="42"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anim calcmode="lin" valueType="num">
                                      <p:cBhvr>
                                        <p:cTn id="27" dur="2000" fill="hold"/>
                                        <p:tgtEl>
                                          <p:spTgt spid="7"/>
                                        </p:tgtEl>
                                        <p:attrNameLst>
                                          <p:attrName>ppt_x</p:attrName>
                                        </p:attrNameLst>
                                      </p:cBhvr>
                                      <p:tavLst>
                                        <p:tav tm="0">
                                          <p:val>
                                            <p:strVal val="#ppt_x"/>
                                          </p:val>
                                        </p:tav>
                                        <p:tav tm="100000">
                                          <p:val>
                                            <p:strVal val="#ppt_x"/>
                                          </p:val>
                                        </p:tav>
                                      </p:tavLst>
                                    </p:anim>
                                    <p:anim calcmode="lin" valueType="num">
                                      <p:cBhvr>
                                        <p:cTn id="28" dur="2000" fill="hold"/>
                                        <p:tgtEl>
                                          <p:spTgt spid="7"/>
                                        </p:tgtEl>
                                        <p:attrNameLst>
                                          <p:attrName>ppt_y</p:attrName>
                                        </p:attrNameLst>
                                      </p:cBhvr>
                                      <p:tavLst>
                                        <p:tav tm="0">
                                          <p:val>
                                            <p:strVal val="#ppt_y+.1"/>
                                          </p:val>
                                        </p:tav>
                                        <p:tav tm="100000">
                                          <p:val>
                                            <p:strVal val="#ppt_y"/>
                                          </p:val>
                                        </p:tav>
                                      </p:tavLst>
                                    </p:anim>
                                  </p:childTnLst>
                                </p:cTn>
                              </p:par>
                            </p:childTnLst>
                          </p:cTn>
                        </p:par>
                        <p:par>
                          <p:cTn id="29" fill="hold">
                            <p:stCondLst>
                              <p:cond delay="8000"/>
                            </p:stCondLst>
                            <p:childTnLst>
                              <p:par>
                                <p:cTn id="30" presetID="10" presetClass="exit" presetSubtype="0" fill="hold" nodeType="afterEffect">
                                  <p:stCondLst>
                                    <p:cond delay="0"/>
                                  </p:stCondLst>
                                  <p:childTnLst>
                                    <p:animEffect transition="out" filter="fade">
                                      <p:cBhvr>
                                        <p:cTn id="31" dur="2000"/>
                                        <p:tgtEl>
                                          <p:spTgt spid="60417"/>
                                        </p:tgtEl>
                                      </p:cBhvr>
                                    </p:animEffect>
                                    <p:set>
                                      <p:cBhvr>
                                        <p:cTn id="32" dur="1" fill="hold">
                                          <p:stCondLst>
                                            <p:cond delay="1999"/>
                                          </p:stCondLst>
                                        </p:cTn>
                                        <p:tgtEl>
                                          <p:spTgt spid="60417"/>
                                        </p:tgtEl>
                                        <p:attrNameLst>
                                          <p:attrName>style.visibility</p:attrName>
                                        </p:attrNameLst>
                                      </p:cBhvr>
                                      <p:to>
                                        <p:strVal val="hidden"/>
                                      </p:to>
                                    </p:set>
                                  </p:childTnLst>
                                </p:cTn>
                              </p:par>
                            </p:childTnLst>
                          </p:cTn>
                        </p:par>
                        <p:par>
                          <p:cTn id="33" fill="hold">
                            <p:stCondLst>
                              <p:cond delay="10000"/>
                            </p:stCondLst>
                            <p:childTnLst>
                              <p:par>
                                <p:cTn id="34" presetID="10" presetClass="exit" presetSubtype="0" fill="hold" nodeType="afterEffect">
                                  <p:stCondLst>
                                    <p:cond delay="0"/>
                                  </p:stCondLst>
                                  <p:childTnLst>
                                    <p:animEffect transition="out" filter="fade">
                                      <p:cBhvr>
                                        <p:cTn id="35" dur="2000"/>
                                        <p:tgtEl>
                                          <p:spTgt spid="8"/>
                                        </p:tgtEl>
                                      </p:cBhvr>
                                    </p:animEffect>
                                    <p:set>
                                      <p:cBhvr>
                                        <p:cTn id="36" dur="1" fill="hold">
                                          <p:stCondLst>
                                            <p:cond delay="1999"/>
                                          </p:stCondLst>
                                        </p:cTn>
                                        <p:tgtEl>
                                          <p:spTgt spid="8"/>
                                        </p:tgtEl>
                                        <p:attrNameLst>
                                          <p:attrName>style.visibility</p:attrName>
                                        </p:attrNameLst>
                                      </p:cBhvr>
                                      <p:to>
                                        <p:strVal val="hidden"/>
                                      </p:to>
                                    </p:set>
                                  </p:childTnLst>
                                </p:cTn>
                              </p:par>
                              <p:par>
                                <p:cTn id="37" presetID="10" presetClass="exit" presetSubtype="0" fill="hold" nodeType="withEffect">
                                  <p:stCondLst>
                                    <p:cond delay="0"/>
                                  </p:stCondLst>
                                  <p:iterate type="lt">
                                    <p:tmPct val="0"/>
                                  </p:iterate>
                                  <p:childTnLst>
                                    <p:animEffect transition="out" filter="fade">
                                      <p:cBhvr>
                                        <p:cTn id="38" dur="2000"/>
                                        <p:tgtEl>
                                          <p:spTgt spid="6"/>
                                        </p:tgtEl>
                                      </p:cBhvr>
                                    </p:animEffect>
                                    <p:set>
                                      <p:cBhvr>
                                        <p:cTn id="39" dur="1" fill="hold">
                                          <p:stCondLst>
                                            <p:cond delay="1999"/>
                                          </p:stCondLst>
                                        </p:cTn>
                                        <p:tgtEl>
                                          <p:spTgt spid="6"/>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2000"/>
                                        <p:tgtEl>
                                          <p:spTgt spid="7"/>
                                        </p:tgtEl>
                                      </p:cBhvr>
                                    </p:animEffect>
                                    <p:set>
                                      <p:cBhvr>
                                        <p:cTn id="42" dur="1" fill="hold">
                                          <p:stCondLst>
                                            <p:cond delay="1999"/>
                                          </p:stCondLst>
                                        </p:cTn>
                                        <p:tgtEl>
                                          <p:spTgt spid="7"/>
                                        </p:tgtEl>
                                        <p:attrNameLst>
                                          <p:attrName>style.visibility</p:attrName>
                                        </p:attrNameLst>
                                      </p:cBhvr>
                                      <p:to>
                                        <p:strVal val="hidden"/>
                                      </p:to>
                                    </p:set>
                                  </p:childTnLst>
                                </p:cTn>
                              </p:par>
                              <p:par>
                                <p:cTn id="43" presetID="53" presetClass="entr" presetSubtype="0"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2000" fill="hold"/>
                                        <p:tgtEl>
                                          <p:spTgt spid="12"/>
                                        </p:tgtEl>
                                        <p:attrNameLst>
                                          <p:attrName>ppt_w</p:attrName>
                                        </p:attrNameLst>
                                      </p:cBhvr>
                                      <p:tavLst>
                                        <p:tav tm="0">
                                          <p:val>
                                            <p:fltVal val="0"/>
                                          </p:val>
                                        </p:tav>
                                        <p:tav tm="100000">
                                          <p:val>
                                            <p:strVal val="#ppt_w"/>
                                          </p:val>
                                        </p:tav>
                                      </p:tavLst>
                                    </p:anim>
                                    <p:anim calcmode="lin" valueType="num">
                                      <p:cBhvr>
                                        <p:cTn id="46" dur="2000" fill="hold"/>
                                        <p:tgtEl>
                                          <p:spTgt spid="12"/>
                                        </p:tgtEl>
                                        <p:attrNameLst>
                                          <p:attrName>ppt_h</p:attrName>
                                        </p:attrNameLst>
                                      </p:cBhvr>
                                      <p:tavLst>
                                        <p:tav tm="0">
                                          <p:val>
                                            <p:fltVal val="0"/>
                                          </p:val>
                                        </p:tav>
                                        <p:tav tm="100000">
                                          <p:val>
                                            <p:strVal val="#ppt_h"/>
                                          </p:val>
                                        </p:tav>
                                      </p:tavLst>
                                    </p:anim>
                                    <p:animEffect transition="in" filter="fade">
                                      <p:cBhvr>
                                        <p:cTn id="47" dur="2000"/>
                                        <p:tgtEl>
                                          <p:spTgt spid="12"/>
                                        </p:tgtEl>
                                      </p:cBhvr>
                                    </p:animEffect>
                                  </p:childTnLst>
                                </p:cTn>
                              </p:par>
                            </p:childTnLst>
                          </p:cTn>
                        </p:par>
                        <p:par>
                          <p:cTn id="48" fill="hold">
                            <p:stCondLst>
                              <p:cond delay="12000"/>
                            </p:stCondLst>
                            <p:childTnLst>
                              <p:par>
                                <p:cTn id="49" presetID="35" presetClass="entr" presetSubtype="0"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2000"/>
                                        <p:tgtEl>
                                          <p:spTgt spid="13"/>
                                        </p:tgtEl>
                                      </p:cBhvr>
                                    </p:animEffect>
                                    <p:anim calcmode="lin" valueType="num">
                                      <p:cBhvr>
                                        <p:cTn id="52" dur="2000" fill="hold"/>
                                        <p:tgtEl>
                                          <p:spTgt spid="13"/>
                                        </p:tgtEl>
                                        <p:attrNameLst>
                                          <p:attrName>style.rotation</p:attrName>
                                        </p:attrNameLst>
                                      </p:cBhvr>
                                      <p:tavLst>
                                        <p:tav tm="0">
                                          <p:val>
                                            <p:fltVal val="720"/>
                                          </p:val>
                                        </p:tav>
                                        <p:tav tm="100000">
                                          <p:val>
                                            <p:fltVal val="0"/>
                                          </p:val>
                                        </p:tav>
                                      </p:tavLst>
                                    </p:anim>
                                    <p:anim calcmode="lin" valueType="num">
                                      <p:cBhvr>
                                        <p:cTn id="53" dur="2000" fill="hold"/>
                                        <p:tgtEl>
                                          <p:spTgt spid="13"/>
                                        </p:tgtEl>
                                        <p:attrNameLst>
                                          <p:attrName>ppt_h</p:attrName>
                                        </p:attrNameLst>
                                      </p:cBhvr>
                                      <p:tavLst>
                                        <p:tav tm="0">
                                          <p:val>
                                            <p:fltVal val="0"/>
                                          </p:val>
                                        </p:tav>
                                        <p:tav tm="100000">
                                          <p:val>
                                            <p:strVal val="#ppt_h"/>
                                          </p:val>
                                        </p:tav>
                                      </p:tavLst>
                                    </p:anim>
                                    <p:anim calcmode="lin" valueType="num">
                                      <p:cBhvr>
                                        <p:cTn id="54" dur="2000" fill="hold"/>
                                        <p:tgtEl>
                                          <p:spTgt spid="13"/>
                                        </p:tgtEl>
                                        <p:attrNameLst>
                                          <p:attrName>ppt_w</p:attrName>
                                        </p:attrNameLst>
                                      </p:cBhvr>
                                      <p:tavLst>
                                        <p:tav tm="0">
                                          <p:val>
                                            <p:fltVal val="0"/>
                                          </p:val>
                                        </p:tav>
                                        <p:tav tm="100000">
                                          <p:val>
                                            <p:strVal val="#ppt_w"/>
                                          </p:val>
                                        </p:tav>
                                      </p:tavLst>
                                    </p:anim>
                                  </p:childTnLst>
                                </p:cTn>
                              </p:par>
                            </p:childTnLst>
                          </p:cTn>
                        </p:par>
                        <p:par>
                          <p:cTn id="55" fill="hold">
                            <p:stCondLst>
                              <p:cond delay="14000"/>
                            </p:stCondLst>
                            <p:childTnLst>
                              <p:par>
                                <p:cTn id="56" presetID="6" presetClass="emph" presetSubtype="0" fill="hold" nodeType="afterEffect">
                                  <p:stCondLst>
                                    <p:cond delay="0"/>
                                  </p:stCondLst>
                                  <p:childTnLst>
                                    <p:animScale>
                                      <p:cBhvr>
                                        <p:cTn id="57"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7"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Развитие мышления при изучении нового материала</a:t>
            </a:r>
            <a:endParaRPr lang="ru-RU" dirty="0"/>
          </a:p>
        </p:txBody>
      </p:sp>
      <p:sp>
        <p:nvSpPr>
          <p:cNvPr id="3" name="Содержимое 2"/>
          <p:cNvSpPr>
            <a:spLocks noGrp="1"/>
          </p:cNvSpPr>
          <p:nvPr>
            <p:ph idx="1"/>
          </p:nvPr>
        </p:nvSpPr>
        <p:spPr/>
        <p:txBody>
          <a:bodyPr/>
          <a:lstStyle/>
          <a:p>
            <a:r>
              <a:rPr lang="ru-RU" dirty="0" smtClean="0"/>
              <a:t>Изучение любой новой темы целесообразно начинать с вопросов самих учащихся: «что я знаю об этом» и «чего не знаю»</a:t>
            </a:r>
          </a:p>
          <a:p>
            <a:r>
              <a:rPr lang="ru-RU" dirty="0" smtClean="0"/>
              <a:t>Вопросы помогают включить изучаемую проблему в сознание ребенка , у учащихся развивается способность отделять известное от неизвестного-незнание пробуждает желание узнать.</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1"/>
          <p:cNvSpPr>
            <a:spLocks noChangeArrowheads="1"/>
          </p:cNvSpPr>
          <p:nvPr/>
        </p:nvSpPr>
        <p:spPr bwMode="auto">
          <a:xfrm>
            <a:off x="900113" y="454025"/>
            <a:ext cx="7396162" cy="762000"/>
          </a:xfrm>
          <a:prstGeom prst="rect">
            <a:avLst/>
          </a:prstGeom>
          <a:noFill/>
          <a:ln w="9525">
            <a:noFill/>
            <a:miter lim="800000"/>
            <a:headEnd/>
            <a:tailEnd/>
          </a:ln>
        </p:spPr>
        <p:txBody>
          <a:bodyPr anchor="ctr">
            <a:spAutoFit/>
          </a:bodyPr>
          <a:lstStyle/>
          <a:p>
            <a:pPr eaLnBrk="0" hangingPunct="0">
              <a:tabLst>
                <a:tab pos="457200" algn="l"/>
              </a:tabLst>
            </a:pPr>
            <a:r>
              <a:rPr lang="ru-RU" sz="4400" b="1" i="1">
                <a:latin typeface="Calibri" pitchFamily="34" charset="0"/>
                <a:cs typeface="Times New Roman" pitchFamily="18" charset="0"/>
              </a:rPr>
              <a:t> </a:t>
            </a:r>
            <a:r>
              <a:rPr lang="ru-RU" sz="4000" b="1" i="1">
                <a:latin typeface="Calibri" pitchFamily="34" charset="0"/>
                <a:cs typeface="Times New Roman" pitchFamily="18" charset="0"/>
              </a:rPr>
              <a:t>ИГРА « ЗНАЮ – НЕ ЗНАЮ» </a:t>
            </a:r>
            <a:endParaRPr lang="ru-RU" sz="4000">
              <a:latin typeface="Calibri" pitchFamily="34" charset="0"/>
            </a:endParaRPr>
          </a:p>
        </p:txBody>
      </p:sp>
      <p:pic>
        <p:nvPicPr>
          <p:cNvPr id="3" name="Рисунок 2" descr="BD00146_.WMF"/>
          <p:cNvPicPr>
            <a:picLocks noChangeAspect="1"/>
          </p:cNvPicPr>
          <p:nvPr/>
        </p:nvPicPr>
        <p:blipFill>
          <a:blip r:embed="rId2"/>
          <a:srcRect/>
          <a:stretch>
            <a:fillRect/>
          </a:stretch>
        </p:blipFill>
        <p:spPr bwMode="auto">
          <a:xfrm>
            <a:off x="2500313" y="1500188"/>
            <a:ext cx="3643312" cy="3581400"/>
          </a:xfrm>
          <a:prstGeom prst="rect">
            <a:avLst/>
          </a:prstGeom>
          <a:noFill/>
          <a:ln w="9525">
            <a:noFill/>
            <a:miter lim="800000"/>
            <a:headEnd/>
            <a:tailEnd/>
          </a:ln>
        </p:spPr>
      </p:pic>
      <p:pic>
        <p:nvPicPr>
          <p:cNvPr id="4" name="Рисунок 3" descr="arrow-right-blue_benji_p_01.png"/>
          <p:cNvPicPr>
            <a:picLocks noChangeAspect="1"/>
          </p:cNvPicPr>
          <p:nvPr/>
        </p:nvPicPr>
        <p:blipFill>
          <a:blip r:embed="rId3"/>
          <a:srcRect/>
          <a:stretch>
            <a:fillRect/>
          </a:stretch>
        </p:blipFill>
        <p:spPr bwMode="auto">
          <a:xfrm rot="-1147302">
            <a:off x="5641975" y="2754313"/>
            <a:ext cx="1595438" cy="257175"/>
          </a:xfrm>
          <a:prstGeom prst="rect">
            <a:avLst/>
          </a:prstGeom>
          <a:noFill/>
          <a:ln w="9525">
            <a:noFill/>
            <a:miter lim="800000"/>
            <a:headEnd/>
            <a:tailEnd/>
          </a:ln>
        </p:spPr>
      </p:pic>
      <p:pic>
        <p:nvPicPr>
          <p:cNvPr id="5" name="Рисунок 4" descr="ark_help.png"/>
          <p:cNvPicPr>
            <a:picLocks noChangeAspect="1"/>
          </p:cNvPicPr>
          <p:nvPr/>
        </p:nvPicPr>
        <p:blipFill>
          <a:blip r:embed="rId4"/>
          <a:srcRect/>
          <a:stretch>
            <a:fillRect/>
          </a:stretch>
        </p:blipFill>
        <p:spPr bwMode="auto">
          <a:xfrm>
            <a:off x="7072313" y="1357313"/>
            <a:ext cx="1571625" cy="1571625"/>
          </a:xfrm>
          <a:prstGeom prst="rect">
            <a:avLst/>
          </a:prstGeom>
          <a:noFill/>
          <a:ln w="9525">
            <a:noFill/>
            <a:miter lim="800000"/>
            <a:headEnd/>
            <a:tailEnd/>
          </a:ln>
        </p:spPr>
      </p:pic>
      <p:pic>
        <p:nvPicPr>
          <p:cNvPr id="8" name="Рисунок 7" descr="edit_add.png"/>
          <p:cNvPicPr>
            <a:picLocks noChangeAspect="1"/>
          </p:cNvPicPr>
          <p:nvPr/>
        </p:nvPicPr>
        <p:blipFill>
          <a:blip r:embed="rId5"/>
          <a:srcRect/>
          <a:stretch>
            <a:fillRect/>
          </a:stretch>
        </p:blipFill>
        <p:spPr bwMode="auto">
          <a:xfrm>
            <a:off x="7572375" y="4357688"/>
            <a:ext cx="762000" cy="762000"/>
          </a:xfrm>
          <a:prstGeom prst="rect">
            <a:avLst/>
          </a:prstGeom>
          <a:noFill/>
          <a:ln w="9525">
            <a:noFill/>
            <a:miter lim="800000"/>
            <a:headEnd/>
            <a:tailEnd/>
          </a:ln>
        </p:spPr>
      </p:pic>
      <p:pic>
        <p:nvPicPr>
          <p:cNvPr id="9" name="Рисунок 8" descr="edit_remove.png"/>
          <p:cNvPicPr>
            <a:picLocks noChangeAspect="1"/>
          </p:cNvPicPr>
          <p:nvPr/>
        </p:nvPicPr>
        <p:blipFill>
          <a:blip r:embed="rId6"/>
          <a:srcRect/>
          <a:stretch>
            <a:fillRect/>
          </a:stretch>
        </p:blipFill>
        <p:spPr bwMode="auto">
          <a:xfrm>
            <a:off x="714375" y="4357688"/>
            <a:ext cx="762000" cy="762000"/>
          </a:xfrm>
          <a:prstGeom prst="rect">
            <a:avLst/>
          </a:prstGeom>
          <a:noFill/>
          <a:ln w="9525">
            <a:noFill/>
            <a:miter lim="800000"/>
            <a:headEnd/>
            <a:tailEnd/>
          </a:ln>
        </p:spPr>
      </p:pic>
      <p:pic>
        <p:nvPicPr>
          <p:cNvPr id="10" name="Рисунок 9" descr="edit.png"/>
          <p:cNvPicPr>
            <a:picLocks noChangeAspect="1"/>
          </p:cNvPicPr>
          <p:nvPr/>
        </p:nvPicPr>
        <p:blipFill>
          <a:blip r:embed="rId7"/>
          <a:srcRect/>
          <a:stretch>
            <a:fillRect/>
          </a:stretch>
        </p:blipFill>
        <p:spPr bwMode="auto">
          <a:xfrm>
            <a:off x="2357438" y="5286375"/>
            <a:ext cx="1143000" cy="1143000"/>
          </a:xfrm>
          <a:prstGeom prst="rect">
            <a:avLst/>
          </a:prstGeom>
          <a:noFill/>
          <a:ln w="9525">
            <a:noFill/>
            <a:miter lim="800000"/>
            <a:headEnd/>
            <a:tailEnd/>
          </a:ln>
        </p:spPr>
      </p:pic>
      <p:pic>
        <p:nvPicPr>
          <p:cNvPr id="11" name="Рисунок 10" descr="arrow-down-red_benji_par_01.png"/>
          <p:cNvPicPr>
            <a:picLocks noChangeAspect="1"/>
          </p:cNvPicPr>
          <p:nvPr/>
        </p:nvPicPr>
        <p:blipFill>
          <a:blip r:embed="rId8"/>
          <a:srcRect/>
          <a:stretch>
            <a:fillRect/>
          </a:stretch>
        </p:blipFill>
        <p:spPr bwMode="auto">
          <a:xfrm rot="3552027">
            <a:off x="1772444" y="3372644"/>
            <a:ext cx="274637" cy="1552575"/>
          </a:xfrm>
          <a:prstGeom prst="rect">
            <a:avLst/>
          </a:prstGeom>
          <a:noFill/>
          <a:ln w="9525">
            <a:noFill/>
            <a:miter lim="800000"/>
            <a:headEnd/>
            <a:tailEnd/>
          </a:ln>
        </p:spPr>
      </p:pic>
      <p:pic>
        <p:nvPicPr>
          <p:cNvPr id="12" name="Рисунок 11" descr="arrow-down-green_benji_p_01.png"/>
          <p:cNvPicPr>
            <a:picLocks noChangeAspect="1"/>
          </p:cNvPicPr>
          <p:nvPr/>
        </p:nvPicPr>
        <p:blipFill>
          <a:blip r:embed="rId9"/>
          <a:srcRect/>
          <a:stretch>
            <a:fillRect/>
          </a:stretch>
        </p:blipFill>
        <p:spPr bwMode="auto">
          <a:xfrm rot="-4261360">
            <a:off x="6638926" y="3754437"/>
            <a:ext cx="285750" cy="1552575"/>
          </a:xfrm>
          <a:prstGeom prst="rect">
            <a:avLst/>
          </a:prstGeom>
          <a:noFill/>
          <a:ln w="9525">
            <a:noFill/>
            <a:miter lim="800000"/>
            <a:headEnd/>
            <a:tailEnd/>
          </a:ln>
        </p:spPr>
      </p:pic>
      <p:pic>
        <p:nvPicPr>
          <p:cNvPr id="13" name="Рисунок 12" descr="arrow-down-red_benji_par_01.png"/>
          <p:cNvPicPr>
            <a:picLocks noChangeAspect="1"/>
          </p:cNvPicPr>
          <p:nvPr/>
        </p:nvPicPr>
        <p:blipFill>
          <a:blip r:embed="rId8"/>
          <a:srcRect/>
          <a:stretch>
            <a:fillRect/>
          </a:stretch>
        </p:blipFill>
        <p:spPr bwMode="auto">
          <a:xfrm rot="-2793885">
            <a:off x="1481138" y="4802187"/>
            <a:ext cx="273050" cy="1552575"/>
          </a:xfrm>
          <a:prstGeom prst="rect">
            <a:avLst/>
          </a:prstGeom>
          <a:noFill/>
          <a:ln w="9525">
            <a:noFill/>
            <a:miter lim="800000"/>
            <a:headEnd/>
            <a:tailEnd/>
          </a:ln>
        </p:spPr>
      </p:pic>
      <p:pic>
        <p:nvPicPr>
          <p:cNvPr id="14" name="Рисунок 13" descr="arrow-down-green_benji_p_01.png"/>
          <p:cNvPicPr>
            <a:picLocks noChangeAspect="1"/>
          </p:cNvPicPr>
          <p:nvPr/>
        </p:nvPicPr>
        <p:blipFill>
          <a:blip r:embed="rId9"/>
          <a:srcRect/>
          <a:stretch>
            <a:fillRect/>
          </a:stretch>
        </p:blipFill>
        <p:spPr bwMode="auto">
          <a:xfrm rot="3125169">
            <a:off x="6824663" y="4911725"/>
            <a:ext cx="285750" cy="1552575"/>
          </a:xfrm>
          <a:prstGeom prst="rect">
            <a:avLst/>
          </a:prstGeom>
          <a:noFill/>
          <a:ln w="9525">
            <a:noFill/>
            <a:miter lim="800000"/>
            <a:headEnd/>
            <a:tailEnd/>
          </a:ln>
        </p:spPr>
      </p:pic>
      <p:pic>
        <p:nvPicPr>
          <p:cNvPr id="15" name="Рисунок 14" descr="thumbs_up_nathan_eady_01.png"/>
          <p:cNvPicPr>
            <a:picLocks noChangeAspect="1"/>
          </p:cNvPicPr>
          <p:nvPr/>
        </p:nvPicPr>
        <p:blipFill>
          <a:blip r:embed="rId10"/>
          <a:srcRect/>
          <a:stretch>
            <a:fillRect/>
          </a:stretch>
        </p:blipFill>
        <p:spPr bwMode="auto">
          <a:xfrm>
            <a:off x="5143500" y="5143500"/>
            <a:ext cx="1143000" cy="1614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6"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par>
                          <p:cTn id="17" fill="hold">
                            <p:stCondLst>
                              <p:cond delay="3000"/>
                            </p:stCondLst>
                            <p:childTnLst>
                              <p:par>
                                <p:cTn id="18" presetID="23"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childTnLst>
                                </p:cTn>
                              </p:par>
                            </p:childTnLst>
                          </p:cTn>
                        </p:par>
                        <p:par>
                          <p:cTn id="22" fill="hold">
                            <p:stCondLst>
                              <p:cond delay="3500"/>
                            </p:stCondLst>
                            <p:childTnLst>
                              <p:par>
                                <p:cTn id="23" presetID="23" presetClass="entr" presetSubtype="16"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childTnLst>
                                </p:cTn>
                              </p:par>
                            </p:childTnLst>
                          </p:cTn>
                        </p:par>
                        <p:par>
                          <p:cTn id="27" fill="hold">
                            <p:stCondLst>
                              <p:cond delay="4000"/>
                            </p:stCondLst>
                            <p:childTnLst>
                              <p:par>
                                <p:cTn id="28" presetID="23" presetClass="entr" presetSubtype="16"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childTnLst>
                                </p:cTn>
                              </p:par>
                            </p:childTnLst>
                          </p:cTn>
                        </p:par>
                        <p:par>
                          <p:cTn id="32" fill="hold">
                            <p:stCondLst>
                              <p:cond delay="4500"/>
                            </p:stCondLst>
                            <p:childTnLst>
                              <p:par>
                                <p:cTn id="33" presetID="34"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from="(-#ppt_w/2)" to="(#ppt_x)" calcmode="lin" valueType="num">
                                      <p:cBhvr>
                                        <p:cTn id="35" dur="600" fill="hold">
                                          <p:stCondLst>
                                            <p:cond delay="0"/>
                                          </p:stCondLst>
                                        </p:cTn>
                                        <p:tgtEl>
                                          <p:spTgt spid="15"/>
                                        </p:tgtEl>
                                        <p:attrNameLst>
                                          <p:attrName>ppt_x</p:attrName>
                                        </p:attrNameLst>
                                      </p:cBhvr>
                                    </p:anim>
                                    <p:anim from="0" to="-1.0" calcmode="lin" valueType="num">
                                      <p:cBhvr>
                                        <p:cTn id="36" dur="200" decel="50000" autoRev="1" fill="hold">
                                          <p:stCondLst>
                                            <p:cond delay="600"/>
                                          </p:stCondLst>
                                        </p:cTn>
                                        <p:tgtEl>
                                          <p:spTgt spid="15"/>
                                        </p:tgtEl>
                                        <p:attrNameLst>
                                          <p:attrName>xshear</p:attrName>
                                        </p:attrNameLst>
                                      </p:cBhvr>
                                    </p:anim>
                                    <p:animScale>
                                      <p:cBhvr>
                                        <p:cTn id="37" dur="200" decel="100000" autoRev="1" fill="hold">
                                          <p:stCondLst>
                                            <p:cond delay="600"/>
                                          </p:stCondLst>
                                        </p:cTn>
                                        <p:tgtEl>
                                          <p:spTgt spid="15"/>
                                        </p:tgtEl>
                                      </p:cBhvr>
                                      <p:from x="100000" y="100000"/>
                                      <p:to x="80000" y="100000"/>
                                    </p:animScale>
                                    <p:anim by="(#ppt_h/3+#ppt_w*0.1)" calcmode="lin" valueType="num">
                                      <p:cBhvr additive="sum">
                                        <p:cTn id="38" dur="200" decel="100000" autoRev="1" fill="hold">
                                          <p:stCondLst>
                                            <p:cond delay="600"/>
                                          </p:stCondLst>
                                        </p:cTn>
                                        <p:tgtEl>
                                          <p:spTgt spid="15"/>
                                        </p:tgtEl>
                                        <p:attrNameLst>
                                          <p:attrName>ppt_x</p:attrName>
                                        </p:attrNameLst>
                                      </p:cBhvr>
                                    </p:anim>
                                  </p:childTnLst>
                                </p:cTn>
                              </p:par>
                            </p:childTnLst>
                          </p:cTn>
                        </p:par>
                        <p:par>
                          <p:cTn id="39" fill="hold">
                            <p:stCondLst>
                              <p:cond delay="5500"/>
                            </p:stCondLst>
                            <p:childTnLst>
                              <p:par>
                                <p:cTn id="40" presetID="23" presetClass="entr" presetSubtype="16"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childTnLst>
                                </p:cTn>
                              </p:par>
                            </p:childTnLst>
                          </p:cTn>
                        </p:par>
                        <p:par>
                          <p:cTn id="44" fill="hold">
                            <p:stCondLst>
                              <p:cond delay="6000"/>
                            </p:stCondLst>
                            <p:childTnLst>
                              <p:par>
                                <p:cTn id="45" presetID="2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childTnLst>
                                </p:cTn>
                              </p:par>
                            </p:childTnLst>
                          </p:cTn>
                        </p:par>
                        <p:par>
                          <p:cTn id="49" fill="hold">
                            <p:stCondLst>
                              <p:cond delay="6500"/>
                            </p:stCondLst>
                            <p:childTnLst>
                              <p:par>
                                <p:cTn id="50" presetID="23" presetClass="entr" presetSubtype="16"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childTnLst>
                                </p:cTn>
                              </p:par>
                            </p:childTnLst>
                          </p:cTn>
                        </p:par>
                        <p:par>
                          <p:cTn id="54" fill="hold">
                            <p:stCondLst>
                              <p:cond delay="70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90"/>
                                          </p:val>
                                        </p:tav>
                                        <p:tav tm="100000">
                                          <p:val>
                                            <p:fltVal val="0"/>
                                          </p:val>
                                        </p:tav>
                                      </p:tavLst>
                                    </p:anim>
                                    <p:animEffect transition="in" filter="fade">
                                      <p:cBhvr>
                                        <p:cTn id="6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Определение падежа имени существительного</a:t>
            </a:r>
            <a:endParaRPr lang="ru-RU" dirty="0"/>
          </a:p>
        </p:txBody>
      </p:sp>
      <p:sp>
        <p:nvSpPr>
          <p:cNvPr id="6" name="Содержимое 5"/>
          <p:cNvSpPr>
            <a:spLocks noGrp="1"/>
          </p:cNvSpPr>
          <p:nvPr>
            <p:ph sz="half" idx="1"/>
          </p:nvPr>
        </p:nvSpPr>
        <p:spPr/>
        <p:txBody>
          <a:bodyPr>
            <a:normAutofit lnSpcReduction="10000"/>
          </a:bodyPr>
          <a:lstStyle/>
          <a:p>
            <a:r>
              <a:rPr lang="ru-RU" dirty="0" smtClean="0">
                <a:solidFill>
                  <a:srgbClr val="FF0000"/>
                </a:solidFill>
              </a:rPr>
              <a:t>Вопросы к тому , что я знаю:</a:t>
            </a:r>
          </a:p>
          <a:p>
            <a:r>
              <a:rPr lang="ru-RU" dirty="0" smtClean="0">
                <a:solidFill>
                  <a:schemeClr val="accent1"/>
                </a:solidFill>
              </a:rPr>
              <a:t>1.Что такое имя существительное</a:t>
            </a:r>
          </a:p>
          <a:p>
            <a:r>
              <a:rPr lang="ru-RU" dirty="0" smtClean="0">
                <a:solidFill>
                  <a:schemeClr val="accent1"/>
                </a:solidFill>
              </a:rPr>
              <a:t>Что такое падеж</a:t>
            </a:r>
          </a:p>
          <a:p>
            <a:r>
              <a:rPr lang="ru-RU" dirty="0" smtClean="0">
                <a:solidFill>
                  <a:schemeClr val="accent1"/>
                </a:solidFill>
              </a:rPr>
              <a:t>Как поставить имя существительное в определенный падеж</a:t>
            </a:r>
          </a:p>
          <a:p>
            <a:r>
              <a:rPr lang="ru-RU" dirty="0" smtClean="0">
                <a:solidFill>
                  <a:schemeClr val="accent1"/>
                </a:solidFill>
              </a:rPr>
              <a:t>Сколько падежей в русском языке</a:t>
            </a:r>
            <a:endParaRPr lang="ru-RU" dirty="0">
              <a:solidFill>
                <a:schemeClr val="accent1"/>
              </a:solidFill>
            </a:endParaRPr>
          </a:p>
        </p:txBody>
      </p:sp>
      <p:sp>
        <p:nvSpPr>
          <p:cNvPr id="7" name="Содержимое 6"/>
          <p:cNvSpPr>
            <a:spLocks noGrp="1"/>
          </p:cNvSpPr>
          <p:nvPr>
            <p:ph sz="half" idx="2"/>
          </p:nvPr>
        </p:nvSpPr>
        <p:spPr/>
        <p:txBody>
          <a:bodyPr>
            <a:normAutofit lnSpcReduction="10000"/>
          </a:bodyPr>
          <a:lstStyle/>
          <a:p>
            <a:r>
              <a:rPr lang="ru-RU" dirty="0" smtClean="0">
                <a:solidFill>
                  <a:srgbClr val="00B050"/>
                </a:solidFill>
              </a:rPr>
              <a:t>Вопросы к тому ,чего я не знаю:</a:t>
            </a:r>
          </a:p>
          <a:p>
            <a:r>
              <a:rPr lang="ru-RU" dirty="0" smtClean="0">
                <a:solidFill>
                  <a:srgbClr val="0070C0"/>
                </a:solidFill>
              </a:rPr>
              <a:t>Как определить падеж</a:t>
            </a:r>
          </a:p>
          <a:p>
            <a:pPr>
              <a:buNone/>
            </a:pPr>
            <a:r>
              <a:rPr lang="ru-RU" dirty="0" smtClean="0">
                <a:solidFill>
                  <a:srgbClr val="0070C0"/>
                </a:solidFill>
              </a:rPr>
              <a:t>имени существительного</a:t>
            </a:r>
          </a:p>
          <a:p>
            <a:pPr>
              <a:buNone/>
            </a:pPr>
            <a:endParaRPr lang="ru-RU" dirty="0" smtClean="0">
              <a:solidFill>
                <a:srgbClr val="0070C0"/>
              </a:solidFill>
            </a:endParaRPr>
          </a:p>
          <a:p>
            <a:r>
              <a:rPr lang="ru-RU" dirty="0" smtClean="0">
                <a:solidFill>
                  <a:srgbClr val="0070C0"/>
                </a:solidFill>
              </a:rPr>
              <a:t>Для чего надо уметь определять падежи</a:t>
            </a:r>
          </a:p>
          <a:p>
            <a:pPr>
              <a:buNone/>
            </a:pPr>
            <a:endParaRPr lang="ru-RU" dirty="0" smtClean="0">
              <a:solidFill>
                <a:srgbClr val="0070C0"/>
              </a:solidFill>
            </a:endParaRPr>
          </a:p>
          <a:p>
            <a:pPr>
              <a:buNone/>
            </a:pPr>
            <a:endParaRPr lang="ru-RU" dirty="0" smtClean="0">
              <a:solidFill>
                <a:schemeClr val="accent1"/>
              </a:solidFill>
            </a:endParaRPr>
          </a:p>
          <a:p>
            <a:endParaRPr lang="ru-RU"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Вопросы учителя</a:t>
            </a:r>
            <a:endParaRPr lang="ru-RU" b="1" dirty="0">
              <a:solidFill>
                <a:srgbClr val="FF0000"/>
              </a:solidFill>
            </a:endParaRPr>
          </a:p>
        </p:txBody>
      </p:sp>
      <p:sp>
        <p:nvSpPr>
          <p:cNvPr id="7" name="Содержимое 6"/>
          <p:cNvSpPr>
            <a:spLocks noGrp="1"/>
          </p:cNvSpPr>
          <p:nvPr>
            <p:ph idx="1"/>
          </p:nvPr>
        </p:nvSpPr>
        <p:spPr/>
        <p:txBody>
          <a:bodyPr/>
          <a:lstStyle/>
          <a:p>
            <a:r>
              <a:rPr lang="ru-RU" dirty="0" smtClean="0">
                <a:solidFill>
                  <a:srgbClr val="0070C0"/>
                </a:solidFill>
              </a:rPr>
              <a:t>Как различаются выражения «зависимое слово» и «слово ,от которого зависит</a:t>
            </a:r>
          </a:p>
          <a:p>
            <a:r>
              <a:rPr lang="ru-RU" dirty="0" smtClean="0">
                <a:solidFill>
                  <a:srgbClr val="0070C0"/>
                </a:solidFill>
              </a:rPr>
              <a:t>Какой падеж может быть у существительного, отвечающего на вопрос что?( чего? кто? кого?)</a:t>
            </a:r>
          </a:p>
          <a:p>
            <a:r>
              <a:rPr lang="ru-RU" dirty="0" smtClean="0">
                <a:solidFill>
                  <a:srgbClr val="0070C0"/>
                </a:solidFill>
              </a:rPr>
              <a:t>Докажите ,что у имени существительного , стоящего в Им.п., не может быть предлога</a:t>
            </a:r>
            <a:endParaRPr lang="ru-RU"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846158"/>
          </a:xfrm>
        </p:spPr>
        <p:txBody>
          <a:bodyPr>
            <a:normAutofit fontScale="90000"/>
          </a:bodyPr>
          <a:lstStyle/>
          <a:p>
            <a:r>
              <a:rPr lang="ru-RU" dirty="0" smtClean="0"/>
              <a:t> </a:t>
            </a:r>
            <a:r>
              <a:rPr lang="ru-RU" sz="4000" b="1" dirty="0" smtClean="0">
                <a:solidFill>
                  <a:srgbClr val="FF0000"/>
                </a:solidFill>
              </a:rPr>
              <a:t>Повторение и закрепление знаний о частях речи</a:t>
            </a:r>
            <a:r>
              <a:rPr lang="ru-RU" sz="4000" dirty="0" smtClean="0">
                <a:solidFill>
                  <a:srgbClr val="FF0000"/>
                </a:solidFill>
              </a:rPr>
              <a:t>.</a:t>
            </a:r>
            <a:r>
              <a:rPr lang="ru-RU" sz="4000" dirty="0" smtClean="0"/>
              <a:t/>
            </a:r>
            <a:br>
              <a:rPr lang="ru-RU" sz="4000" dirty="0" smtClean="0"/>
            </a:br>
            <a:endParaRPr lang="ru-RU" sz="4000" dirty="0"/>
          </a:p>
        </p:txBody>
      </p:sp>
      <p:sp>
        <p:nvSpPr>
          <p:cNvPr id="3" name="Содержимое 2"/>
          <p:cNvSpPr>
            <a:spLocks noGrp="1"/>
          </p:cNvSpPr>
          <p:nvPr>
            <p:ph idx="1"/>
          </p:nvPr>
        </p:nvSpPr>
        <p:spPr/>
        <p:txBody>
          <a:bodyPr>
            <a:normAutofit fontScale="85000" lnSpcReduction="10000"/>
          </a:bodyPr>
          <a:lstStyle/>
          <a:p>
            <a:pPr>
              <a:buNone/>
            </a:pPr>
            <a:r>
              <a:rPr lang="ru-RU" b="1" dirty="0" smtClean="0"/>
              <a:t>Игра</a:t>
            </a:r>
            <a:r>
              <a:rPr lang="ru-RU" dirty="0" smtClean="0"/>
              <a:t> </a:t>
            </a:r>
            <a:r>
              <a:rPr lang="ru-RU" i="1" dirty="0" smtClean="0"/>
              <a:t>“</a:t>
            </a:r>
            <a:r>
              <a:rPr lang="ru-RU" b="1" i="1" dirty="0" smtClean="0"/>
              <a:t>Что? – Какой? – Что делает?</a:t>
            </a:r>
            <a:r>
              <a:rPr lang="ru-RU" i="1" dirty="0" smtClean="0"/>
              <a:t>”</a:t>
            </a:r>
            <a:endParaRPr lang="ru-RU" dirty="0" smtClean="0"/>
          </a:p>
          <a:p>
            <a:pPr>
              <a:buNone/>
            </a:pPr>
            <a:r>
              <a:rPr lang="ru-RU" dirty="0" smtClean="0"/>
              <a:t>В игре участвует весь класс в составе 3 команд (по рядам). На доске записан столбик корней, от которых нужно образовать 1-я команда – существительные, 2-я – прилагательные, 3-я – глаголы. </a:t>
            </a:r>
          </a:p>
          <a:p>
            <a:r>
              <a:rPr lang="ru-RU" dirty="0" smtClean="0"/>
              <a:t>В каждой команде победитель считается тот, кто первым и правильно образует и запишет все слова.</a:t>
            </a:r>
          </a:p>
          <a:p>
            <a:r>
              <a:rPr lang="ru-RU" i="1" dirty="0" smtClean="0"/>
              <a:t>Материал для игры:</a:t>
            </a:r>
            <a:endParaRPr lang="ru-RU" dirty="0" smtClean="0"/>
          </a:p>
          <a:p>
            <a:pPr>
              <a:buNone/>
            </a:pPr>
            <a:r>
              <a:rPr lang="ru-RU" dirty="0" smtClean="0"/>
              <a:t>Бел, </a:t>
            </a:r>
            <a:r>
              <a:rPr lang="ru-RU" dirty="0" err="1" smtClean="0"/>
              <a:t>блед</a:t>
            </a:r>
            <a:r>
              <a:rPr lang="ru-RU" dirty="0" smtClean="0"/>
              <a:t>, </a:t>
            </a:r>
            <a:r>
              <a:rPr lang="ru-RU" dirty="0" err="1" smtClean="0"/>
              <a:t>ясн</a:t>
            </a:r>
            <a:r>
              <a:rPr lang="ru-RU" dirty="0" smtClean="0"/>
              <a:t>, пуст, сказ, болт, лет, сад, ход, бег, цвет, ночь, груб</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846158"/>
          </a:xfrm>
        </p:spPr>
        <p:txBody>
          <a:bodyPr>
            <a:normAutofit fontScale="90000"/>
          </a:bodyPr>
          <a:lstStyle/>
          <a:p>
            <a:r>
              <a:rPr lang="ru-RU" b="1" dirty="0" smtClean="0">
                <a:solidFill>
                  <a:srgbClr val="FF0000"/>
                </a:solidFill>
              </a:rPr>
              <a:t>Практическая работа.</a:t>
            </a:r>
            <a:r>
              <a:rPr lang="ru-RU" b="1" dirty="0" smtClean="0"/>
              <a:t/>
            </a:r>
            <a:br>
              <a:rPr lang="ru-RU" b="1" dirty="0" smtClean="0"/>
            </a:br>
            <a:endParaRPr lang="ru-RU" dirty="0"/>
          </a:p>
        </p:txBody>
      </p:sp>
      <p:sp>
        <p:nvSpPr>
          <p:cNvPr id="3" name="Содержимое 2"/>
          <p:cNvSpPr>
            <a:spLocks noGrp="1"/>
          </p:cNvSpPr>
          <p:nvPr>
            <p:ph idx="1"/>
          </p:nvPr>
        </p:nvSpPr>
        <p:spPr>
          <a:xfrm>
            <a:off x="457200" y="1357298"/>
            <a:ext cx="8229600" cy="4768865"/>
          </a:xfrm>
        </p:spPr>
        <p:txBody>
          <a:bodyPr>
            <a:normAutofit/>
          </a:bodyPr>
          <a:lstStyle/>
          <a:p>
            <a:pPr>
              <a:buNone/>
            </a:pPr>
            <a:r>
              <a:rPr lang="ru-RU" sz="2000" dirty="0" smtClean="0"/>
              <a:t>Каждой группе раздается письмо</a:t>
            </a:r>
            <a:r>
              <a:rPr lang="ru-RU" dirty="0" smtClean="0"/>
              <a:t>.</a:t>
            </a:r>
          </a:p>
          <a:p>
            <a:endParaRPr lang="ru-RU" dirty="0" smtClean="0"/>
          </a:p>
          <a:p>
            <a:endParaRPr lang="ru-RU" dirty="0" smtClean="0"/>
          </a:p>
          <a:p>
            <a:r>
              <a:rPr lang="ru-RU" sz="2400" dirty="0" smtClean="0"/>
              <a:t>Задание:</a:t>
            </a:r>
          </a:p>
          <a:p>
            <a:r>
              <a:rPr lang="ru-RU" sz="2400" dirty="0" smtClean="0"/>
              <a:t>1-я группа – отвечает на вопрос: можно ли сказать, о ком или о чем говорится в предложении?</a:t>
            </a:r>
          </a:p>
          <a:p>
            <a:r>
              <a:rPr lang="ru-RU" sz="2400" dirty="0" smtClean="0"/>
              <a:t>2-я группа – решает, есть ли еще какие-то действующие лица в предложении.</a:t>
            </a:r>
          </a:p>
          <a:p>
            <a:r>
              <a:rPr lang="ru-RU" sz="2400" dirty="0" smtClean="0"/>
              <a:t>3-я группа – попробует определить, какие части речи спрятались за неизвестными словами.</a:t>
            </a:r>
          </a:p>
          <a:p>
            <a:endParaRPr lang="ru-RU" sz="2400" dirty="0"/>
          </a:p>
        </p:txBody>
      </p:sp>
      <p:pic>
        <p:nvPicPr>
          <p:cNvPr id="4" name="Рисунок 3"/>
          <p:cNvPicPr/>
          <p:nvPr/>
        </p:nvPicPr>
        <p:blipFill>
          <a:blip r:embed="rId2"/>
          <a:srcRect/>
          <a:stretch>
            <a:fillRect/>
          </a:stretch>
        </p:blipFill>
        <p:spPr bwMode="auto">
          <a:xfrm>
            <a:off x="1500166" y="2000241"/>
            <a:ext cx="6215106" cy="128588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Практическая работа</a:t>
            </a:r>
            <a:endParaRPr lang="ru-RU" b="1" dirty="0">
              <a:solidFill>
                <a:srgbClr val="FF0000"/>
              </a:solidFill>
            </a:endParaRPr>
          </a:p>
        </p:txBody>
      </p:sp>
      <p:sp>
        <p:nvSpPr>
          <p:cNvPr id="3" name="Содержимое 2"/>
          <p:cNvSpPr>
            <a:spLocks noGrp="1"/>
          </p:cNvSpPr>
          <p:nvPr>
            <p:ph idx="1"/>
          </p:nvPr>
        </p:nvSpPr>
        <p:spPr/>
        <p:txBody>
          <a:bodyPr/>
          <a:lstStyle/>
          <a:p>
            <a:r>
              <a:rPr lang="ru-RU" sz="2000" dirty="0" smtClean="0"/>
              <a:t>На доске записаны схемы слов:</a:t>
            </a:r>
          </a:p>
          <a:p>
            <a:endParaRPr lang="ru-RU" dirty="0" smtClean="0"/>
          </a:p>
          <a:p>
            <a:pPr>
              <a:buNone/>
            </a:pPr>
            <a:endParaRPr lang="ru-RU" sz="2000" dirty="0" smtClean="0"/>
          </a:p>
          <a:p>
            <a:endParaRPr lang="ru-RU" sz="2000" dirty="0" smtClean="0"/>
          </a:p>
          <a:p>
            <a:endParaRPr lang="ru-RU" sz="2000" dirty="0" smtClean="0"/>
          </a:p>
          <a:p>
            <a:endParaRPr lang="ru-RU" sz="2000" dirty="0" smtClean="0"/>
          </a:p>
          <a:p>
            <a:endParaRPr lang="ru-RU" sz="2000" dirty="0" smtClean="0"/>
          </a:p>
          <a:p>
            <a:r>
              <a:rPr lang="ru-RU" sz="2000" dirty="0" smtClean="0"/>
              <a:t> Можно ли точно сказать, к какой части речи относятся слова?</a:t>
            </a:r>
          </a:p>
          <a:p>
            <a:r>
              <a:rPr lang="ru-RU" sz="2000" dirty="0" smtClean="0"/>
              <a:t>– Как вы догадались?</a:t>
            </a:r>
          </a:p>
          <a:p>
            <a:endParaRPr lang="ru-RU" dirty="0"/>
          </a:p>
        </p:txBody>
      </p:sp>
      <p:pic>
        <p:nvPicPr>
          <p:cNvPr id="4" name="Рисунок 3"/>
          <p:cNvPicPr/>
          <p:nvPr/>
        </p:nvPicPr>
        <p:blipFill>
          <a:blip r:embed="rId2"/>
          <a:srcRect/>
          <a:stretch>
            <a:fillRect/>
          </a:stretch>
        </p:blipFill>
        <p:spPr bwMode="auto">
          <a:xfrm>
            <a:off x="2357422" y="2214554"/>
            <a:ext cx="3695715" cy="157163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060472"/>
          </a:xfrm>
        </p:spPr>
        <p:txBody>
          <a:bodyPr>
            <a:normAutofit fontScale="90000"/>
          </a:bodyPr>
          <a:lstStyle/>
          <a:p>
            <a:r>
              <a:rPr lang="ru-RU" sz="4000" b="1" dirty="0" smtClean="0">
                <a:solidFill>
                  <a:srgbClr val="FF0000"/>
                </a:solidFill>
              </a:rPr>
              <a:t>Формированием орфографического навыка с учетом этапа работы над орфографией</a:t>
            </a:r>
            <a:r>
              <a:rPr lang="ru-RU" b="1" dirty="0" smtClean="0">
                <a:solidFill>
                  <a:srgbClr val="FF0000"/>
                </a:solidFill>
              </a:rPr>
              <a:t>.</a:t>
            </a:r>
            <a:endParaRPr lang="ru-RU" b="1" dirty="0">
              <a:solidFill>
                <a:srgbClr val="FF0000"/>
              </a:solidFill>
            </a:endParaRPr>
          </a:p>
        </p:txBody>
      </p:sp>
      <p:sp>
        <p:nvSpPr>
          <p:cNvPr id="3" name="Содержимое 2"/>
          <p:cNvSpPr>
            <a:spLocks noGrp="1"/>
          </p:cNvSpPr>
          <p:nvPr>
            <p:ph idx="1"/>
          </p:nvPr>
        </p:nvSpPr>
        <p:spPr>
          <a:xfrm>
            <a:off x="457200" y="1785926"/>
            <a:ext cx="8229600" cy="4340237"/>
          </a:xfrm>
        </p:spPr>
        <p:txBody>
          <a:bodyPr>
            <a:normAutofit fontScale="85000" lnSpcReduction="20000"/>
          </a:bodyPr>
          <a:lstStyle/>
          <a:p>
            <a:pPr>
              <a:buNone/>
            </a:pPr>
            <a:r>
              <a:rPr lang="ru-RU" b="1" dirty="0" smtClean="0"/>
              <a:t>Игра «Выбери три слова»</a:t>
            </a:r>
            <a:endParaRPr lang="ru-RU" dirty="0" smtClean="0"/>
          </a:p>
          <a:p>
            <a:r>
              <a:rPr lang="ru-RU" dirty="0" smtClean="0"/>
              <a:t>Подбор слов зависит от изучаемых или пройденных тем.</a:t>
            </a:r>
          </a:p>
          <a:p>
            <a:r>
              <a:rPr lang="ru-RU" dirty="0" smtClean="0"/>
              <a:t>На 9 карточках записаны девять слов:</a:t>
            </a:r>
          </a:p>
          <a:p>
            <a:pPr>
              <a:buNone/>
            </a:pPr>
            <a:r>
              <a:rPr lang="ru-RU" b="1" dirty="0" smtClean="0"/>
              <a:t>1-й набор:</a:t>
            </a:r>
            <a:r>
              <a:rPr lang="ru-RU" dirty="0" smtClean="0"/>
              <a:t> рыбка, вьюга, чулок, дубки, варенье, чучело, ручьи, чум, гриб.</a:t>
            </a:r>
          </a:p>
          <a:p>
            <a:pPr>
              <a:buNone/>
            </a:pPr>
            <a:r>
              <a:rPr lang="ru-RU" b="1" dirty="0" smtClean="0"/>
              <a:t>2-й набор:</a:t>
            </a:r>
            <a:r>
              <a:rPr lang="ru-RU" dirty="0" smtClean="0"/>
              <a:t> подъезд, склад, ворона, град, съемка, клад, ворота, подъем, воробей.</a:t>
            </a:r>
          </a:p>
          <a:p>
            <a:r>
              <a:rPr lang="ru-RU" dirty="0" smtClean="0"/>
              <a:t>Двое берут по очереди карточки, выигрывает тот, у кого первого окажутся три слова , имеющую одинаковую орфограмму</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428604"/>
            <a:ext cx="8229600" cy="5715040"/>
          </a:xfrm>
        </p:spPr>
        <p:txBody>
          <a:bodyPr>
            <a:noAutofit/>
          </a:bodyPr>
          <a:lstStyle/>
          <a:p>
            <a:r>
              <a:rPr lang="ru-RU" sz="2800" b="1" dirty="0"/>
              <a:t>Важным условием активизации познавательной деятельности</a:t>
            </a:r>
            <a:r>
              <a:rPr lang="ru-RU" sz="2800" dirty="0"/>
              <a:t> младших школьников, развития их самостоятельности, мышления </a:t>
            </a:r>
            <a:r>
              <a:rPr lang="ru-RU" sz="2800" b="1" dirty="0"/>
              <a:t>является</a:t>
            </a:r>
            <a:r>
              <a:rPr lang="ru-RU" sz="2800" dirty="0"/>
              <a:t> </a:t>
            </a:r>
            <a:r>
              <a:rPr lang="ru-RU" sz="2800" b="1" dirty="0"/>
              <a:t>игра</a:t>
            </a:r>
            <a:r>
              <a:rPr lang="ru-RU" sz="2800" dirty="0"/>
              <a:t>. </a:t>
            </a:r>
            <a:r>
              <a:rPr lang="ru-RU" sz="2800" b="1" dirty="0"/>
              <a:t>Систематическое использование</a:t>
            </a:r>
            <a:r>
              <a:rPr lang="ru-RU" sz="2800" dirty="0"/>
              <a:t> игровых приемов на уроках русского языка помогает </a:t>
            </a:r>
            <a:r>
              <a:rPr lang="ru-RU" sz="2800" b="1" dirty="0"/>
              <a:t>активизировать мыслительную познавательную деятельность</a:t>
            </a:r>
            <a:r>
              <a:rPr lang="ru-RU" sz="2800" dirty="0"/>
              <a:t> младших школьников, позволяя учителю </a:t>
            </a:r>
            <a:r>
              <a:rPr lang="ru-RU" sz="2800" b="1" dirty="0"/>
              <a:t>разнообразить урок, делать его ярким,</a:t>
            </a:r>
            <a:r>
              <a:rPr lang="ru-RU" sz="2800" dirty="0"/>
              <a:t> </a:t>
            </a:r>
            <a:r>
              <a:rPr lang="ru-RU" sz="2800" b="1" dirty="0"/>
              <a:t>эмоциональным</a:t>
            </a:r>
            <a:endParaRPr lang="ru-RU"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Основные </a:t>
            </a:r>
            <a:r>
              <a:rPr lang="ru-RU" b="1" dirty="0" smtClean="0">
                <a:solidFill>
                  <a:srgbClr val="FF0000"/>
                </a:solidFill>
              </a:rPr>
              <a:t>правила курса русского языка.</a:t>
            </a:r>
            <a:br>
              <a:rPr lang="ru-RU" b="1" dirty="0" smtClean="0">
                <a:solidFill>
                  <a:srgbClr val="FF0000"/>
                </a:solidFill>
              </a:rPr>
            </a:br>
            <a:endParaRPr lang="ru-RU" b="1" dirty="0">
              <a:solidFill>
                <a:srgbClr val="FF0000"/>
              </a:solidFill>
            </a:endParaRPr>
          </a:p>
        </p:txBody>
      </p:sp>
      <p:sp>
        <p:nvSpPr>
          <p:cNvPr id="4" name="Текст 3"/>
          <p:cNvSpPr>
            <a:spLocks noGrp="1"/>
          </p:cNvSpPr>
          <p:nvPr>
            <p:ph type="body" idx="1"/>
          </p:nvPr>
        </p:nvSpPr>
        <p:spPr>
          <a:xfrm>
            <a:off x="457200" y="1643049"/>
            <a:ext cx="4040188" cy="531825"/>
          </a:xfrm>
        </p:spPr>
        <p:txBody>
          <a:bodyPr/>
          <a:lstStyle/>
          <a:p>
            <a:r>
              <a:rPr lang="ru-RU" dirty="0" smtClean="0"/>
              <a:t>Конкурс «Разминка».</a:t>
            </a:r>
          </a:p>
          <a:p>
            <a:endParaRPr lang="ru-RU" dirty="0"/>
          </a:p>
        </p:txBody>
      </p:sp>
      <p:sp>
        <p:nvSpPr>
          <p:cNvPr id="6" name="Текст 5"/>
          <p:cNvSpPr>
            <a:spLocks noGrp="1"/>
          </p:cNvSpPr>
          <p:nvPr>
            <p:ph type="body" sz="quarter" idx="3"/>
          </p:nvPr>
        </p:nvSpPr>
        <p:spPr/>
        <p:txBody>
          <a:bodyPr/>
          <a:lstStyle/>
          <a:p>
            <a:endParaRPr lang="ru-RU"/>
          </a:p>
        </p:txBody>
      </p:sp>
      <p:pic>
        <p:nvPicPr>
          <p:cNvPr id="8" name="Содержимое 7"/>
          <p:cNvPicPr>
            <a:picLocks noGrp="1"/>
          </p:cNvPicPr>
          <p:nvPr>
            <p:ph sz="half" idx="2"/>
          </p:nvPr>
        </p:nvPicPr>
        <p:blipFill>
          <a:blip r:embed="rId2"/>
          <a:srcRect/>
          <a:stretch>
            <a:fillRect/>
          </a:stretch>
        </p:blipFill>
        <p:spPr bwMode="auto">
          <a:xfrm>
            <a:off x="0" y="2000240"/>
            <a:ext cx="4643438" cy="3429024"/>
          </a:xfrm>
          <a:prstGeom prst="rect">
            <a:avLst/>
          </a:prstGeom>
          <a:noFill/>
          <a:ln w="9525">
            <a:noFill/>
            <a:miter lim="800000"/>
            <a:headEnd/>
            <a:tailEnd/>
          </a:ln>
        </p:spPr>
      </p:pic>
      <p:pic>
        <p:nvPicPr>
          <p:cNvPr id="9" name="Содержимое 8"/>
          <p:cNvPicPr>
            <a:picLocks noGrp="1"/>
          </p:cNvPicPr>
          <p:nvPr>
            <p:ph sz="quarter" idx="4"/>
          </p:nvPr>
        </p:nvPicPr>
        <p:blipFill>
          <a:blip r:embed="rId3"/>
          <a:srcRect/>
          <a:stretch>
            <a:fillRect/>
          </a:stretch>
        </p:blipFill>
        <p:spPr bwMode="auto">
          <a:xfrm>
            <a:off x="4572000" y="1357298"/>
            <a:ext cx="4572000" cy="435771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b="1" dirty="0" smtClean="0">
                <a:solidFill>
                  <a:srgbClr val="FF0000"/>
                </a:solidFill>
              </a:rPr>
              <a:t>«Переводчики».</a:t>
            </a:r>
            <a:br>
              <a:rPr lang="ru-RU" b="1" dirty="0" smtClean="0">
                <a:solidFill>
                  <a:srgbClr val="FF0000"/>
                </a:solidFill>
              </a:rPr>
            </a:br>
            <a:endParaRPr lang="ru-RU" b="1" dirty="0">
              <a:solidFill>
                <a:srgbClr val="FF0000"/>
              </a:solidFill>
            </a:endParaRPr>
          </a:p>
        </p:txBody>
      </p:sp>
      <p:sp>
        <p:nvSpPr>
          <p:cNvPr id="8" name="Содержимое 7"/>
          <p:cNvSpPr>
            <a:spLocks noGrp="1"/>
          </p:cNvSpPr>
          <p:nvPr>
            <p:ph idx="1"/>
          </p:nvPr>
        </p:nvSpPr>
        <p:spPr/>
        <p:txBody>
          <a:bodyPr/>
          <a:lstStyle/>
          <a:p>
            <a:pPr>
              <a:buNone/>
            </a:pPr>
            <a:r>
              <a:rPr lang="ru-RU" dirty="0" smtClean="0"/>
              <a:t>– </a:t>
            </a:r>
            <a:r>
              <a:rPr lang="ru-RU" sz="2800" dirty="0" smtClean="0"/>
              <a:t>Определите части речи.</a:t>
            </a:r>
          </a:p>
          <a:p>
            <a:pPr>
              <a:buNone/>
            </a:pPr>
            <a:r>
              <a:rPr lang="ru-RU" dirty="0" err="1" smtClean="0"/>
              <a:t>Варкалось</a:t>
            </a:r>
            <a:r>
              <a:rPr lang="ru-RU" dirty="0" smtClean="0"/>
              <a:t>. </a:t>
            </a:r>
            <a:r>
              <a:rPr lang="ru-RU" dirty="0" err="1" smtClean="0"/>
              <a:t>Хливкие</a:t>
            </a:r>
            <a:r>
              <a:rPr lang="ru-RU" dirty="0" smtClean="0"/>
              <a:t> </a:t>
            </a:r>
            <a:r>
              <a:rPr lang="ru-RU" dirty="0" err="1" smtClean="0"/>
              <a:t>шорьки</a:t>
            </a:r>
            <a:endParaRPr lang="ru-RU" dirty="0" smtClean="0"/>
          </a:p>
          <a:p>
            <a:pPr>
              <a:buNone/>
            </a:pPr>
            <a:r>
              <a:rPr lang="ru-RU" dirty="0" smtClean="0"/>
              <a:t>Пырялись по </a:t>
            </a:r>
            <a:r>
              <a:rPr lang="ru-RU" dirty="0" err="1" smtClean="0"/>
              <a:t>наве</a:t>
            </a:r>
            <a:r>
              <a:rPr lang="ru-RU" dirty="0" smtClean="0"/>
              <a:t>:</a:t>
            </a:r>
          </a:p>
          <a:p>
            <a:pPr>
              <a:buNone/>
            </a:pPr>
            <a:r>
              <a:rPr lang="ru-RU" dirty="0" smtClean="0"/>
              <a:t>И </a:t>
            </a:r>
            <a:r>
              <a:rPr lang="ru-RU" dirty="0" err="1" smtClean="0"/>
              <a:t>хрюкотали</a:t>
            </a:r>
            <a:r>
              <a:rPr lang="ru-RU" dirty="0" smtClean="0"/>
              <a:t> </a:t>
            </a:r>
            <a:r>
              <a:rPr lang="ru-RU" dirty="0" err="1" smtClean="0"/>
              <a:t>зелюки</a:t>
            </a:r>
            <a:r>
              <a:rPr lang="ru-RU" dirty="0" smtClean="0"/>
              <a:t>,</a:t>
            </a:r>
          </a:p>
          <a:p>
            <a:pPr>
              <a:buNone/>
            </a:pPr>
            <a:r>
              <a:rPr lang="ru-RU" dirty="0" smtClean="0"/>
              <a:t>Как </a:t>
            </a:r>
            <a:r>
              <a:rPr lang="ru-RU" dirty="0" err="1" smtClean="0"/>
              <a:t>мюлезки</a:t>
            </a:r>
            <a:r>
              <a:rPr lang="ru-RU" dirty="0" smtClean="0"/>
              <a:t> в </a:t>
            </a:r>
            <a:r>
              <a:rPr lang="ru-RU" dirty="0" err="1" smtClean="0"/>
              <a:t>мове</a:t>
            </a:r>
            <a:r>
              <a:rPr lang="ru-RU" dirty="0" smtClean="0"/>
              <a:t>.</a:t>
            </a:r>
          </a:p>
          <a:p>
            <a:pPr>
              <a:buNone/>
            </a:pPr>
            <a:r>
              <a:rPr lang="ru-RU" i="1" dirty="0" smtClean="0"/>
              <a:t>			Л. Кэрролл</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«Угадай пословицу».</a:t>
            </a:r>
            <a:br>
              <a:rPr lang="ru-RU" b="1" dirty="0" smtClean="0">
                <a:solidFill>
                  <a:srgbClr val="FF0000"/>
                </a:solidFill>
              </a:rPr>
            </a:br>
            <a:endParaRPr lang="ru-RU" b="1" dirty="0">
              <a:solidFill>
                <a:srgbClr val="FF0000"/>
              </a:solidFill>
            </a:endParaRPr>
          </a:p>
        </p:txBody>
      </p:sp>
      <p:sp>
        <p:nvSpPr>
          <p:cNvPr id="3" name="Содержимое 2"/>
          <p:cNvSpPr>
            <a:spLocks noGrp="1"/>
          </p:cNvSpPr>
          <p:nvPr>
            <p:ph idx="1"/>
          </p:nvPr>
        </p:nvSpPr>
        <p:spPr/>
        <p:txBody>
          <a:bodyPr>
            <a:normAutofit/>
          </a:bodyPr>
          <a:lstStyle/>
          <a:p>
            <a:pPr>
              <a:buNone/>
            </a:pPr>
            <a:r>
              <a:rPr lang="ru-RU" dirty="0" smtClean="0"/>
              <a:t>– </a:t>
            </a:r>
            <a:r>
              <a:rPr lang="ru-RU" sz="2400" dirty="0" smtClean="0"/>
              <a:t>Каждое слово имеет свой смысл. Перед вами пословицы-перевертыши. Вспомните, что такое антонимы. Сможете прочитать пословицы? (Подчеркнутые слова не изменять.)</a:t>
            </a:r>
          </a:p>
          <a:p>
            <a:r>
              <a:rPr lang="ru-RU" dirty="0" smtClean="0"/>
              <a:t>Новый враг хуже старых </a:t>
            </a:r>
            <a:r>
              <a:rPr lang="ru-RU" u="sng" dirty="0" smtClean="0"/>
              <a:t>двух.</a:t>
            </a:r>
          </a:p>
          <a:p>
            <a:r>
              <a:rPr lang="ru-RU" dirty="0" smtClean="0"/>
              <a:t>Плохая </a:t>
            </a:r>
            <a:r>
              <a:rPr lang="ru-RU" u="sng" dirty="0" smtClean="0"/>
              <a:t>слава дешевле бедности.</a:t>
            </a:r>
          </a:p>
          <a:p>
            <a:r>
              <a:rPr lang="ru-RU" u="sng" dirty="0" smtClean="0"/>
              <a:t>Всё плохо, что плохо начинается.</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2984"/>
            <a:ext cx="8229600" cy="274654"/>
          </a:xfrm>
        </p:spPr>
        <p:txBody>
          <a:bodyPr>
            <a:normAutofit fontScale="90000"/>
          </a:bodyPr>
          <a:lstStyle/>
          <a:p>
            <a:r>
              <a:rPr lang="ru-RU" b="1" dirty="0" smtClean="0">
                <a:solidFill>
                  <a:srgbClr val="FF0000"/>
                </a:solidFill>
              </a:rPr>
              <a:t>«Маленькие учителя».</a:t>
            </a:r>
            <a:br>
              <a:rPr lang="ru-RU" b="1" dirty="0" smtClean="0">
                <a:solidFill>
                  <a:srgbClr val="FF0000"/>
                </a:solidFill>
              </a:rPr>
            </a:br>
            <a:r>
              <a:rPr lang="ru-RU" b="1" dirty="0" smtClean="0">
                <a:solidFill>
                  <a:srgbClr val="FF0000"/>
                </a:solidFill>
              </a:rPr>
              <a:t/>
            </a:r>
            <a:br>
              <a:rPr lang="ru-RU" b="1" dirty="0" smtClean="0">
                <a:solidFill>
                  <a:srgbClr val="FF0000"/>
                </a:solidFill>
              </a:rPr>
            </a:br>
            <a:endParaRPr lang="ru-RU" b="1" dirty="0">
              <a:solidFill>
                <a:srgbClr val="FF0000"/>
              </a:solidFill>
            </a:endParaRPr>
          </a:p>
        </p:txBody>
      </p:sp>
      <p:sp>
        <p:nvSpPr>
          <p:cNvPr id="3" name="Содержимое 2"/>
          <p:cNvSpPr>
            <a:spLocks noGrp="1"/>
          </p:cNvSpPr>
          <p:nvPr>
            <p:ph idx="1"/>
          </p:nvPr>
        </p:nvSpPr>
        <p:spPr/>
        <p:txBody>
          <a:bodyPr>
            <a:normAutofit/>
          </a:bodyPr>
          <a:lstStyle/>
          <a:p>
            <a:pPr>
              <a:buNone/>
            </a:pPr>
            <a:r>
              <a:rPr lang="ru-RU" sz="2800" dirty="0" smtClean="0"/>
              <a:t>Дети получают </a:t>
            </a:r>
            <a:r>
              <a:rPr lang="ru-RU" sz="2800" dirty="0" smtClean="0"/>
              <a:t>карточки с текстами, в которых надо исправить </a:t>
            </a:r>
            <a:r>
              <a:rPr lang="ru-RU" sz="2800" dirty="0" smtClean="0"/>
              <a:t>ошибки</a:t>
            </a:r>
          </a:p>
          <a:p>
            <a:pPr>
              <a:buNone/>
            </a:pPr>
            <a:endParaRPr lang="ru-RU" sz="2800" dirty="0"/>
          </a:p>
        </p:txBody>
      </p:sp>
      <p:pic>
        <p:nvPicPr>
          <p:cNvPr id="4" name="Рисунок 3"/>
          <p:cNvPicPr/>
          <p:nvPr/>
        </p:nvPicPr>
        <p:blipFill>
          <a:blip r:embed="rId2"/>
          <a:srcRect/>
          <a:stretch>
            <a:fillRect/>
          </a:stretch>
        </p:blipFill>
        <p:spPr bwMode="auto">
          <a:xfrm>
            <a:off x="285720" y="2833687"/>
            <a:ext cx="8143931" cy="3167081"/>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solidFill>
                  <a:srgbClr val="FF0000"/>
                </a:solidFill>
              </a:rPr>
              <a:t>Активизация мышления -одно из условий эффективного обучения</a:t>
            </a:r>
            <a:endParaRPr lang="ru-RU" sz="3200" b="1" dirty="0">
              <a:solidFill>
                <a:srgbClr val="FF0000"/>
              </a:solidFill>
            </a:endParaRPr>
          </a:p>
        </p:txBody>
      </p:sp>
      <p:sp>
        <p:nvSpPr>
          <p:cNvPr id="3" name="Содержимое 2"/>
          <p:cNvSpPr>
            <a:spLocks noGrp="1"/>
          </p:cNvSpPr>
          <p:nvPr>
            <p:ph idx="1"/>
          </p:nvPr>
        </p:nvSpPr>
        <p:spPr/>
        <p:txBody>
          <a:bodyPr/>
          <a:lstStyle/>
          <a:p>
            <a:r>
              <a:rPr lang="ru-RU" dirty="0" smtClean="0"/>
              <a:t>Важно, чтобы школьники поняли, что мышление-процесс познания нового.</a:t>
            </a:r>
          </a:p>
          <a:p>
            <a:r>
              <a:rPr lang="ru-RU" dirty="0" smtClean="0"/>
              <a:t>Мышление начинается с удивления , недоумения или с противоречия.</a:t>
            </a:r>
          </a:p>
          <a:p>
            <a:r>
              <a:rPr lang="ru-RU" dirty="0" smtClean="0"/>
              <a:t>Развивать мышление –значит развивать умение думать.</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Словарные слова</a:t>
            </a:r>
            <a:endParaRPr lang="ru-RU" dirty="0"/>
          </a:p>
        </p:txBody>
      </p:sp>
      <p:sp>
        <p:nvSpPr>
          <p:cNvPr id="4" name="Содержимое 3"/>
          <p:cNvSpPr>
            <a:spLocks noGrp="1"/>
          </p:cNvSpPr>
          <p:nvPr>
            <p:ph idx="1"/>
          </p:nvPr>
        </p:nvSpPr>
        <p:spPr/>
        <p:txBody>
          <a:bodyPr/>
          <a:lstStyle/>
          <a:p>
            <a:r>
              <a:rPr lang="ru-RU" dirty="0" smtClean="0"/>
              <a:t>Словарные слова- одна из проблем начальной школы . Для повышения эффективности усвоения словарных слов запоминание должно быть осмысленным ,а не механическим . Активизировать мышление и облегчить процесс запоминания помогают игровые приемы , метод ярких ассоциаций  , орфографическое проговаривание.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1"/>
          <p:cNvSpPr>
            <a:spLocks noChangeArrowheads="1"/>
          </p:cNvSpPr>
          <p:nvPr/>
        </p:nvSpPr>
        <p:spPr bwMode="auto">
          <a:xfrm>
            <a:off x="1857375" y="357188"/>
            <a:ext cx="5854700" cy="1016000"/>
          </a:xfrm>
          <a:prstGeom prst="rect">
            <a:avLst/>
          </a:prstGeom>
          <a:noFill/>
          <a:ln w="9525">
            <a:noFill/>
            <a:miter lim="800000"/>
            <a:headEnd/>
            <a:tailEnd/>
          </a:ln>
        </p:spPr>
        <p:txBody>
          <a:bodyPr wrap="none" anchor="ctr">
            <a:spAutoFit/>
          </a:bodyPr>
          <a:lstStyle/>
          <a:p>
            <a:pPr algn="just" eaLnBrk="0" hangingPunct="0">
              <a:tabLst>
                <a:tab pos="457200" algn="l"/>
              </a:tabLst>
            </a:pPr>
            <a:r>
              <a:rPr lang="ru-RU" sz="6000" b="1" i="1">
                <a:latin typeface="Calibri" pitchFamily="34" charset="0"/>
                <a:cs typeface="Times New Roman" pitchFamily="18" charset="0"/>
              </a:rPr>
              <a:t>«ШИФРОВКИ» </a:t>
            </a:r>
            <a:endParaRPr lang="ru-RU" sz="7200">
              <a:latin typeface="Calibri" pitchFamily="34" charset="0"/>
            </a:endParaRPr>
          </a:p>
        </p:txBody>
      </p:sp>
      <p:sp>
        <p:nvSpPr>
          <p:cNvPr id="3" name="Прямоугольник 2"/>
          <p:cNvSpPr>
            <a:spLocks noChangeArrowheads="1"/>
          </p:cNvSpPr>
          <p:nvPr/>
        </p:nvSpPr>
        <p:spPr bwMode="auto">
          <a:xfrm>
            <a:off x="357188" y="1285875"/>
            <a:ext cx="9215437" cy="646113"/>
          </a:xfrm>
          <a:prstGeom prst="rect">
            <a:avLst/>
          </a:prstGeom>
          <a:noFill/>
          <a:ln w="9525">
            <a:noFill/>
            <a:miter lim="800000"/>
            <a:headEnd/>
            <a:tailEnd/>
          </a:ln>
        </p:spPr>
        <p:txBody>
          <a:bodyPr>
            <a:spAutoFit/>
          </a:bodyPr>
          <a:lstStyle/>
          <a:p>
            <a:r>
              <a:rPr lang="ru-RU" sz="3600" b="1" i="1">
                <a:solidFill>
                  <a:srgbClr val="FF0000"/>
                </a:solidFill>
                <a:latin typeface="Calibri" pitchFamily="34" charset="0"/>
              </a:rPr>
              <a:t>1. Шифровка «слоговое сложение».</a:t>
            </a:r>
          </a:p>
        </p:txBody>
      </p:sp>
      <p:sp>
        <p:nvSpPr>
          <p:cNvPr id="44034" name="Rectangle 2"/>
          <p:cNvSpPr>
            <a:spLocks noChangeArrowheads="1"/>
          </p:cNvSpPr>
          <p:nvPr/>
        </p:nvSpPr>
        <p:spPr bwMode="auto">
          <a:xfrm>
            <a:off x="4214813" y="4786313"/>
            <a:ext cx="3000375" cy="1846262"/>
          </a:xfrm>
          <a:prstGeom prst="rect">
            <a:avLst/>
          </a:prstGeom>
          <a:noFill/>
          <a:ln w="9525">
            <a:noFill/>
            <a:miter lim="800000"/>
            <a:headEnd/>
            <a:tailEnd/>
          </a:ln>
        </p:spPr>
        <p:txBody>
          <a:bodyPr anchor="ctr">
            <a:spAutoFit/>
          </a:bodyPr>
          <a:lstStyle/>
          <a:p>
            <a:pPr eaLnBrk="0" hangingPunct="0">
              <a:tabLst>
                <a:tab pos="2641600" algn="l"/>
              </a:tabLst>
            </a:pPr>
            <a:r>
              <a:rPr lang="ru-RU" sz="3200" b="1" i="1">
                <a:latin typeface="a_BighausTitul"/>
                <a:cs typeface="Times New Roman" pitchFamily="18" charset="0"/>
              </a:rPr>
              <a:t> </a:t>
            </a:r>
            <a:r>
              <a:rPr lang="ru-RU" sz="3200" b="1" i="1">
                <a:solidFill>
                  <a:srgbClr val="008000"/>
                </a:solidFill>
                <a:latin typeface="a_BighausTitul"/>
                <a:cs typeface="Times New Roman" pitchFamily="18" charset="0"/>
              </a:rPr>
              <a:t>НА РОД</a:t>
            </a:r>
            <a:r>
              <a:rPr lang="ru-RU" sz="3200" b="1" i="1">
                <a:latin typeface="a_BighausTitul"/>
                <a:cs typeface="Times New Roman" pitchFamily="18" charset="0"/>
              </a:rPr>
              <a:t> </a:t>
            </a:r>
            <a:endParaRPr lang="ru-RU" sz="1600" b="1" i="1">
              <a:latin typeface="a_BighausTitul"/>
            </a:endParaRPr>
          </a:p>
          <a:p>
            <a:pPr eaLnBrk="0" hangingPunct="0">
              <a:tabLst>
                <a:tab pos="2641600" algn="l"/>
              </a:tabLst>
            </a:pPr>
            <a:r>
              <a:rPr lang="ru-RU" sz="3200" b="1" i="1">
                <a:latin typeface="a_BighausTitul"/>
                <a:cs typeface="Times New Roman" pitchFamily="18" charset="0"/>
              </a:rPr>
              <a:t> </a:t>
            </a:r>
            <a:r>
              <a:rPr lang="ru-RU" sz="3200" b="1" i="1">
                <a:solidFill>
                  <a:srgbClr val="800000"/>
                </a:solidFill>
                <a:latin typeface="a_BighausTitul"/>
                <a:cs typeface="Times New Roman" pitchFamily="18" charset="0"/>
              </a:rPr>
              <a:t>ВА ГОН</a:t>
            </a:r>
            <a:endParaRPr lang="ru-RU" sz="1600" b="1" i="1">
              <a:latin typeface="a_BighausTitul"/>
            </a:endParaRPr>
          </a:p>
          <a:p>
            <a:pPr eaLnBrk="0" hangingPunct="0">
              <a:tabLst>
                <a:tab pos="2641600" algn="l"/>
              </a:tabLst>
            </a:pPr>
            <a:r>
              <a:rPr lang="ru-RU" sz="3200" b="1" i="1">
                <a:solidFill>
                  <a:srgbClr val="FF6600"/>
                </a:solidFill>
                <a:latin typeface="a_BighausTitul"/>
                <a:cs typeface="Times New Roman" pitchFamily="18" charset="0"/>
              </a:rPr>
              <a:t> ТЕ ЛЕ ФОН</a:t>
            </a:r>
            <a:endParaRPr lang="ru-RU" sz="1600" b="1" i="1">
              <a:latin typeface="a_BighausTitul"/>
            </a:endParaRPr>
          </a:p>
          <a:p>
            <a:pPr eaLnBrk="0" hangingPunct="0">
              <a:tabLst>
                <a:tab pos="2641600" algn="l"/>
              </a:tabLst>
            </a:pPr>
            <a:endParaRPr lang="ru-RU">
              <a:latin typeface="Calibri" pitchFamily="34" charset="0"/>
            </a:endParaRPr>
          </a:p>
        </p:txBody>
      </p:sp>
      <p:pic>
        <p:nvPicPr>
          <p:cNvPr id="7" name="Рисунок 6" descr="gnome-fs-regular.png"/>
          <p:cNvPicPr>
            <a:picLocks noChangeAspect="1"/>
          </p:cNvPicPr>
          <p:nvPr/>
        </p:nvPicPr>
        <p:blipFill>
          <a:blip r:embed="rId2"/>
          <a:srcRect/>
          <a:stretch>
            <a:fillRect/>
          </a:stretch>
        </p:blipFill>
        <p:spPr bwMode="auto">
          <a:xfrm>
            <a:off x="357188" y="2000250"/>
            <a:ext cx="3524250" cy="3524250"/>
          </a:xfrm>
          <a:prstGeom prst="rect">
            <a:avLst/>
          </a:prstGeom>
          <a:noFill/>
          <a:ln w="9525">
            <a:noFill/>
            <a:miter lim="800000"/>
            <a:headEnd/>
            <a:tailEnd/>
          </a:ln>
        </p:spPr>
      </p:pic>
      <p:sp>
        <p:nvSpPr>
          <p:cNvPr id="8" name="Прямоугольник 7"/>
          <p:cNvSpPr>
            <a:spLocks noChangeArrowheads="1"/>
          </p:cNvSpPr>
          <p:nvPr/>
        </p:nvSpPr>
        <p:spPr bwMode="auto">
          <a:xfrm>
            <a:off x="857250" y="3143250"/>
            <a:ext cx="3143250" cy="1692275"/>
          </a:xfrm>
          <a:prstGeom prst="rect">
            <a:avLst/>
          </a:prstGeom>
          <a:noFill/>
          <a:ln w="9525">
            <a:noFill/>
            <a:miter lim="800000"/>
            <a:headEnd/>
            <a:tailEnd/>
          </a:ln>
        </p:spPr>
        <p:txBody>
          <a:bodyPr>
            <a:spAutoFit/>
          </a:bodyPr>
          <a:lstStyle/>
          <a:p>
            <a:pPr eaLnBrk="0" hangingPunct="0">
              <a:tabLst>
                <a:tab pos="2641600" algn="l"/>
              </a:tabLst>
            </a:pPr>
            <a:r>
              <a:rPr lang="ru-RU" b="1" i="1">
                <a:solidFill>
                  <a:srgbClr val="222613"/>
                </a:solidFill>
                <a:latin typeface="a_BighausTitul"/>
                <a:cs typeface="Times New Roman" pitchFamily="18" charset="0"/>
              </a:rPr>
              <a:t>ВЕСНА, ГОРОД                                    </a:t>
            </a:r>
            <a:endParaRPr lang="ru-RU" sz="1000" b="1" i="1">
              <a:solidFill>
                <a:srgbClr val="222613"/>
              </a:solidFill>
              <a:latin typeface="a_BighausTitul"/>
            </a:endParaRPr>
          </a:p>
          <a:p>
            <a:pPr eaLnBrk="0" hangingPunct="0">
              <a:tabLst>
                <a:tab pos="2641600" algn="l"/>
              </a:tabLst>
            </a:pPr>
            <a:endParaRPr lang="ru-RU" b="1" i="1">
              <a:solidFill>
                <a:srgbClr val="222613"/>
              </a:solidFill>
              <a:latin typeface="a_BighausTitul"/>
              <a:cs typeface="Times New Roman" pitchFamily="18" charset="0"/>
            </a:endParaRPr>
          </a:p>
          <a:p>
            <a:pPr eaLnBrk="0" hangingPunct="0">
              <a:tabLst>
                <a:tab pos="2641600" algn="l"/>
              </a:tabLst>
            </a:pPr>
            <a:r>
              <a:rPr lang="ru-RU" b="1" i="1">
                <a:solidFill>
                  <a:srgbClr val="222613"/>
                </a:solidFill>
                <a:latin typeface="a_BighausTitul"/>
                <a:cs typeface="Times New Roman" pitchFamily="18" charset="0"/>
              </a:rPr>
              <a:t>ТРАВА, УГОН	                                      </a:t>
            </a:r>
            <a:endParaRPr lang="ru-RU" sz="1000" b="1" i="1">
              <a:solidFill>
                <a:srgbClr val="222613"/>
              </a:solidFill>
              <a:latin typeface="a_BighausTitul"/>
            </a:endParaRPr>
          </a:p>
          <a:p>
            <a:pPr eaLnBrk="0" hangingPunct="0">
              <a:tabLst>
                <a:tab pos="2641600" algn="l"/>
              </a:tabLst>
            </a:pPr>
            <a:endParaRPr lang="ru-RU" b="1" i="1">
              <a:solidFill>
                <a:srgbClr val="222613"/>
              </a:solidFill>
              <a:latin typeface="a_BighausTitul"/>
              <a:cs typeface="Times New Roman" pitchFamily="18" charset="0"/>
            </a:endParaRPr>
          </a:p>
          <a:p>
            <a:pPr eaLnBrk="0" hangingPunct="0">
              <a:tabLst>
                <a:tab pos="2641600" algn="l"/>
              </a:tabLst>
            </a:pPr>
            <a:r>
              <a:rPr lang="ru-RU" b="1" i="1">
                <a:solidFill>
                  <a:srgbClr val="222613"/>
                </a:solidFill>
                <a:latin typeface="a_BighausTitul"/>
                <a:cs typeface="Times New Roman" pitchFamily="18" charset="0"/>
              </a:rPr>
              <a:t>ТЕМА, ЛЕТО, ФОНТАН          </a:t>
            </a:r>
            <a:endParaRPr lang="ru-RU" sz="1000" b="1" i="1">
              <a:solidFill>
                <a:srgbClr val="222613"/>
              </a:solidFill>
              <a:latin typeface="a_BighausTitul"/>
            </a:endParaRPr>
          </a:p>
          <a:p>
            <a:pPr eaLnBrk="0" hangingPunct="0">
              <a:tabLst>
                <a:tab pos="2641600" algn="l"/>
              </a:tabLst>
            </a:pPr>
            <a:endParaRPr lang="ru-RU" sz="1400" b="1" i="1">
              <a:latin typeface="a_BighausTitul"/>
            </a:endParaRPr>
          </a:p>
        </p:txBody>
      </p:sp>
      <p:pic>
        <p:nvPicPr>
          <p:cNvPr id="9" name="Рисунок 8" descr="gnome-fs-regular.png"/>
          <p:cNvPicPr>
            <a:picLocks noChangeAspect="1"/>
          </p:cNvPicPr>
          <p:nvPr/>
        </p:nvPicPr>
        <p:blipFill>
          <a:blip r:embed="rId2"/>
          <a:srcRect/>
          <a:stretch>
            <a:fillRect/>
          </a:stretch>
        </p:blipFill>
        <p:spPr bwMode="auto">
          <a:xfrm>
            <a:off x="285750" y="1928813"/>
            <a:ext cx="3643313" cy="4429125"/>
          </a:xfrm>
          <a:prstGeom prst="rect">
            <a:avLst/>
          </a:prstGeom>
          <a:noFill/>
          <a:ln w="9525">
            <a:noFill/>
            <a:miter lim="800000"/>
            <a:headEnd/>
            <a:tailEnd/>
          </a:ln>
        </p:spPr>
      </p:pic>
      <p:sp>
        <p:nvSpPr>
          <p:cNvPr id="10" name="Прямоугольник 9"/>
          <p:cNvSpPr>
            <a:spLocks noChangeArrowheads="1"/>
          </p:cNvSpPr>
          <p:nvPr/>
        </p:nvSpPr>
        <p:spPr bwMode="auto">
          <a:xfrm>
            <a:off x="857250" y="3143250"/>
            <a:ext cx="2857500" cy="2246313"/>
          </a:xfrm>
          <a:prstGeom prst="rect">
            <a:avLst/>
          </a:prstGeom>
          <a:noFill/>
          <a:ln w="9525">
            <a:noFill/>
            <a:miter lim="800000"/>
            <a:headEnd/>
            <a:tailEnd/>
          </a:ln>
        </p:spPr>
        <p:txBody>
          <a:bodyPr>
            <a:spAutoFit/>
          </a:bodyPr>
          <a:lstStyle/>
          <a:p>
            <a:pPr eaLnBrk="0" hangingPunct="0">
              <a:tabLst>
                <a:tab pos="2641600" algn="l"/>
              </a:tabLst>
            </a:pPr>
            <a:r>
              <a:rPr lang="ru-RU" sz="2800" b="1" i="1">
                <a:solidFill>
                  <a:srgbClr val="222613"/>
                </a:solidFill>
                <a:latin typeface="a_BighausTitul"/>
                <a:cs typeface="Times New Roman" pitchFamily="18" charset="0"/>
              </a:rPr>
              <a:t>ВЕС</a:t>
            </a:r>
            <a:r>
              <a:rPr lang="ru-RU" sz="2800" b="1" i="1">
                <a:solidFill>
                  <a:srgbClr val="009900"/>
                </a:solidFill>
                <a:latin typeface="a_BighausTitul"/>
                <a:cs typeface="Times New Roman" pitchFamily="18" charset="0"/>
              </a:rPr>
              <a:t>НА</a:t>
            </a:r>
            <a:r>
              <a:rPr lang="ru-RU" sz="2800" b="1" i="1">
                <a:solidFill>
                  <a:srgbClr val="222613"/>
                </a:solidFill>
                <a:latin typeface="a_BighausTitul"/>
                <a:cs typeface="Times New Roman" pitchFamily="18" charset="0"/>
              </a:rPr>
              <a:t>, ГО</a:t>
            </a:r>
            <a:r>
              <a:rPr lang="ru-RU" sz="2800" b="1" i="1">
                <a:solidFill>
                  <a:srgbClr val="009900"/>
                </a:solidFill>
                <a:latin typeface="a_BighausTitul"/>
                <a:cs typeface="Times New Roman" pitchFamily="18" charset="0"/>
              </a:rPr>
              <a:t>РОД </a:t>
            </a:r>
            <a:r>
              <a:rPr lang="ru-RU" sz="2800" b="1" i="1">
                <a:solidFill>
                  <a:srgbClr val="222613"/>
                </a:solidFill>
                <a:latin typeface="a_BighausTitul"/>
                <a:cs typeface="Times New Roman" pitchFamily="18" charset="0"/>
              </a:rPr>
              <a:t>                                   </a:t>
            </a:r>
            <a:endParaRPr lang="ru-RU" sz="2800" b="1" i="1">
              <a:solidFill>
                <a:srgbClr val="222613"/>
              </a:solidFill>
              <a:latin typeface="a_BighausTitul"/>
            </a:endParaRPr>
          </a:p>
          <a:p>
            <a:pPr eaLnBrk="0" hangingPunct="0">
              <a:tabLst>
                <a:tab pos="2641600" algn="l"/>
              </a:tabLst>
            </a:pPr>
            <a:endParaRPr lang="ru-RU" sz="2800" b="1" i="1">
              <a:solidFill>
                <a:srgbClr val="222613"/>
              </a:solidFill>
              <a:latin typeface="a_BighausTitul"/>
              <a:cs typeface="Times New Roman" pitchFamily="18" charset="0"/>
            </a:endParaRPr>
          </a:p>
          <a:p>
            <a:pPr eaLnBrk="0" hangingPunct="0">
              <a:tabLst>
                <a:tab pos="2641600" algn="l"/>
              </a:tabLst>
            </a:pPr>
            <a:r>
              <a:rPr lang="ru-RU" sz="2800" b="1" i="1">
                <a:solidFill>
                  <a:srgbClr val="222613"/>
                </a:solidFill>
                <a:latin typeface="a_BighausTitul"/>
                <a:cs typeface="Times New Roman" pitchFamily="18" charset="0"/>
              </a:rPr>
              <a:t>ТРА</a:t>
            </a:r>
            <a:r>
              <a:rPr lang="ru-RU" sz="2800" b="1" i="1">
                <a:solidFill>
                  <a:srgbClr val="C00000"/>
                </a:solidFill>
                <a:latin typeface="a_BighausTitul"/>
                <a:cs typeface="Times New Roman" pitchFamily="18" charset="0"/>
              </a:rPr>
              <a:t>ВА</a:t>
            </a:r>
            <a:r>
              <a:rPr lang="ru-RU" sz="2800" b="1" i="1">
                <a:solidFill>
                  <a:srgbClr val="222613"/>
                </a:solidFill>
                <a:latin typeface="a_BighausTitul"/>
                <a:cs typeface="Times New Roman" pitchFamily="18" charset="0"/>
              </a:rPr>
              <a:t>, У</a:t>
            </a:r>
            <a:r>
              <a:rPr lang="ru-RU" sz="2800" b="1" i="1">
                <a:solidFill>
                  <a:srgbClr val="C00000"/>
                </a:solidFill>
                <a:latin typeface="a_BighausTitul"/>
                <a:cs typeface="Times New Roman" pitchFamily="18" charset="0"/>
              </a:rPr>
              <a:t>ГОН</a:t>
            </a:r>
            <a:r>
              <a:rPr lang="ru-RU" sz="2800" b="1" i="1">
                <a:solidFill>
                  <a:srgbClr val="222613"/>
                </a:solidFill>
                <a:latin typeface="a_BighausTitul"/>
                <a:cs typeface="Times New Roman" pitchFamily="18" charset="0"/>
              </a:rPr>
              <a:t>	                                      </a:t>
            </a:r>
            <a:endParaRPr lang="ru-RU" sz="2800" b="1" i="1">
              <a:solidFill>
                <a:srgbClr val="222613"/>
              </a:solidFill>
              <a:latin typeface="a_BighausTitul"/>
            </a:endParaRPr>
          </a:p>
          <a:p>
            <a:pPr eaLnBrk="0" hangingPunct="0">
              <a:tabLst>
                <a:tab pos="2641600" algn="l"/>
              </a:tabLst>
            </a:pPr>
            <a:endParaRPr lang="ru-RU" sz="2800" b="1" i="1">
              <a:solidFill>
                <a:srgbClr val="222613"/>
              </a:solidFill>
              <a:latin typeface="a_BighausTitul"/>
              <a:cs typeface="Times New Roman" pitchFamily="18" charset="0"/>
            </a:endParaRPr>
          </a:p>
          <a:p>
            <a:pPr eaLnBrk="0" hangingPunct="0">
              <a:tabLst>
                <a:tab pos="2641600" algn="l"/>
              </a:tabLst>
            </a:pPr>
            <a:r>
              <a:rPr lang="ru-RU" sz="2800" b="1" i="1">
                <a:solidFill>
                  <a:srgbClr val="93540A"/>
                </a:solidFill>
                <a:latin typeface="a_BighausTitul"/>
                <a:cs typeface="Times New Roman" pitchFamily="18" charset="0"/>
              </a:rPr>
              <a:t>ТЕ</a:t>
            </a:r>
            <a:r>
              <a:rPr lang="ru-RU" sz="2800" b="1" i="1">
                <a:solidFill>
                  <a:srgbClr val="222613"/>
                </a:solidFill>
                <a:latin typeface="a_BighausTitul"/>
                <a:cs typeface="Times New Roman" pitchFamily="18" charset="0"/>
              </a:rPr>
              <a:t>МА, </a:t>
            </a:r>
            <a:r>
              <a:rPr lang="ru-RU" sz="2800" b="1" i="1">
                <a:solidFill>
                  <a:srgbClr val="93540A"/>
                </a:solidFill>
                <a:latin typeface="a_BighausTitul"/>
                <a:cs typeface="Times New Roman" pitchFamily="18" charset="0"/>
              </a:rPr>
              <a:t>ЛЕ</a:t>
            </a:r>
            <a:r>
              <a:rPr lang="ru-RU" sz="2800" b="1" i="1">
                <a:solidFill>
                  <a:srgbClr val="222613"/>
                </a:solidFill>
                <a:latin typeface="a_BighausTitul"/>
                <a:cs typeface="Times New Roman" pitchFamily="18" charset="0"/>
              </a:rPr>
              <a:t>ТО, </a:t>
            </a:r>
            <a:r>
              <a:rPr lang="ru-RU" sz="2800" b="1" i="1">
                <a:solidFill>
                  <a:srgbClr val="93540A"/>
                </a:solidFill>
                <a:latin typeface="a_BighausTitul"/>
                <a:cs typeface="Times New Roman" pitchFamily="18" charset="0"/>
              </a:rPr>
              <a:t>ФОН</a:t>
            </a:r>
            <a:r>
              <a:rPr lang="ru-RU" sz="2800" b="1" i="1">
                <a:solidFill>
                  <a:srgbClr val="222613"/>
                </a:solidFill>
                <a:latin typeface="a_BighausTitul"/>
                <a:cs typeface="Times New Roman" pitchFamily="18" charset="0"/>
              </a:rPr>
              <a:t>ТАН </a:t>
            </a:r>
            <a:endParaRPr lang="ru-RU" sz="2800">
              <a:latin typeface="Calibri" pitchFamily="34" charset="0"/>
            </a:endParaRPr>
          </a:p>
        </p:txBody>
      </p:sp>
      <p:sp>
        <p:nvSpPr>
          <p:cNvPr id="11" name="TextBox 10"/>
          <p:cNvSpPr txBox="1">
            <a:spLocks noChangeArrowheads="1"/>
          </p:cNvSpPr>
          <p:nvPr/>
        </p:nvSpPr>
        <p:spPr bwMode="auto">
          <a:xfrm>
            <a:off x="4286250" y="2286000"/>
            <a:ext cx="4071938" cy="461963"/>
          </a:xfrm>
          <a:prstGeom prst="rect">
            <a:avLst/>
          </a:prstGeom>
          <a:noFill/>
          <a:ln w="9525">
            <a:noFill/>
            <a:miter lim="800000"/>
            <a:headEnd/>
            <a:tailEnd/>
          </a:ln>
        </p:spPr>
        <p:txBody>
          <a:bodyPr>
            <a:spAutoFit/>
          </a:bodyPr>
          <a:lstStyle/>
          <a:p>
            <a:r>
              <a:rPr lang="ru-RU" sz="2400" b="1" i="1">
                <a:solidFill>
                  <a:srgbClr val="0070C0"/>
                </a:solidFill>
                <a:latin typeface="Calibri" pitchFamily="34" charset="0"/>
              </a:rPr>
              <a:t>- Раздели слова на слоги</a:t>
            </a:r>
          </a:p>
        </p:txBody>
      </p:sp>
      <p:sp>
        <p:nvSpPr>
          <p:cNvPr id="44035" name="Rectangle 3"/>
          <p:cNvSpPr>
            <a:spLocks noChangeArrowheads="1"/>
          </p:cNvSpPr>
          <p:nvPr/>
        </p:nvSpPr>
        <p:spPr bwMode="auto">
          <a:xfrm>
            <a:off x="4286250" y="2857500"/>
            <a:ext cx="4429125" cy="1570038"/>
          </a:xfrm>
          <a:prstGeom prst="rect">
            <a:avLst/>
          </a:prstGeom>
          <a:noFill/>
          <a:ln w="9525">
            <a:noFill/>
            <a:miter lim="800000"/>
            <a:headEnd/>
            <a:tailEnd/>
          </a:ln>
        </p:spPr>
        <p:txBody>
          <a:bodyPr anchor="ctr">
            <a:spAutoFit/>
          </a:bodyPr>
          <a:lstStyle/>
          <a:p>
            <a:pPr eaLnBrk="0" hangingPunct="0">
              <a:tabLst>
                <a:tab pos="457200" algn="l"/>
              </a:tabLst>
            </a:pPr>
            <a:r>
              <a:rPr lang="ru-RU" sz="2400" b="1" i="1">
                <a:solidFill>
                  <a:srgbClr val="0070C0"/>
                </a:solidFill>
                <a:latin typeface="Calibri" pitchFamily="34" charset="0"/>
                <a:cs typeface="Times New Roman" pitchFamily="18" charset="0"/>
              </a:rPr>
              <a:t>-Составь из полученных слогов  словарное слово, взяв из каждого слова по одному слогу.</a:t>
            </a:r>
            <a:endParaRPr lang="ru-RU" sz="3200" b="1" i="1">
              <a:solidFill>
                <a:srgbClr val="0070C0"/>
              </a:solidFill>
              <a:latin typeface="Calibri" pitchFamily="34" charset="0"/>
            </a:endParaRPr>
          </a:p>
        </p:txBody>
      </p:sp>
      <p:pic>
        <p:nvPicPr>
          <p:cNvPr id="14" name="Рисунок 13" descr="calligraphy.png"/>
          <p:cNvPicPr>
            <a:picLocks noChangeAspect="1"/>
          </p:cNvPicPr>
          <p:nvPr/>
        </p:nvPicPr>
        <p:blipFill>
          <a:blip r:embed="rId3"/>
          <a:srcRect/>
          <a:stretch>
            <a:fillRect/>
          </a:stretch>
        </p:blipFill>
        <p:spPr bwMode="auto">
          <a:xfrm>
            <a:off x="6786563" y="4714875"/>
            <a:ext cx="1714500" cy="15954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par>
                          <p:cTn id="18" fill="hold">
                            <p:stCondLst>
                              <p:cond delay="3000"/>
                            </p:stCondLst>
                            <p:childTnLst>
                              <p:par>
                                <p:cTn id="19" presetID="27" presetClass="entr" presetSubtype="0" fill="hold" grpId="0" nodeType="afterEffect">
                                  <p:stCondLst>
                                    <p:cond delay="0"/>
                                  </p:stCondLst>
                                  <p:iterate type="lt">
                                    <p:tmPct val="50000"/>
                                  </p:iterate>
                                  <p:childTnLst>
                                    <p:set>
                                      <p:cBhvr>
                                        <p:cTn id="20" dur="1" fill="hold">
                                          <p:stCondLst>
                                            <p:cond delay="0"/>
                                          </p:stCondLst>
                                        </p:cTn>
                                        <p:tgtEl>
                                          <p:spTgt spid="11"/>
                                        </p:tgtEl>
                                        <p:attrNameLst>
                                          <p:attrName>style.visibility</p:attrName>
                                        </p:attrNameLst>
                                      </p:cBhvr>
                                      <p:to>
                                        <p:strVal val="visible"/>
                                      </p:to>
                                    </p:set>
                                    <p:anim calcmode="discrete" valueType="clr">
                                      <p:cBhvr override="childStyle">
                                        <p:cTn id="21"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1"/>
                                        </p:tgtEl>
                                        <p:attrNameLst>
                                          <p:attrName>fillcolor</p:attrName>
                                        </p:attrNameLst>
                                      </p:cBhvr>
                                      <p:tavLst>
                                        <p:tav tm="0">
                                          <p:val>
                                            <p:clrVal>
                                              <a:schemeClr val="accent2"/>
                                            </p:clrVal>
                                          </p:val>
                                        </p:tav>
                                        <p:tav tm="50000">
                                          <p:val>
                                            <p:clrVal>
                                              <a:schemeClr val="hlink"/>
                                            </p:clrVal>
                                          </p:val>
                                        </p:tav>
                                      </p:tavLst>
                                    </p:anim>
                                    <p:set>
                                      <p:cBhvr>
                                        <p:cTn id="23" dur="80"/>
                                        <p:tgtEl>
                                          <p:spTgt spid="11"/>
                                        </p:tgtEl>
                                        <p:attrNameLst>
                                          <p:attrName>fill.type</p:attrName>
                                        </p:attrNameLst>
                                      </p:cBhvr>
                                      <p:to>
                                        <p:strVal val="solid"/>
                                      </p:to>
                                    </p:set>
                                  </p:childTnLst>
                                </p:cTn>
                              </p:par>
                            </p:childTnLst>
                          </p:cTn>
                        </p:par>
                        <p:par>
                          <p:cTn id="24" fill="hold">
                            <p:stCondLst>
                              <p:cond delay="384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childTnLst>
                                </p:cTn>
                              </p:par>
                            </p:childTnLst>
                          </p:cTn>
                        </p:par>
                        <p:par>
                          <p:cTn id="31" fill="hold">
                            <p:stCondLst>
                              <p:cond delay="4840"/>
                            </p:stCondLst>
                            <p:childTnLst>
                              <p:par>
                                <p:cTn id="32" presetID="27" presetClass="entr" presetSubtype="0" fill="hold" grpId="0" nodeType="afterEffect">
                                  <p:stCondLst>
                                    <p:cond delay="0"/>
                                  </p:stCondLst>
                                  <p:iterate type="lt">
                                    <p:tmPct val="50000"/>
                                  </p:iterate>
                                  <p:childTnLst>
                                    <p:set>
                                      <p:cBhvr>
                                        <p:cTn id="33" dur="1" fill="hold">
                                          <p:stCondLst>
                                            <p:cond delay="0"/>
                                          </p:stCondLst>
                                        </p:cTn>
                                        <p:tgtEl>
                                          <p:spTgt spid="44035"/>
                                        </p:tgtEl>
                                        <p:attrNameLst>
                                          <p:attrName>style.visibility</p:attrName>
                                        </p:attrNameLst>
                                      </p:cBhvr>
                                      <p:to>
                                        <p:strVal val="visible"/>
                                      </p:to>
                                    </p:set>
                                    <p:anim calcmode="discrete" valueType="clr">
                                      <p:cBhvr override="childStyle">
                                        <p:cTn id="34" dur="80"/>
                                        <p:tgtEl>
                                          <p:spTgt spid="44035"/>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4035"/>
                                        </p:tgtEl>
                                        <p:attrNameLst>
                                          <p:attrName>fillcolor</p:attrName>
                                        </p:attrNameLst>
                                      </p:cBhvr>
                                      <p:tavLst>
                                        <p:tav tm="0">
                                          <p:val>
                                            <p:clrVal>
                                              <a:schemeClr val="accent2"/>
                                            </p:clrVal>
                                          </p:val>
                                        </p:tav>
                                        <p:tav tm="50000">
                                          <p:val>
                                            <p:clrVal>
                                              <a:schemeClr val="hlink"/>
                                            </p:clrVal>
                                          </p:val>
                                        </p:tav>
                                      </p:tavLst>
                                    </p:anim>
                                    <p:set>
                                      <p:cBhvr>
                                        <p:cTn id="36" dur="80"/>
                                        <p:tgtEl>
                                          <p:spTgt spid="44035"/>
                                        </p:tgtEl>
                                        <p:attrNameLst>
                                          <p:attrName>fill.type</p:attrName>
                                        </p:attrNameLst>
                                      </p:cBhvr>
                                      <p:to>
                                        <p:strVal val="solid"/>
                                      </p:to>
                                    </p:set>
                                  </p:childTnLst>
                                </p:cTn>
                              </p:par>
                            </p:childTnLst>
                          </p:cTn>
                        </p:par>
                        <p:par>
                          <p:cTn id="37" fill="hold">
                            <p:stCondLst>
                              <p:cond delay="7800"/>
                            </p:stCondLst>
                            <p:childTnLst>
                              <p:par>
                                <p:cTn id="38" presetID="53"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childTnLst>
                          </p:cTn>
                        </p:par>
                        <p:par>
                          <p:cTn id="43" fill="hold">
                            <p:stCondLst>
                              <p:cond delay="8300"/>
                            </p:stCondLst>
                            <p:childTnLst>
                              <p:par>
                                <p:cTn id="44" presetID="38" presetClass="entr" presetSubtype="0" accel="50000" fill="hold" grpId="0" nodeType="afterEffect">
                                  <p:stCondLst>
                                    <p:cond delay="0"/>
                                  </p:stCondLst>
                                  <p:iterate type="lt">
                                    <p:tmPct val="50000"/>
                                  </p:iterate>
                                  <p:childTnLst>
                                    <p:set>
                                      <p:cBhvr>
                                        <p:cTn id="45" dur="1" fill="hold">
                                          <p:stCondLst>
                                            <p:cond delay="0"/>
                                          </p:stCondLst>
                                        </p:cTn>
                                        <p:tgtEl>
                                          <p:spTgt spid="44034"/>
                                        </p:tgtEl>
                                        <p:attrNameLst>
                                          <p:attrName>style.visibility</p:attrName>
                                        </p:attrNameLst>
                                      </p:cBhvr>
                                      <p:to>
                                        <p:strVal val="visible"/>
                                      </p:to>
                                    </p:set>
                                    <p:set>
                                      <p:cBhvr>
                                        <p:cTn id="46" dur="455" fill="hold">
                                          <p:stCondLst>
                                            <p:cond delay="0"/>
                                          </p:stCondLst>
                                        </p:cTn>
                                        <p:tgtEl>
                                          <p:spTgt spid="44034"/>
                                        </p:tgtEl>
                                        <p:attrNameLst>
                                          <p:attrName>style.rotation</p:attrName>
                                        </p:attrNameLst>
                                      </p:cBhvr>
                                      <p:to>
                                        <p:strVal val="-45.0"/>
                                      </p:to>
                                    </p:set>
                                    <p:anim calcmode="lin" valueType="num">
                                      <p:cBhvr>
                                        <p:cTn id="47" dur="455" fill="hold">
                                          <p:stCondLst>
                                            <p:cond delay="455"/>
                                          </p:stCondLst>
                                        </p:cTn>
                                        <p:tgtEl>
                                          <p:spTgt spid="44034"/>
                                        </p:tgtEl>
                                        <p:attrNameLst>
                                          <p:attrName>style.rotation</p:attrName>
                                        </p:attrNameLst>
                                      </p:cBhvr>
                                      <p:tavLst>
                                        <p:tav tm="0">
                                          <p:val>
                                            <p:fltVal val="-45"/>
                                          </p:val>
                                        </p:tav>
                                        <p:tav tm="69900">
                                          <p:val>
                                            <p:fltVal val="45"/>
                                          </p:val>
                                        </p:tav>
                                        <p:tav tm="100000">
                                          <p:val>
                                            <p:fltVal val="0"/>
                                          </p:val>
                                        </p:tav>
                                      </p:tavLst>
                                    </p:anim>
                                    <p:anim calcmode="lin" valueType="num">
                                      <p:cBhvr>
                                        <p:cTn id="48" dur="455" fill="hold">
                                          <p:stCondLst>
                                            <p:cond delay="0"/>
                                          </p:stCondLst>
                                        </p:cTn>
                                        <p:tgtEl>
                                          <p:spTgt spid="44034"/>
                                        </p:tgtEl>
                                        <p:attrNameLst>
                                          <p:attrName>ppt_y</p:attrName>
                                        </p:attrNameLst>
                                      </p:cBhvr>
                                      <p:tavLst>
                                        <p:tav tm="0">
                                          <p:val>
                                            <p:strVal val="#ppt_y-1"/>
                                          </p:val>
                                        </p:tav>
                                        <p:tav tm="100000">
                                          <p:val>
                                            <p:strVal val="#ppt_y-(0.354*#ppt_w-0.172*#ppt_h)"/>
                                          </p:val>
                                        </p:tav>
                                      </p:tavLst>
                                    </p:anim>
                                    <p:anim calcmode="lin" valueType="num">
                                      <p:cBhvr>
                                        <p:cTn id="49" dur="156" decel="50000" autoRev="1" fill="hold">
                                          <p:stCondLst>
                                            <p:cond delay="455"/>
                                          </p:stCondLst>
                                        </p:cTn>
                                        <p:tgtEl>
                                          <p:spTgt spid="44034"/>
                                        </p:tgtEl>
                                        <p:attrNameLst>
                                          <p:attrName>ppt_y</p:attrName>
                                        </p:attrNameLst>
                                      </p:cBhvr>
                                      <p:tavLst>
                                        <p:tav tm="0">
                                          <p:val>
                                            <p:strVal val="#ppt_y-(0.354*#ppt_w-0.172*#ppt_h)"/>
                                          </p:val>
                                        </p:tav>
                                        <p:tav tm="100000">
                                          <p:val>
                                            <p:strVal val="#ppt_y-(0.354*#ppt_w-0.172*#ppt_h)-#ppt_h/2"/>
                                          </p:val>
                                        </p:tav>
                                      </p:tavLst>
                                    </p:anim>
                                    <p:anim calcmode="lin" valueType="num">
                                      <p:cBhvr>
                                        <p:cTn id="50" dur="136" fill="hold">
                                          <p:stCondLst>
                                            <p:cond delay="864"/>
                                          </p:stCondLst>
                                        </p:cTn>
                                        <p:tgtEl>
                                          <p:spTgt spid="4403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4034" grpId="0"/>
      <p:bldP spid="8" grpId="0"/>
      <p:bldP spid="10" grpId="0"/>
      <p:bldP spid="11" grpId="0"/>
      <p:bldP spid="440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285875" y="428625"/>
            <a:ext cx="7289800" cy="769938"/>
          </a:xfrm>
          <a:prstGeom prst="rect">
            <a:avLst/>
          </a:prstGeom>
          <a:noFill/>
          <a:ln w="9525">
            <a:noFill/>
            <a:miter lim="800000"/>
            <a:headEnd/>
            <a:tailEnd/>
          </a:ln>
        </p:spPr>
        <p:txBody>
          <a:bodyPr wrap="none" anchor="ctr">
            <a:spAutoFit/>
          </a:bodyPr>
          <a:lstStyle/>
          <a:p>
            <a:pPr eaLnBrk="0" hangingPunct="0">
              <a:tabLst>
                <a:tab pos="2298700" algn="l"/>
              </a:tabLst>
            </a:pPr>
            <a:r>
              <a:rPr lang="ru-RU" sz="4400" b="1" i="1">
                <a:solidFill>
                  <a:srgbClr val="FF0000"/>
                </a:solidFill>
                <a:latin typeface="Calibri" pitchFamily="34" charset="0"/>
                <a:cs typeface="Times New Roman" pitchFamily="18" charset="0"/>
              </a:rPr>
              <a:t>2. Шифровка – алфавит.</a:t>
            </a:r>
            <a:endParaRPr lang="ru-RU" sz="5400" b="1" i="1">
              <a:solidFill>
                <a:srgbClr val="FF0000"/>
              </a:solidFill>
              <a:latin typeface="Calibri" pitchFamily="34" charset="0"/>
            </a:endParaRPr>
          </a:p>
        </p:txBody>
      </p:sp>
      <p:sp>
        <p:nvSpPr>
          <p:cNvPr id="33794" name="Rectangle 2"/>
          <p:cNvSpPr>
            <a:spLocks noChangeArrowheads="1"/>
          </p:cNvSpPr>
          <p:nvPr/>
        </p:nvSpPr>
        <p:spPr bwMode="auto">
          <a:xfrm>
            <a:off x="357188" y="1214438"/>
            <a:ext cx="8286750" cy="1508125"/>
          </a:xfrm>
          <a:prstGeom prst="rect">
            <a:avLst/>
          </a:prstGeom>
          <a:noFill/>
          <a:ln w="9525">
            <a:noFill/>
            <a:miter lim="800000"/>
            <a:headEnd/>
            <a:tailEnd/>
          </a:ln>
        </p:spPr>
        <p:txBody>
          <a:bodyPr anchor="ctr">
            <a:spAutoFit/>
          </a:bodyPr>
          <a:lstStyle/>
          <a:p>
            <a:pPr algn="ctr" eaLnBrk="0" hangingPunct="0">
              <a:tabLst>
                <a:tab pos="2298700" algn="l"/>
              </a:tabLst>
            </a:pPr>
            <a:r>
              <a:rPr lang="ru-RU" sz="3200" b="1" i="1">
                <a:latin typeface="Calibri" pitchFamily="34" charset="0"/>
                <a:cs typeface="Times New Roman" pitchFamily="18" charset="0"/>
              </a:rPr>
              <a:t>Каждой букве алфавита соответствует порядковый номер. </a:t>
            </a:r>
            <a:endParaRPr lang="ru-RU" sz="1600" b="1" i="1">
              <a:latin typeface="Calibri" pitchFamily="34" charset="0"/>
            </a:endParaRPr>
          </a:p>
          <a:p>
            <a:pPr algn="ctr" eaLnBrk="0" hangingPunct="0">
              <a:tabLst>
                <a:tab pos="2298700" algn="l"/>
              </a:tabLst>
            </a:pPr>
            <a:r>
              <a:rPr lang="ru-RU" sz="2800" b="1" i="1" u="sng">
                <a:solidFill>
                  <a:srgbClr val="002060"/>
                </a:solidFill>
                <a:latin typeface="Calibri" pitchFamily="34" charset="0"/>
                <a:cs typeface="Times New Roman" pitchFamily="18" charset="0"/>
              </a:rPr>
              <a:t> </a:t>
            </a:r>
            <a:endParaRPr lang="ru-RU" sz="3600" b="1" i="1">
              <a:latin typeface="Calibri" pitchFamily="34" charset="0"/>
            </a:endParaRPr>
          </a:p>
        </p:txBody>
      </p:sp>
      <p:sp>
        <p:nvSpPr>
          <p:cNvPr id="4" name="Прямоугольник 3"/>
          <p:cNvSpPr>
            <a:spLocks noChangeArrowheads="1"/>
          </p:cNvSpPr>
          <p:nvPr/>
        </p:nvSpPr>
        <p:spPr bwMode="auto">
          <a:xfrm>
            <a:off x="2143125" y="2428875"/>
            <a:ext cx="4572000" cy="1077913"/>
          </a:xfrm>
          <a:prstGeom prst="rect">
            <a:avLst/>
          </a:prstGeom>
          <a:noFill/>
          <a:ln w="9525">
            <a:noFill/>
            <a:miter lim="800000"/>
            <a:headEnd/>
            <a:tailEnd/>
          </a:ln>
        </p:spPr>
        <p:txBody>
          <a:bodyPr>
            <a:spAutoFit/>
          </a:bodyPr>
          <a:lstStyle/>
          <a:p>
            <a:pPr algn="ctr" eaLnBrk="0" hangingPunct="0">
              <a:tabLst>
                <a:tab pos="2298700" algn="l"/>
              </a:tabLst>
            </a:pPr>
            <a:r>
              <a:rPr lang="ru-RU" b="1" i="1" u="sng">
                <a:solidFill>
                  <a:srgbClr val="002060"/>
                </a:solidFill>
                <a:latin typeface="Calibri" pitchFamily="34" charset="0"/>
                <a:cs typeface="Times New Roman" pitchFamily="18" charset="0"/>
              </a:rPr>
              <a:t> </a:t>
            </a:r>
            <a:r>
              <a:rPr lang="ru-RU" sz="3200" b="1" i="1" u="sng">
                <a:solidFill>
                  <a:srgbClr val="002060"/>
                </a:solidFill>
                <a:latin typeface="Calibri" pitchFamily="34" charset="0"/>
                <a:cs typeface="Times New Roman" pitchFamily="18" charset="0"/>
              </a:rPr>
              <a:t>1</a:t>
            </a:r>
            <a:r>
              <a:rPr lang="ru-RU" sz="3200" b="1" i="1" u="sng">
                <a:solidFill>
                  <a:srgbClr val="DD7E0E"/>
                </a:solidFill>
                <a:latin typeface="Calibri" pitchFamily="34" charset="0"/>
                <a:cs typeface="Times New Roman" pitchFamily="18" charset="0"/>
              </a:rPr>
              <a:t> 2</a:t>
            </a:r>
            <a:r>
              <a:rPr lang="ru-RU" sz="3200" b="1" i="1" u="sng">
                <a:solidFill>
                  <a:srgbClr val="00B0F0"/>
                </a:solidFill>
                <a:latin typeface="Calibri" pitchFamily="34" charset="0"/>
                <a:cs typeface="Times New Roman" pitchFamily="18" charset="0"/>
              </a:rPr>
              <a:t> 3</a:t>
            </a:r>
            <a:r>
              <a:rPr lang="ru-RU" sz="3200" b="1" i="1" u="sng">
                <a:solidFill>
                  <a:srgbClr val="FFC000"/>
                </a:solidFill>
                <a:latin typeface="Calibri" pitchFamily="34" charset="0"/>
                <a:cs typeface="Times New Roman" pitchFamily="18" charset="0"/>
              </a:rPr>
              <a:t> 4</a:t>
            </a:r>
            <a:r>
              <a:rPr lang="ru-RU" sz="3200" b="1" i="1" u="sng">
                <a:solidFill>
                  <a:srgbClr val="FF0000"/>
                </a:solidFill>
                <a:latin typeface="Calibri" pitchFamily="34" charset="0"/>
                <a:cs typeface="Times New Roman" pitchFamily="18" charset="0"/>
              </a:rPr>
              <a:t> 5</a:t>
            </a:r>
            <a:r>
              <a:rPr lang="ru-RU" sz="3200" b="1" i="1" u="sng">
                <a:solidFill>
                  <a:srgbClr val="BFBFBF"/>
                </a:solidFill>
                <a:latin typeface="Calibri" pitchFamily="34" charset="0"/>
                <a:cs typeface="Times New Roman" pitchFamily="18" charset="0"/>
              </a:rPr>
              <a:t> 6</a:t>
            </a:r>
            <a:r>
              <a:rPr lang="ru-RU" sz="3200" b="1" i="1" u="sng">
                <a:solidFill>
                  <a:srgbClr val="00FF99"/>
                </a:solidFill>
                <a:latin typeface="Calibri" pitchFamily="34" charset="0"/>
                <a:cs typeface="Times New Roman" pitchFamily="18" charset="0"/>
              </a:rPr>
              <a:t> 7</a:t>
            </a:r>
            <a:r>
              <a:rPr lang="ru-RU" sz="3200" b="1" i="1" u="sng">
                <a:solidFill>
                  <a:srgbClr val="7153A1"/>
                </a:solidFill>
                <a:latin typeface="Calibri" pitchFamily="34" charset="0"/>
                <a:cs typeface="Times New Roman" pitchFamily="18" charset="0"/>
              </a:rPr>
              <a:t> 8</a:t>
            </a:r>
            <a:r>
              <a:rPr lang="ru-RU" sz="3200" b="1" i="1" u="sng">
                <a:solidFill>
                  <a:srgbClr val="333A1D"/>
                </a:solidFill>
                <a:latin typeface="Calibri" pitchFamily="34" charset="0"/>
                <a:cs typeface="Times New Roman" pitchFamily="18" charset="0"/>
              </a:rPr>
              <a:t> 9</a:t>
            </a:r>
            <a:r>
              <a:rPr lang="ru-RU" sz="3200" b="1" i="1" u="sng">
                <a:latin typeface="Calibri" pitchFamily="34" charset="0"/>
                <a:cs typeface="Times New Roman" pitchFamily="18" charset="0"/>
              </a:rPr>
              <a:t> …</a:t>
            </a:r>
            <a:endParaRPr lang="ru-RU" sz="1600" b="1" i="1">
              <a:latin typeface="Calibri" pitchFamily="34" charset="0"/>
              <a:cs typeface="Times New Roman" pitchFamily="18" charset="0"/>
            </a:endParaRPr>
          </a:p>
          <a:p>
            <a:pPr algn="ctr" eaLnBrk="0" hangingPunct="0">
              <a:tabLst>
                <a:tab pos="2298700" algn="l"/>
              </a:tabLst>
            </a:pPr>
            <a:r>
              <a:rPr lang="ru-RU" sz="3200" b="1" i="1">
                <a:solidFill>
                  <a:srgbClr val="002060"/>
                </a:solidFill>
                <a:latin typeface="Calibri" pitchFamily="34" charset="0"/>
                <a:cs typeface="Times New Roman" pitchFamily="18" charset="0"/>
              </a:rPr>
              <a:t>а </a:t>
            </a:r>
            <a:r>
              <a:rPr lang="ru-RU" sz="3200" b="1" i="1">
                <a:solidFill>
                  <a:srgbClr val="DD7E0E"/>
                </a:solidFill>
                <a:latin typeface="Calibri" pitchFamily="34" charset="0"/>
                <a:cs typeface="Times New Roman" pitchFamily="18" charset="0"/>
              </a:rPr>
              <a:t>б</a:t>
            </a:r>
            <a:r>
              <a:rPr lang="ru-RU" sz="3200" b="1" i="1">
                <a:solidFill>
                  <a:srgbClr val="002060"/>
                </a:solidFill>
                <a:latin typeface="Calibri" pitchFamily="34" charset="0"/>
                <a:cs typeface="Times New Roman" pitchFamily="18" charset="0"/>
              </a:rPr>
              <a:t> </a:t>
            </a:r>
            <a:r>
              <a:rPr lang="ru-RU" sz="3200" b="1" i="1">
                <a:solidFill>
                  <a:srgbClr val="00B0F0"/>
                </a:solidFill>
                <a:latin typeface="Calibri" pitchFamily="34" charset="0"/>
                <a:cs typeface="Times New Roman" pitchFamily="18" charset="0"/>
              </a:rPr>
              <a:t>в</a:t>
            </a:r>
            <a:r>
              <a:rPr lang="ru-RU" sz="3200" b="1" i="1">
                <a:solidFill>
                  <a:srgbClr val="002060"/>
                </a:solidFill>
                <a:latin typeface="Calibri" pitchFamily="34" charset="0"/>
                <a:cs typeface="Times New Roman" pitchFamily="18" charset="0"/>
              </a:rPr>
              <a:t> </a:t>
            </a:r>
            <a:r>
              <a:rPr lang="ru-RU" sz="3200" b="1" i="1">
                <a:solidFill>
                  <a:srgbClr val="FFC000"/>
                </a:solidFill>
                <a:latin typeface="Calibri" pitchFamily="34" charset="0"/>
                <a:cs typeface="Times New Roman" pitchFamily="18" charset="0"/>
              </a:rPr>
              <a:t>г</a:t>
            </a:r>
            <a:r>
              <a:rPr lang="ru-RU" sz="3200" b="1" i="1">
                <a:solidFill>
                  <a:srgbClr val="002060"/>
                </a:solidFill>
                <a:latin typeface="Calibri" pitchFamily="34" charset="0"/>
                <a:cs typeface="Times New Roman" pitchFamily="18" charset="0"/>
              </a:rPr>
              <a:t> </a:t>
            </a:r>
            <a:r>
              <a:rPr lang="ru-RU" sz="3200" b="1" i="1">
                <a:solidFill>
                  <a:srgbClr val="FF0000"/>
                </a:solidFill>
                <a:latin typeface="Calibri" pitchFamily="34" charset="0"/>
                <a:cs typeface="Times New Roman" pitchFamily="18" charset="0"/>
              </a:rPr>
              <a:t>д</a:t>
            </a:r>
            <a:r>
              <a:rPr lang="ru-RU" sz="3200" b="1" i="1">
                <a:solidFill>
                  <a:srgbClr val="002060"/>
                </a:solidFill>
                <a:latin typeface="Calibri" pitchFamily="34" charset="0"/>
                <a:cs typeface="Times New Roman" pitchFamily="18" charset="0"/>
              </a:rPr>
              <a:t> </a:t>
            </a:r>
            <a:r>
              <a:rPr lang="ru-RU" sz="3200" b="1" i="1">
                <a:solidFill>
                  <a:srgbClr val="BFBFBF"/>
                </a:solidFill>
                <a:latin typeface="Calibri" pitchFamily="34" charset="0"/>
                <a:cs typeface="Times New Roman" pitchFamily="18" charset="0"/>
              </a:rPr>
              <a:t>е</a:t>
            </a:r>
            <a:r>
              <a:rPr lang="ru-RU" sz="3200" b="1" i="1">
                <a:solidFill>
                  <a:srgbClr val="002060"/>
                </a:solidFill>
                <a:latin typeface="Calibri" pitchFamily="34" charset="0"/>
                <a:cs typeface="Times New Roman" pitchFamily="18" charset="0"/>
              </a:rPr>
              <a:t> </a:t>
            </a:r>
            <a:r>
              <a:rPr lang="ru-RU" sz="3200" b="1" i="1">
                <a:solidFill>
                  <a:srgbClr val="00FF99"/>
                </a:solidFill>
                <a:latin typeface="Calibri" pitchFamily="34" charset="0"/>
                <a:cs typeface="Times New Roman" pitchFamily="18" charset="0"/>
              </a:rPr>
              <a:t>ё </a:t>
            </a:r>
            <a:r>
              <a:rPr lang="ru-RU" sz="3200" b="1" i="1">
                <a:solidFill>
                  <a:srgbClr val="7153A1"/>
                </a:solidFill>
                <a:latin typeface="Calibri" pitchFamily="34" charset="0"/>
                <a:cs typeface="Times New Roman" pitchFamily="18" charset="0"/>
              </a:rPr>
              <a:t>ж</a:t>
            </a:r>
            <a:r>
              <a:rPr lang="ru-RU" sz="3200" b="1" i="1">
                <a:solidFill>
                  <a:srgbClr val="002060"/>
                </a:solidFill>
                <a:latin typeface="Calibri" pitchFamily="34" charset="0"/>
                <a:cs typeface="Times New Roman" pitchFamily="18" charset="0"/>
              </a:rPr>
              <a:t> </a:t>
            </a:r>
            <a:r>
              <a:rPr lang="ru-RU" sz="3200" b="1" i="1">
                <a:solidFill>
                  <a:srgbClr val="333A1D"/>
                </a:solidFill>
                <a:latin typeface="Calibri" pitchFamily="34" charset="0"/>
                <a:cs typeface="Times New Roman" pitchFamily="18" charset="0"/>
              </a:rPr>
              <a:t>з</a:t>
            </a:r>
            <a:r>
              <a:rPr lang="ru-RU" sz="3200" b="1" i="1">
                <a:latin typeface="Calibri" pitchFamily="34" charset="0"/>
                <a:cs typeface="Times New Roman" pitchFamily="18" charset="0"/>
              </a:rPr>
              <a:t>…</a:t>
            </a:r>
            <a:endParaRPr lang="ru-RU" sz="4000" b="1" i="1">
              <a:latin typeface="Calibri" pitchFamily="34" charset="0"/>
            </a:endParaRPr>
          </a:p>
        </p:txBody>
      </p:sp>
      <p:sp>
        <p:nvSpPr>
          <p:cNvPr id="5" name="Прямоугольник 4"/>
          <p:cNvSpPr/>
          <p:nvPr/>
        </p:nvSpPr>
        <p:spPr>
          <a:xfrm>
            <a:off x="357188" y="5143500"/>
            <a:ext cx="6286500" cy="923925"/>
          </a:xfrm>
          <a:prstGeom prst="rect">
            <a:avLst/>
          </a:prstGeom>
        </p:spPr>
        <p:txBody>
          <a:bodyPr>
            <a:spAutoFit/>
          </a:bodyPr>
          <a:lstStyle/>
          <a:p>
            <a:pPr fontAlgn="auto">
              <a:spcBef>
                <a:spcPts val="0"/>
              </a:spcBef>
              <a:spcAft>
                <a:spcPts val="0"/>
              </a:spcAft>
              <a:defRPr/>
            </a:pPr>
            <a:r>
              <a:rPr lang="ru-RU" sz="5400" b="1" i="1" dirty="0">
                <a:latin typeface="+mn-lt"/>
                <a:cs typeface="+mn-cs"/>
              </a:rPr>
              <a:t> </a:t>
            </a:r>
            <a:r>
              <a:rPr lang="ru-RU" sz="5400" b="1" i="1" dirty="0">
                <a:solidFill>
                  <a:srgbClr val="002060"/>
                </a:solidFill>
                <a:latin typeface="+mn-lt"/>
                <a:cs typeface="+mn-cs"/>
              </a:rPr>
              <a:t>А</a:t>
            </a:r>
            <a:r>
              <a:rPr lang="ru-RU" sz="5400" b="1" i="1" dirty="0">
                <a:latin typeface="+mn-lt"/>
                <a:cs typeface="+mn-cs"/>
              </a:rPr>
              <a:t>  </a:t>
            </a:r>
            <a:r>
              <a:rPr lang="ru-RU" sz="5400" b="1" i="1" u="sng" dirty="0">
                <a:solidFill>
                  <a:schemeClr val="tx2">
                    <a:lumMod val="75000"/>
                  </a:schemeClr>
                </a:solidFill>
                <a:effectLst>
                  <a:outerShdw blurRad="38100" dist="38100" dir="2700000" algn="tl">
                    <a:srgbClr val="000000">
                      <a:alpha val="43137"/>
                    </a:srgbClr>
                  </a:outerShdw>
                </a:effectLst>
                <a:latin typeface="+mn-lt"/>
                <a:cs typeface="+mn-cs"/>
              </a:rPr>
              <a:t>Л  Л</a:t>
            </a:r>
            <a:r>
              <a:rPr lang="ru-RU" sz="5400" b="1" i="1" dirty="0">
                <a:latin typeface="+mn-lt"/>
                <a:cs typeface="+mn-cs"/>
              </a:rPr>
              <a:t>  </a:t>
            </a:r>
            <a:r>
              <a:rPr lang="ru-RU" sz="5400" b="1" i="1" dirty="0">
                <a:solidFill>
                  <a:schemeClr val="tx1">
                    <a:lumMod val="75000"/>
                  </a:schemeClr>
                </a:solidFill>
                <a:effectLst>
                  <a:outerShdw blurRad="38100" dist="38100" dir="2700000" algn="tl">
                    <a:srgbClr val="000000">
                      <a:alpha val="43137"/>
                    </a:srgbClr>
                  </a:outerShdw>
                </a:effectLst>
                <a:latin typeface="+mn-lt"/>
                <a:cs typeface="+mn-cs"/>
              </a:rPr>
              <a:t>Е</a:t>
            </a:r>
            <a:r>
              <a:rPr lang="ru-RU" sz="5400" b="1" i="1" dirty="0">
                <a:latin typeface="+mn-lt"/>
                <a:cs typeface="+mn-cs"/>
              </a:rPr>
              <a:t>  </a:t>
            </a:r>
            <a:r>
              <a:rPr lang="ru-RU" sz="5400" b="1" i="1" dirty="0">
                <a:solidFill>
                  <a:srgbClr val="009900"/>
                </a:solidFill>
                <a:effectLst>
                  <a:outerShdw blurRad="38100" dist="38100" dir="2700000" algn="tl">
                    <a:srgbClr val="000000">
                      <a:alpha val="43137"/>
                    </a:srgbClr>
                  </a:outerShdw>
                </a:effectLst>
                <a:latin typeface="+mn-lt"/>
                <a:cs typeface="+mn-cs"/>
              </a:rPr>
              <a:t>Я</a:t>
            </a:r>
            <a:r>
              <a:rPr lang="ru-RU" sz="5400" b="1" i="1" dirty="0">
                <a:latin typeface="+mn-lt"/>
                <a:cs typeface="+mn-cs"/>
              </a:rPr>
              <a:t>  </a:t>
            </a:r>
          </a:p>
        </p:txBody>
      </p:sp>
      <p:sp>
        <p:nvSpPr>
          <p:cNvPr id="6" name="Прямоугольник 5"/>
          <p:cNvSpPr/>
          <p:nvPr/>
        </p:nvSpPr>
        <p:spPr>
          <a:xfrm>
            <a:off x="642938" y="4143375"/>
            <a:ext cx="4143375" cy="769938"/>
          </a:xfrm>
          <a:prstGeom prst="rect">
            <a:avLst/>
          </a:prstGeom>
        </p:spPr>
        <p:txBody>
          <a:bodyPr>
            <a:spAutoFit/>
          </a:bodyPr>
          <a:lstStyle/>
          <a:p>
            <a:pPr fontAlgn="auto">
              <a:spcBef>
                <a:spcPts val="0"/>
              </a:spcBef>
              <a:spcAft>
                <a:spcPts val="0"/>
              </a:spcAft>
              <a:defRPr/>
            </a:pPr>
            <a:r>
              <a:rPr lang="ru-RU" sz="4400" b="1" i="1" dirty="0">
                <a:solidFill>
                  <a:srgbClr val="002060"/>
                </a:solidFill>
                <a:latin typeface="+mn-lt"/>
                <a:cs typeface="+mn-cs"/>
              </a:rPr>
              <a:t>1,</a:t>
            </a:r>
            <a:r>
              <a:rPr lang="ru-RU" sz="4400" b="1" i="1" dirty="0">
                <a:solidFill>
                  <a:srgbClr val="C00000"/>
                </a:solidFill>
                <a:latin typeface="+mn-lt"/>
                <a:cs typeface="+mn-cs"/>
              </a:rPr>
              <a:t> </a:t>
            </a:r>
            <a:r>
              <a:rPr lang="ru-RU" sz="4400" b="1" i="1" u="sng" dirty="0">
                <a:solidFill>
                  <a:schemeClr val="tx2">
                    <a:lumMod val="75000"/>
                  </a:schemeClr>
                </a:solidFill>
                <a:effectLst>
                  <a:outerShdw blurRad="38100" dist="38100" dir="2700000" algn="tl">
                    <a:srgbClr val="000000">
                      <a:alpha val="43137"/>
                    </a:srgbClr>
                  </a:outerShdw>
                </a:effectLst>
                <a:latin typeface="+mn-lt"/>
                <a:cs typeface="+mn-cs"/>
              </a:rPr>
              <a:t>13, 13</a:t>
            </a:r>
            <a:r>
              <a:rPr lang="ru-RU" sz="4400" b="1" i="1" dirty="0">
                <a:solidFill>
                  <a:schemeClr val="tx2">
                    <a:lumMod val="75000"/>
                  </a:schemeClr>
                </a:solidFill>
                <a:effectLst>
                  <a:outerShdw blurRad="38100" dist="38100" dir="2700000" algn="tl">
                    <a:srgbClr val="000000">
                      <a:alpha val="43137"/>
                    </a:srgbClr>
                  </a:outerShdw>
                </a:effectLst>
                <a:latin typeface="+mn-lt"/>
                <a:cs typeface="+mn-cs"/>
              </a:rPr>
              <a:t>, </a:t>
            </a:r>
            <a:r>
              <a:rPr lang="ru-RU" sz="4400" b="1" i="1" dirty="0">
                <a:solidFill>
                  <a:schemeClr val="tx1">
                    <a:lumMod val="75000"/>
                  </a:schemeClr>
                </a:solidFill>
                <a:effectLst>
                  <a:outerShdw blurRad="38100" dist="38100" dir="2700000" algn="tl">
                    <a:srgbClr val="000000">
                      <a:alpha val="43137"/>
                    </a:srgbClr>
                  </a:outerShdw>
                </a:effectLst>
                <a:latin typeface="+mn-lt"/>
                <a:cs typeface="+mn-cs"/>
              </a:rPr>
              <a:t>6,</a:t>
            </a:r>
            <a:r>
              <a:rPr lang="ru-RU" sz="4400" b="1" i="1" dirty="0">
                <a:solidFill>
                  <a:srgbClr val="C00000"/>
                </a:solidFill>
                <a:latin typeface="+mn-lt"/>
                <a:cs typeface="+mn-cs"/>
              </a:rPr>
              <a:t> </a:t>
            </a:r>
            <a:r>
              <a:rPr lang="ru-RU" sz="4400" b="1" i="1" dirty="0">
                <a:solidFill>
                  <a:srgbClr val="009900"/>
                </a:solidFill>
                <a:effectLst>
                  <a:outerShdw blurRad="38100" dist="38100" dir="2700000" algn="tl">
                    <a:srgbClr val="000000">
                      <a:alpha val="43137"/>
                    </a:srgbClr>
                  </a:outerShdw>
                </a:effectLst>
                <a:latin typeface="+mn-lt"/>
                <a:cs typeface="+mn-cs"/>
              </a:rPr>
              <a:t>33</a:t>
            </a:r>
            <a:r>
              <a:rPr lang="ru-RU" sz="4400" b="1" i="1" dirty="0">
                <a:solidFill>
                  <a:srgbClr val="C00000"/>
                </a:solidFill>
                <a:latin typeface="+mn-lt"/>
                <a:cs typeface="+mn-cs"/>
              </a:rPr>
              <a:t> </a:t>
            </a:r>
          </a:p>
        </p:txBody>
      </p:sp>
      <p:pic>
        <p:nvPicPr>
          <p:cNvPr id="7" name="Рисунок 6" descr="ark_help.png"/>
          <p:cNvPicPr>
            <a:picLocks noChangeAspect="1"/>
          </p:cNvPicPr>
          <p:nvPr/>
        </p:nvPicPr>
        <p:blipFill>
          <a:blip r:embed="rId2"/>
          <a:srcRect/>
          <a:stretch>
            <a:fillRect/>
          </a:stretch>
        </p:blipFill>
        <p:spPr bwMode="auto">
          <a:xfrm>
            <a:off x="5929313" y="4143375"/>
            <a:ext cx="1857375" cy="1801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fade">
                                      <p:cBhvr>
                                        <p:cTn id="7" dur="770" decel="100000"/>
                                        <p:tgtEl>
                                          <p:spTgt spid="33793"/>
                                        </p:tgtEl>
                                      </p:cBhvr>
                                    </p:animEffect>
                                    <p:animScale>
                                      <p:cBhvr>
                                        <p:cTn id="8" dur="770" decel="100000"/>
                                        <p:tgtEl>
                                          <p:spTgt spid="33793"/>
                                        </p:tgtEl>
                                      </p:cBhvr>
                                      <p:from x="10000" y="10000"/>
                                      <p:to x="200000" y="450000"/>
                                    </p:animScale>
                                    <p:animScale>
                                      <p:cBhvr>
                                        <p:cTn id="9" dur="1230" accel="100000" fill="hold">
                                          <p:stCondLst>
                                            <p:cond delay="770"/>
                                          </p:stCondLst>
                                        </p:cTn>
                                        <p:tgtEl>
                                          <p:spTgt spid="33793"/>
                                        </p:tgtEl>
                                      </p:cBhvr>
                                      <p:from x="200000" y="450000"/>
                                      <p:to x="100000" y="100000"/>
                                    </p:animScale>
                                    <p:set>
                                      <p:cBhvr>
                                        <p:cTn id="10" dur="770" fill="hold"/>
                                        <p:tgtEl>
                                          <p:spTgt spid="33793"/>
                                        </p:tgtEl>
                                        <p:attrNameLst>
                                          <p:attrName>ppt_x</p:attrName>
                                        </p:attrNameLst>
                                      </p:cBhvr>
                                      <p:to>
                                        <p:strVal val="(0.5)"/>
                                      </p:to>
                                    </p:set>
                                    <p:anim from="(0.5)" to="(#ppt_x)" calcmode="lin" valueType="num">
                                      <p:cBhvr>
                                        <p:cTn id="11" dur="1230" accel="100000" fill="hold">
                                          <p:stCondLst>
                                            <p:cond delay="770"/>
                                          </p:stCondLst>
                                        </p:cTn>
                                        <p:tgtEl>
                                          <p:spTgt spid="33793"/>
                                        </p:tgtEl>
                                        <p:attrNameLst>
                                          <p:attrName>ppt_x</p:attrName>
                                        </p:attrNameLst>
                                      </p:cBhvr>
                                    </p:anim>
                                    <p:set>
                                      <p:cBhvr>
                                        <p:cTn id="12" dur="770" fill="hold"/>
                                        <p:tgtEl>
                                          <p:spTgt spid="33793"/>
                                        </p:tgtEl>
                                        <p:attrNameLst>
                                          <p:attrName>ppt_y</p:attrName>
                                        </p:attrNameLst>
                                      </p:cBhvr>
                                      <p:to>
                                        <p:strVal val="(#ppt_y+0.4)"/>
                                      </p:to>
                                    </p:set>
                                    <p:anim from="(#ppt_y+0.4)" to="(#ppt_y)" calcmode="lin" valueType="num">
                                      <p:cBhvr>
                                        <p:cTn id="13" dur="1230" accel="100000" fill="hold">
                                          <p:stCondLst>
                                            <p:cond delay="770"/>
                                          </p:stCondLst>
                                        </p:cTn>
                                        <p:tgtEl>
                                          <p:spTgt spid="33793"/>
                                        </p:tgtEl>
                                        <p:attrNameLst>
                                          <p:attrName>ppt_y</p:attrName>
                                        </p:attrNameLst>
                                      </p:cBhvr>
                                    </p:anim>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33794">
                                            <p:txEl>
                                              <p:pRg st="0" end="0"/>
                                            </p:txEl>
                                          </p:spTgt>
                                        </p:tgtEl>
                                        <p:attrNameLst>
                                          <p:attrName>style.visibility</p:attrName>
                                        </p:attrNameLst>
                                      </p:cBhvr>
                                      <p:to>
                                        <p:strVal val="visible"/>
                                      </p:to>
                                    </p:set>
                                    <p:animEffect transition="in" filter="fade">
                                      <p:cBhvr>
                                        <p:cTn id="17" dur="1000"/>
                                        <p:tgtEl>
                                          <p:spTgt spid="33794">
                                            <p:txEl>
                                              <p:pRg st="0" end="0"/>
                                            </p:txEl>
                                          </p:spTgt>
                                        </p:tgtEl>
                                      </p:cBhvr>
                                    </p:animEffect>
                                    <p:anim calcmode="lin" valueType="num">
                                      <p:cBhvr>
                                        <p:cTn id="18" dur="10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3794">
                                            <p:txEl>
                                              <p:pRg st="0" end="0"/>
                                            </p:txEl>
                                          </p:spTgt>
                                        </p:tgtEl>
                                        <p:attrNameLst>
                                          <p:attrName>ppt_y</p:attrName>
                                        </p:attrNameLst>
                                      </p:cBhvr>
                                      <p:tavLst>
                                        <p:tav tm="0">
                                          <p:val>
                                            <p:strVal val="#ppt_y+.1"/>
                                          </p:val>
                                        </p:tav>
                                        <p:tav tm="100000">
                                          <p:val>
                                            <p:strVal val="#ppt_y"/>
                                          </p:val>
                                        </p:tav>
                                      </p:tavLst>
                                    </p:anim>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33794">
                                            <p:txEl>
                                              <p:pRg st="1" end="1"/>
                                            </p:txEl>
                                          </p:spTgt>
                                        </p:tgtEl>
                                        <p:attrNameLst>
                                          <p:attrName>style.visibility</p:attrName>
                                        </p:attrNameLst>
                                      </p:cBhvr>
                                      <p:to>
                                        <p:strVal val="visible"/>
                                      </p:to>
                                    </p:set>
                                    <p:anim calcmode="discrete" valueType="clr">
                                      <p:cBhvr override="childStyle">
                                        <p:cTn id="22" dur="80"/>
                                        <p:tgtEl>
                                          <p:spTgt spid="3379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3794">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33794">
                                            <p:txEl>
                                              <p:pRg st="1" end="1"/>
                                            </p:txEl>
                                          </p:spTgt>
                                        </p:tgtEl>
                                        <p:attrNameLst>
                                          <p:attrName>fill.type</p:attrName>
                                        </p:attrNameLst>
                                      </p:cBhvr>
                                      <p:to>
                                        <p:strVal val="solid"/>
                                      </p:to>
                                    </p:set>
                                  </p:childTnLst>
                                </p:cTn>
                              </p:par>
                            </p:childTnLst>
                          </p:cTn>
                        </p:par>
                        <p:par>
                          <p:cTn id="25" fill="hold">
                            <p:stCondLst>
                              <p:cond delay="3000"/>
                            </p:stCondLst>
                            <p:childTnLst>
                              <p:par>
                                <p:cTn id="26" presetID="38" presetClass="entr" presetSubtype="0" accel="50000" fill="hold" nodeType="afterEffect">
                                  <p:stCondLst>
                                    <p:cond delay="0"/>
                                  </p:stCondLst>
                                  <p:iterate type="lt">
                                    <p:tmPct val="50000"/>
                                  </p:iterate>
                                  <p:childTnLst>
                                    <p:set>
                                      <p:cBhvr>
                                        <p:cTn id="27" dur="1" fill="hold">
                                          <p:stCondLst>
                                            <p:cond delay="0"/>
                                          </p:stCondLst>
                                        </p:cTn>
                                        <p:tgtEl>
                                          <p:spTgt spid="4">
                                            <p:txEl>
                                              <p:pRg st="0" end="0"/>
                                            </p:txEl>
                                          </p:spTgt>
                                        </p:tgtEl>
                                        <p:attrNameLst>
                                          <p:attrName>style.visibility</p:attrName>
                                        </p:attrNameLst>
                                      </p:cBhvr>
                                      <p:to>
                                        <p:strVal val="visible"/>
                                      </p:to>
                                    </p:set>
                                    <p:set>
                                      <p:cBhvr>
                                        <p:cTn id="28" dur="455" fill="hold">
                                          <p:stCondLst>
                                            <p:cond delay="0"/>
                                          </p:stCondLst>
                                        </p:cTn>
                                        <p:tgtEl>
                                          <p:spTgt spid="4">
                                            <p:txEl>
                                              <p:pRg st="0" end="0"/>
                                            </p:txEl>
                                          </p:spTgt>
                                        </p:tgtEl>
                                        <p:attrNameLst>
                                          <p:attrName>style.rotation</p:attrName>
                                        </p:attrNameLst>
                                      </p:cBhvr>
                                      <p:to>
                                        <p:strVal val="-45.0"/>
                                      </p:to>
                                    </p:set>
                                    <p:anim calcmode="lin" valueType="num">
                                      <p:cBhvr>
                                        <p:cTn id="29" dur="455" fill="hold">
                                          <p:stCondLst>
                                            <p:cond delay="455"/>
                                          </p:stCondLst>
                                        </p:cTn>
                                        <p:tgtEl>
                                          <p:spTgt spid="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4">
                                            <p:txEl>
                                              <p:pRg st="0" end="0"/>
                                            </p:txEl>
                                          </p:spTgt>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4">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33" fill="hold">
                            <p:stCondLst>
                              <p:cond delay="8500"/>
                            </p:stCondLst>
                            <p:childTnLst>
                              <p:par>
                                <p:cTn id="34" presetID="38" presetClass="entr" presetSubtype="0" accel="50000" fill="hold" nodeType="afterEffect">
                                  <p:stCondLst>
                                    <p:cond delay="0"/>
                                  </p:stCondLst>
                                  <p:iterate type="lt">
                                    <p:tmPct val="50000"/>
                                  </p:iterate>
                                  <p:childTnLst>
                                    <p:set>
                                      <p:cBhvr>
                                        <p:cTn id="35" dur="1" fill="hold">
                                          <p:stCondLst>
                                            <p:cond delay="0"/>
                                          </p:stCondLst>
                                        </p:cTn>
                                        <p:tgtEl>
                                          <p:spTgt spid="4">
                                            <p:txEl>
                                              <p:pRg st="1" end="1"/>
                                            </p:txEl>
                                          </p:spTgt>
                                        </p:tgtEl>
                                        <p:attrNameLst>
                                          <p:attrName>style.visibility</p:attrName>
                                        </p:attrNameLst>
                                      </p:cBhvr>
                                      <p:to>
                                        <p:strVal val="visible"/>
                                      </p:to>
                                    </p:set>
                                    <p:set>
                                      <p:cBhvr>
                                        <p:cTn id="36" dur="455" fill="hold">
                                          <p:stCondLst>
                                            <p:cond delay="0"/>
                                          </p:stCondLst>
                                        </p:cTn>
                                        <p:tgtEl>
                                          <p:spTgt spid="4">
                                            <p:txEl>
                                              <p:pRg st="1" end="1"/>
                                            </p:txEl>
                                          </p:spTgt>
                                        </p:tgtEl>
                                        <p:attrNameLst>
                                          <p:attrName>style.rotation</p:attrName>
                                        </p:attrNameLst>
                                      </p:cBhvr>
                                      <p:to>
                                        <p:strVal val="-45.0"/>
                                      </p:to>
                                    </p:set>
                                    <p:anim calcmode="lin" valueType="num">
                                      <p:cBhvr>
                                        <p:cTn id="37" dur="455" fill="hold">
                                          <p:stCondLst>
                                            <p:cond delay="455"/>
                                          </p:stCondLst>
                                        </p:cTn>
                                        <p:tgtEl>
                                          <p:spTgt spid="4">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4">
                                            <p:txEl>
                                              <p:pRg st="1" end="1"/>
                                            </p:txEl>
                                          </p:spTgt>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4">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4">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41" fill="hold">
                            <p:stCondLst>
                              <p:cond delay="14000"/>
                            </p:stCondLst>
                            <p:childTnLst>
                              <p:par>
                                <p:cTn id="42" presetID="42" presetClass="entr" presetSubtype="0" fill="hold" nodeType="after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fade">
                                      <p:cBhvr>
                                        <p:cTn id="44" dur="1000"/>
                                        <p:tgtEl>
                                          <p:spTgt spid="6">
                                            <p:txEl>
                                              <p:pRg st="0" end="0"/>
                                            </p:txEl>
                                          </p:spTgt>
                                        </p:tgtEl>
                                      </p:cBhvr>
                                    </p:animEffect>
                                    <p:anim calcmode="lin" valueType="num">
                                      <p:cBhvr>
                                        <p:cTn id="4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15000"/>
                            </p:stCondLst>
                            <p:childTnLst>
                              <p:par>
                                <p:cTn id="48" presetID="31" presetClass="entr" presetSubtype="0" fill="hold" nodeType="afterEffect">
                                  <p:stCondLst>
                                    <p:cond delay="0"/>
                                  </p:stCondLst>
                                  <p:iterate type="lt">
                                    <p:tmPct val="5000"/>
                                  </p:iterate>
                                  <p:childTnLst>
                                    <p:set>
                                      <p:cBhvr>
                                        <p:cTn id="49" dur="1" fill="hold">
                                          <p:stCondLst>
                                            <p:cond delay="0"/>
                                          </p:stCondLst>
                                        </p:cTn>
                                        <p:tgtEl>
                                          <p:spTgt spid="7"/>
                                        </p:tgtEl>
                                        <p:attrNameLst>
                                          <p:attrName>style.visibility</p:attrName>
                                        </p:attrNameLst>
                                      </p:cBhvr>
                                      <p:to>
                                        <p:strVal val="visible"/>
                                      </p:to>
                                    </p:set>
                                    <p:anim calcmode="lin" valueType="num">
                                      <p:cBhvr>
                                        <p:cTn id="50" dur="1000" fill="hold"/>
                                        <p:tgtEl>
                                          <p:spTgt spid="7"/>
                                        </p:tgtEl>
                                        <p:attrNameLst>
                                          <p:attrName>ppt_w</p:attrName>
                                        </p:attrNameLst>
                                      </p:cBhvr>
                                      <p:tavLst>
                                        <p:tav tm="0">
                                          <p:val>
                                            <p:fltVal val="0"/>
                                          </p:val>
                                        </p:tav>
                                        <p:tav tm="100000">
                                          <p:val>
                                            <p:strVal val="#ppt_w"/>
                                          </p:val>
                                        </p:tav>
                                      </p:tavLst>
                                    </p:anim>
                                    <p:anim calcmode="lin" valueType="num">
                                      <p:cBhvr>
                                        <p:cTn id="51" dur="1000" fill="hold"/>
                                        <p:tgtEl>
                                          <p:spTgt spid="7"/>
                                        </p:tgtEl>
                                        <p:attrNameLst>
                                          <p:attrName>ppt_h</p:attrName>
                                        </p:attrNameLst>
                                      </p:cBhvr>
                                      <p:tavLst>
                                        <p:tav tm="0">
                                          <p:val>
                                            <p:fltVal val="0"/>
                                          </p:val>
                                        </p:tav>
                                        <p:tav tm="100000">
                                          <p:val>
                                            <p:strVal val="#ppt_h"/>
                                          </p:val>
                                        </p:tav>
                                      </p:tavLst>
                                    </p:anim>
                                    <p:anim calcmode="lin" valueType="num">
                                      <p:cBhvr>
                                        <p:cTn id="52" dur="1000" fill="hold"/>
                                        <p:tgtEl>
                                          <p:spTgt spid="7"/>
                                        </p:tgtEl>
                                        <p:attrNameLst>
                                          <p:attrName>style.rotation</p:attrName>
                                        </p:attrNameLst>
                                      </p:cBhvr>
                                      <p:tavLst>
                                        <p:tav tm="0">
                                          <p:val>
                                            <p:fltVal val="90"/>
                                          </p:val>
                                        </p:tav>
                                        <p:tav tm="100000">
                                          <p:val>
                                            <p:fltVal val="0"/>
                                          </p:val>
                                        </p:tav>
                                      </p:tavLst>
                                    </p:anim>
                                    <p:animEffect transition="in" filter="fade">
                                      <p:cBhvr>
                                        <p:cTn id="53" dur="1000"/>
                                        <p:tgtEl>
                                          <p:spTgt spid="7"/>
                                        </p:tgtEl>
                                      </p:cBhvr>
                                    </p:animEffect>
                                  </p:childTnLst>
                                </p:cTn>
                              </p:par>
                            </p:childTnLst>
                          </p:cTn>
                        </p:par>
                        <p:par>
                          <p:cTn id="54" fill="hold">
                            <p:stCondLst>
                              <p:cond delay="16000"/>
                            </p:stCondLst>
                            <p:childTnLst>
                              <p:par>
                                <p:cTn id="55" presetID="38" presetClass="entr" presetSubtype="0" accel="50000" fill="hold" nodeType="afterEffect">
                                  <p:stCondLst>
                                    <p:cond delay="0"/>
                                  </p:stCondLst>
                                  <p:iterate type="lt">
                                    <p:tmPct val="50000"/>
                                  </p:iterate>
                                  <p:childTnLst>
                                    <p:set>
                                      <p:cBhvr>
                                        <p:cTn id="56" dur="1" fill="hold">
                                          <p:stCondLst>
                                            <p:cond delay="0"/>
                                          </p:stCondLst>
                                        </p:cTn>
                                        <p:tgtEl>
                                          <p:spTgt spid="5">
                                            <p:txEl>
                                              <p:pRg st="0" end="0"/>
                                            </p:txEl>
                                          </p:spTgt>
                                        </p:tgtEl>
                                        <p:attrNameLst>
                                          <p:attrName>style.visibility</p:attrName>
                                        </p:attrNameLst>
                                      </p:cBhvr>
                                      <p:to>
                                        <p:strVal val="visible"/>
                                      </p:to>
                                    </p:set>
                                    <p:set>
                                      <p:cBhvr>
                                        <p:cTn id="57" dur="455" fill="hold">
                                          <p:stCondLst>
                                            <p:cond delay="0"/>
                                          </p:stCondLst>
                                        </p:cTn>
                                        <p:tgtEl>
                                          <p:spTgt spid="5">
                                            <p:txEl>
                                              <p:pRg st="0" end="0"/>
                                            </p:txEl>
                                          </p:spTgt>
                                        </p:tgtEl>
                                        <p:attrNameLst>
                                          <p:attrName>style.rotation</p:attrName>
                                        </p:attrNameLst>
                                      </p:cBhvr>
                                      <p:to>
                                        <p:strVal val="-45.0"/>
                                      </p:to>
                                    </p:set>
                                    <p:anim calcmode="lin" valueType="num">
                                      <p:cBhvr>
                                        <p:cTn id="58" dur="455" fill="hold">
                                          <p:stCondLst>
                                            <p:cond delay="455"/>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9" dur="455"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60" dur="156" decel="50000" autoRev="1" fill="hold">
                                          <p:stCondLst>
                                            <p:cond delay="455"/>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61" dur="136" fill="hold">
                                          <p:stCondLst>
                                            <p:cond delay="864"/>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4063" y="404813"/>
            <a:ext cx="8389937" cy="701675"/>
          </a:xfrm>
          <a:prstGeom prst="rect">
            <a:avLst/>
          </a:prstGeom>
        </p:spPr>
        <p:txBody>
          <a:bodyPr>
            <a:spAutoFit/>
          </a:bodyPr>
          <a:lstStyle/>
          <a:p>
            <a:r>
              <a:rPr lang="ru-RU" sz="4000" b="1" i="1">
                <a:solidFill>
                  <a:srgbClr val="FF0000"/>
                </a:solidFill>
                <a:effectLst>
                  <a:outerShdw blurRad="38100" dist="38100" dir="2700000" algn="tl">
                    <a:srgbClr val="C0C0C0"/>
                  </a:outerShdw>
                </a:effectLst>
                <a:latin typeface="Calibri" pitchFamily="34" charset="0"/>
              </a:rPr>
              <a:t>3.Шифровка «Убери лишнее».</a:t>
            </a:r>
          </a:p>
        </p:txBody>
      </p:sp>
      <p:sp>
        <p:nvSpPr>
          <p:cNvPr id="47106" name="Rectangle 2"/>
          <p:cNvSpPr>
            <a:spLocks noChangeArrowheads="1"/>
          </p:cNvSpPr>
          <p:nvPr/>
        </p:nvSpPr>
        <p:spPr bwMode="auto">
          <a:xfrm>
            <a:off x="-785813" y="3143250"/>
            <a:ext cx="7500938" cy="1384300"/>
          </a:xfrm>
          <a:prstGeom prst="rect">
            <a:avLst/>
          </a:prstGeom>
          <a:noFill/>
          <a:ln w="9525">
            <a:noFill/>
            <a:miter lim="800000"/>
            <a:headEnd/>
            <a:tailEnd/>
          </a:ln>
          <a:effectLst/>
        </p:spPr>
        <p:txBody>
          <a:bodyPr anchor="ctr">
            <a:spAutoFit/>
          </a:bodyPr>
          <a:lstStyle/>
          <a:p>
            <a:pPr lvl="2" algn="ctr" eaLnBrk="0" fontAlgn="auto" hangingPunct="0">
              <a:spcBef>
                <a:spcPts val="0"/>
              </a:spcBef>
              <a:spcAft>
                <a:spcPts val="0"/>
              </a:spcAft>
              <a:buFontTx/>
              <a:buChar char="•"/>
              <a:tabLst>
                <a:tab pos="457200" algn="l"/>
                <a:tab pos="2298700" algn="l"/>
              </a:tabLst>
              <a:defRPr/>
            </a:pPr>
            <a:r>
              <a:rPr lang="ru-RU" sz="2800" b="1" i="1">
                <a:solidFill>
                  <a:srgbClr val="00B0F0"/>
                </a:solidFill>
                <a:effectLst>
                  <a:outerShdw blurRad="38100" dist="38100" dir="2700000" algn="tl">
                    <a:srgbClr val="FFFFFF"/>
                  </a:outerShdw>
                </a:effectLst>
                <a:latin typeface="+mn-lt"/>
                <a:cs typeface="Times New Roman" pitchFamily="18" charset="0"/>
              </a:rPr>
              <a:t>Зачеркни парные глухие согласные и получишь словарное слово  </a:t>
            </a:r>
            <a:endParaRPr lang="ru-RU" sz="3600" b="1" i="1">
              <a:solidFill>
                <a:srgbClr val="00B0F0"/>
              </a:solidFill>
              <a:effectLst>
                <a:outerShdw blurRad="38100" dist="38100" dir="2700000" algn="tl">
                  <a:srgbClr val="FFFFFF"/>
                </a:outerShdw>
              </a:effectLst>
              <a:latin typeface="+mn-lt"/>
              <a:cs typeface="+mn-cs"/>
            </a:endParaRPr>
          </a:p>
        </p:txBody>
      </p:sp>
      <p:sp>
        <p:nvSpPr>
          <p:cNvPr id="35845" name="Прямоугольник 7"/>
          <p:cNvSpPr>
            <a:spLocks noChangeArrowheads="1"/>
          </p:cNvSpPr>
          <p:nvPr/>
        </p:nvSpPr>
        <p:spPr bwMode="auto">
          <a:xfrm>
            <a:off x="3916363" y="3244850"/>
            <a:ext cx="249237" cy="368300"/>
          </a:xfrm>
          <a:prstGeom prst="rect">
            <a:avLst/>
          </a:prstGeom>
          <a:noFill/>
          <a:ln w="9525">
            <a:noFill/>
            <a:miter lim="800000"/>
            <a:headEnd/>
            <a:tailEnd/>
          </a:ln>
        </p:spPr>
        <p:txBody>
          <a:bodyPr wrap="none">
            <a:spAutoFit/>
          </a:bodyPr>
          <a:lstStyle/>
          <a:p>
            <a:r>
              <a:rPr lang="ru-RU">
                <a:latin typeface="Calibri" pitchFamily="34" charset="0"/>
                <a:cs typeface="Times New Roman" pitchFamily="18" charset="0"/>
              </a:rPr>
              <a:t> </a:t>
            </a:r>
            <a:endParaRPr lang="ru-RU">
              <a:latin typeface="Calibri" pitchFamily="34" charset="0"/>
            </a:endParaRPr>
          </a:p>
        </p:txBody>
      </p:sp>
      <p:pic>
        <p:nvPicPr>
          <p:cNvPr id="11" name="Рисунок 10" descr="pen_01.png"/>
          <p:cNvPicPr>
            <a:picLocks noChangeAspect="1"/>
          </p:cNvPicPr>
          <p:nvPr/>
        </p:nvPicPr>
        <p:blipFill>
          <a:blip r:embed="rId2"/>
          <a:srcRect/>
          <a:stretch>
            <a:fillRect/>
          </a:stretch>
        </p:blipFill>
        <p:spPr bwMode="auto">
          <a:xfrm>
            <a:off x="6572250" y="3071813"/>
            <a:ext cx="1500188" cy="1500187"/>
          </a:xfrm>
          <a:prstGeom prst="rect">
            <a:avLst/>
          </a:prstGeom>
          <a:noFill/>
          <a:ln w="9525">
            <a:noFill/>
            <a:miter lim="800000"/>
            <a:headEnd/>
            <a:tailEnd/>
          </a:ln>
        </p:spPr>
      </p:pic>
      <p:pic>
        <p:nvPicPr>
          <p:cNvPr id="12" name="Рисунок 11" descr="cancel.png"/>
          <p:cNvPicPr>
            <a:picLocks noChangeAspect="1"/>
          </p:cNvPicPr>
          <p:nvPr/>
        </p:nvPicPr>
        <p:blipFill>
          <a:blip r:embed="rId3"/>
          <a:srcRect/>
          <a:stretch>
            <a:fillRect/>
          </a:stretch>
        </p:blipFill>
        <p:spPr bwMode="auto">
          <a:xfrm>
            <a:off x="6715125" y="4429125"/>
            <a:ext cx="1214438" cy="1214438"/>
          </a:xfrm>
          <a:prstGeom prst="rect">
            <a:avLst/>
          </a:prstGeom>
          <a:noFill/>
          <a:ln w="9525">
            <a:noFill/>
            <a:miter lim="800000"/>
            <a:headEnd/>
            <a:tailEnd/>
          </a:ln>
        </p:spPr>
      </p:pic>
      <p:pic>
        <p:nvPicPr>
          <p:cNvPr id="15" name="Рисунок 14" descr="parchment_paper_landsca_.png"/>
          <p:cNvPicPr>
            <a:picLocks noChangeAspect="1"/>
          </p:cNvPicPr>
          <p:nvPr/>
        </p:nvPicPr>
        <p:blipFill>
          <a:blip r:embed="rId4"/>
          <a:srcRect/>
          <a:stretch>
            <a:fillRect/>
          </a:stretch>
        </p:blipFill>
        <p:spPr bwMode="auto">
          <a:xfrm>
            <a:off x="357188" y="1571625"/>
            <a:ext cx="8429625" cy="1357313"/>
          </a:xfrm>
          <a:prstGeom prst="rect">
            <a:avLst/>
          </a:prstGeom>
          <a:noFill/>
          <a:ln w="9525">
            <a:noFill/>
            <a:miter lim="800000"/>
            <a:headEnd/>
            <a:tailEnd/>
          </a:ln>
        </p:spPr>
      </p:pic>
      <p:sp>
        <p:nvSpPr>
          <p:cNvPr id="47107" name="Rectangle 3"/>
          <p:cNvSpPr>
            <a:spLocks noChangeArrowheads="1"/>
          </p:cNvSpPr>
          <p:nvPr/>
        </p:nvSpPr>
        <p:spPr bwMode="auto">
          <a:xfrm>
            <a:off x="785813" y="2000250"/>
            <a:ext cx="7643812" cy="708025"/>
          </a:xfrm>
          <a:prstGeom prst="rect">
            <a:avLst/>
          </a:prstGeom>
          <a:noFill/>
          <a:ln w="9525">
            <a:noFill/>
            <a:miter lim="800000"/>
            <a:headEnd/>
            <a:tailEnd/>
          </a:ln>
          <a:effectLst/>
        </p:spPr>
        <p:txBody>
          <a:bodyPr anchor="ctr">
            <a:spAutoFit/>
          </a:bodyPr>
          <a:lstStyle/>
          <a:p>
            <a:pPr algn="just" eaLnBrk="0" fontAlgn="auto" hangingPunct="0">
              <a:spcBef>
                <a:spcPts val="0"/>
              </a:spcBef>
              <a:spcAft>
                <a:spcPts val="0"/>
              </a:spcAft>
              <a:tabLst>
                <a:tab pos="2298700" algn="l"/>
              </a:tabLst>
              <a:defRPr/>
            </a:pPr>
            <a:r>
              <a:rPr lang="ru-RU" sz="4000" b="1">
                <a:solidFill>
                  <a:srgbClr val="4C376B"/>
                </a:solidFill>
                <a:effectLst>
                  <a:outerShdw blurRad="38100" dist="38100" dir="2700000" algn="tl">
                    <a:srgbClr val="FFFFFF"/>
                  </a:outerShdw>
                </a:effectLst>
                <a:latin typeface="a_AntiqueGr" pitchFamily="82" charset="-52"/>
                <a:cs typeface="Times New Roman" pitchFamily="18" charset="0"/>
              </a:rPr>
              <a:t>К, Б, П, Е, С, Р, Ё, Т, З, К, А, Ш</a:t>
            </a:r>
            <a:endParaRPr lang="ru-RU" sz="4800" b="1">
              <a:solidFill>
                <a:srgbClr val="4C376B"/>
              </a:solidFill>
              <a:effectLst>
                <a:outerShdw blurRad="38100" dist="38100" dir="2700000" algn="tl">
                  <a:srgbClr val="FFFFFF"/>
                </a:outerShdw>
              </a:effectLst>
              <a:latin typeface="a_AntiqueGr" pitchFamily="82" charset="-52"/>
              <a:cs typeface="+mn-cs"/>
            </a:endParaRPr>
          </a:p>
        </p:txBody>
      </p:sp>
      <p:pic>
        <p:nvPicPr>
          <p:cNvPr id="18" name="Рисунок 17" descr="parchment_paper_landsca_.png"/>
          <p:cNvPicPr>
            <a:picLocks noChangeAspect="1"/>
          </p:cNvPicPr>
          <p:nvPr/>
        </p:nvPicPr>
        <p:blipFill>
          <a:blip r:embed="rId4"/>
          <a:srcRect/>
          <a:stretch>
            <a:fillRect/>
          </a:stretch>
        </p:blipFill>
        <p:spPr bwMode="auto">
          <a:xfrm>
            <a:off x="971550" y="1670050"/>
            <a:ext cx="7815263" cy="1258888"/>
          </a:xfrm>
          <a:prstGeom prst="rect">
            <a:avLst/>
          </a:prstGeom>
          <a:noFill/>
          <a:ln w="9525">
            <a:noFill/>
            <a:miter lim="800000"/>
            <a:headEnd/>
            <a:tailEnd/>
          </a:ln>
        </p:spPr>
      </p:pic>
      <p:pic>
        <p:nvPicPr>
          <p:cNvPr id="19" name="Прямоугольник 18"/>
          <p:cNvPicPr>
            <a:picLocks noChangeArrowheads="1"/>
          </p:cNvPicPr>
          <p:nvPr/>
        </p:nvPicPr>
        <p:blipFill>
          <a:blip r:embed="rId5"/>
          <a:srcRect/>
          <a:stretch>
            <a:fillRect/>
          </a:stretch>
        </p:blipFill>
        <p:spPr bwMode="auto">
          <a:xfrm>
            <a:off x="560388" y="1878013"/>
            <a:ext cx="7729537" cy="835025"/>
          </a:xfrm>
          <a:prstGeom prst="rect">
            <a:avLst/>
          </a:prstGeom>
          <a:noFill/>
        </p:spPr>
      </p:pic>
      <p:pic>
        <p:nvPicPr>
          <p:cNvPr id="20" name="Рисунок 19" descr="parchment_paper_landsca_.png"/>
          <p:cNvPicPr>
            <a:picLocks noChangeAspect="1"/>
          </p:cNvPicPr>
          <p:nvPr/>
        </p:nvPicPr>
        <p:blipFill>
          <a:blip r:embed="rId4"/>
          <a:srcRect/>
          <a:stretch>
            <a:fillRect/>
          </a:stretch>
        </p:blipFill>
        <p:spPr bwMode="auto">
          <a:xfrm>
            <a:off x="714375" y="4857750"/>
            <a:ext cx="5643563" cy="1357313"/>
          </a:xfrm>
          <a:prstGeom prst="rect">
            <a:avLst/>
          </a:prstGeom>
          <a:noFill/>
          <a:ln w="9525">
            <a:noFill/>
            <a:miter lim="800000"/>
            <a:headEnd/>
            <a:tailEnd/>
          </a:ln>
        </p:spPr>
      </p:pic>
      <p:sp>
        <p:nvSpPr>
          <p:cNvPr id="35853" name="Прямоугольник 20"/>
          <p:cNvSpPr>
            <a:spLocks noChangeArrowheads="1"/>
          </p:cNvSpPr>
          <p:nvPr/>
        </p:nvSpPr>
        <p:spPr bwMode="auto">
          <a:xfrm>
            <a:off x="6572250" y="6488113"/>
            <a:ext cx="504825" cy="369887"/>
          </a:xfrm>
          <a:prstGeom prst="rect">
            <a:avLst/>
          </a:prstGeom>
          <a:noFill/>
          <a:ln w="9525">
            <a:noFill/>
            <a:miter lim="800000"/>
            <a:headEnd/>
            <a:tailEnd/>
          </a:ln>
        </p:spPr>
        <p:txBody>
          <a:bodyPr wrap="none">
            <a:spAutoFit/>
          </a:bodyPr>
          <a:lstStyle/>
          <a:p>
            <a:r>
              <a:rPr lang="ru-RU">
                <a:latin typeface="Calibri" pitchFamily="34" charset="0"/>
                <a:cs typeface="Times New Roman" pitchFamily="18" charset="0"/>
              </a:rPr>
              <a:t>     </a:t>
            </a:r>
            <a:endParaRPr lang="ru-RU">
              <a:latin typeface="Calibri" pitchFamily="34" charset="0"/>
            </a:endParaRPr>
          </a:p>
        </p:txBody>
      </p:sp>
      <p:sp>
        <p:nvSpPr>
          <p:cNvPr id="22" name="Прямоугольник 21"/>
          <p:cNvSpPr/>
          <p:nvPr/>
        </p:nvSpPr>
        <p:spPr>
          <a:xfrm>
            <a:off x="1785938" y="5143500"/>
            <a:ext cx="2838450" cy="708025"/>
          </a:xfrm>
          <a:prstGeom prst="rect">
            <a:avLst/>
          </a:prstGeom>
        </p:spPr>
        <p:txBody>
          <a:bodyPr wrap="none">
            <a:spAutoFit/>
          </a:bodyPr>
          <a:lstStyle/>
          <a:p>
            <a:pPr fontAlgn="auto">
              <a:spcBef>
                <a:spcPts val="0"/>
              </a:spcBef>
              <a:spcAft>
                <a:spcPts val="0"/>
              </a:spcAft>
              <a:defRPr/>
            </a:pPr>
            <a:r>
              <a:rPr lang="ru-RU" sz="4000" b="1">
                <a:solidFill>
                  <a:srgbClr val="4C376B"/>
                </a:solidFill>
                <a:effectLst>
                  <a:outerShdw blurRad="38100" dist="38100" dir="2700000" algn="tl">
                    <a:srgbClr val="FFFFFF"/>
                  </a:outerShdw>
                </a:effectLst>
                <a:latin typeface="a_AntiqueGr" pitchFamily="82" charset="-52"/>
                <a:cs typeface="Times New Roman" pitchFamily="18" charset="0"/>
              </a:rPr>
              <a:t>(БЕРЁЗА).</a:t>
            </a:r>
            <a:endParaRPr lang="ru-RU" sz="4000" b="1">
              <a:solidFill>
                <a:srgbClr val="4C376B"/>
              </a:solidFill>
              <a:effectLst>
                <a:outerShdw blurRad="38100" dist="38100" dir="2700000" algn="tl">
                  <a:srgbClr val="FFFFFF"/>
                </a:outerShdw>
              </a:effectLst>
              <a:latin typeface="a_AntiqueGr" pitchFamily="82" charset="-5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47107"/>
                                        </p:tgtEl>
                                        <p:attrNameLst>
                                          <p:attrName>style.visibility</p:attrName>
                                        </p:attrNameLst>
                                      </p:cBhvr>
                                      <p:to>
                                        <p:strVal val="visible"/>
                                      </p:to>
                                    </p:set>
                                    <p:animEffect transition="in" filter="fade">
                                      <p:cBhvr>
                                        <p:cTn id="17" dur="2000"/>
                                        <p:tgtEl>
                                          <p:spTgt spid="47107"/>
                                        </p:tgtEl>
                                      </p:cBhvr>
                                    </p:animEffect>
                                  </p:childTnLst>
                                </p:cTn>
                              </p:par>
                            </p:childTnLst>
                          </p:cTn>
                        </p:par>
                        <p:par>
                          <p:cTn id="18" fill="hold">
                            <p:stCondLst>
                              <p:cond delay="5000"/>
                            </p:stCondLst>
                            <p:childTnLst>
                              <p:par>
                                <p:cTn id="19" presetID="27" presetClass="entr" presetSubtype="0" fill="hold" grpId="0" nodeType="afterEffect">
                                  <p:stCondLst>
                                    <p:cond delay="0"/>
                                  </p:stCondLst>
                                  <p:iterate type="lt">
                                    <p:tmPct val="50000"/>
                                  </p:iterate>
                                  <p:childTnLst>
                                    <p:set>
                                      <p:cBhvr>
                                        <p:cTn id="20" dur="1" fill="hold">
                                          <p:stCondLst>
                                            <p:cond delay="0"/>
                                          </p:stCondLst>
                                        </p:cTn>
                                        <p:tgtEl>
                                          <p:spTgt spid="47106"/>
                                        </p:tgtEl>
                                        <p:attrNameLst>
                                          <p:attrName>style.visibility</p:attrName>
                                        </p:attrNameLst>
                                      </p:cBhvr>
                                      <p:to>
                                        <p:strVal val="visible"/>
                                      </p:to>
                                    </p:set>
                                    <p:anim calcmode="discrete" valueType="clr">
                                      <p:cBhvr override="childStyle">
                                        <p:cTn id="21" dur="80"/>
                                        <p:tgtEl>
                                          <p:spTgt spid="4710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7106"/>
                                        </p:tgtEl>
                                        <p:attrNameLst>
                                          <p:attrName>fillcolor</p:attrName>
                                        </p:attrNameLst>
                                      </p:cBhvr>
                                      <p:tavLst>
                                        <p:tav tm="0">
                                          <p:val>
                                            <p:clrVal>
                                              <a:schemeClr val="accent2"/>
                                            </p:clrVal>
                                          </p:val>
                                        </p:tav>
                                        <p:tav tm="50000">
                                          <p:val>
                                            <p:clrVal>
                                              <a:schemeClr val="hlink"/>
                                            </p:clrVal>
                                          </p:val>
                                        </p:tav>
                                      </p:tavLst>
                                    </p:anim>
                                    <p:set>
                                      <p:cBhvr>
                                        <p:cTn id="23" dur="80"/>
                                        <p:tgtEl>
                                          <p:spTgt spid="47106"/>
                                        </p:tgtEl>
                                        <p:attrNameLst>
                                          <p:attrName>fill.type</p:attrName>
                                        </p:attrNameLst>
                                      </p:cBhvr>
                                      <p:to>
                                        <p:strVal val="solid"/>
                                      </p:to>
                                    </p:set>
                                  </p:childTnLst>
                                </p:cTn>
                              </p:par>
                            </p:childTnLst>
                          </p:cTn>
                        </p:par>
                        <p:par>
                          <p:cTn id="24" fill="hold">
                            <p:stCondLst>
                              <p:cond delay="7120"/>
                            </p:stCondLst>
                            <p:childTnLst>
                              <p:par>
                                <p:cTn id="25" presetID="17" presetClass="entr" presetSubtype="1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strVal val="#ppt_h"/>
                                          </p:val>
                                        </p:tav>
                                        <p:tav tm="100000">
                                          <p:val>
                                            <p:strVal val="#ppt_h"/>
                                          </p:val>
                                        </p:tav>
                                      </p:tavLst>
                                    </p:anim>
                                  </p:childTnLst>
                                </p:cTn>
                              </p:par>
                            </p:childTnLst>
                          </p:cTn>
                        </p:par>
                        <p:par>
                          <p:cTn id="29" fill="hold">
                            <p:stCondLst>
                              <p:cond delay="7620"/>
                            </p:stCondLst>
                            <p:childTnLst>
                              <p:par>
                                <p:cTn id="30" presetID="17" presetClass="entr" presetSubtype="1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strVal val="#ppt_h"/>
                                          </p:val>
                                        </p:tav>
                                        <p:tav tm="100000">
                                          <p:val>
                                            <p:strVal val="#ppt_h"/>
                                          </p:val>
                                        </p:tav>
                                      </p:tavLst>
                                    </p:anim>
                                  </p:childTnLst>
                                </p:cTn>
                              </p:par>
                            </p:childTnLst>
                          </p:cTn>
                        </p:par>
                        <p:par>
                          <p:cTn id="34" fill="hold">
                            <p:stCondLst>
                              <p:cond delay="8120"/>
                            </p:stCondLst>
                            <p:childTnLst>
                              <p:par>
                                <p:cTn id="35" presetID="10" presetClass="entr" presetSubtype="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2000"/>
                                        <p:tgtEl>
                                          <p:spTgt spid="18"/>
                                        </p:tgtEl>
                                      </p:cBhvr>
                                    </p:animEffect>
                                  </p:childTnLst>
                                </p:cTn>
                              </p:par>
                            </p:childTnLst>
                          </p:cTn>
                        </p:par>
                        <p:par>
                          <p:cTn id="38" fill="hold">
                            <p:stCondLst>
                              <p:cond delay="10120"/>
                            </p:stCondLst>
                            <p:childTnLst>
                              <p:par>
                                <p:cTn id="39" presetID="10" presetClass="entr" presetSubtype="0"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2000"/>
                                        <p:tgtEl>
                                          <p:spTgt spid="19"/>
                                        </p:tgtEl>
                                      </p:cBhvr>
                                    </p:animEffect>
                                  </p:childTnLst>
                                </p:cTn>
                              </p:par>
                            </p:childTnLst>
                          </p:cTn>
                        </p:par>
                        <p:par>
                          <p:cTn id="42" fill="hold">
                            <p:stCondLst>
                              <p:cond delay="12120"/>
                            </p:stCondLst>
                            <p:childTnLst>
                              <p:par>
                                <p:cTn id="43" presetID="10" presetClass="entr" presetSubtype="0"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2000"/>
                                        <p:tgtEl>
                                          <p:spTgt spid="20"/>
                                        </p:tgtEl>
                                      </p:cBhvr>
                                    </p:animEffect>
                                  </p:childTnLst>
                                </p:cTn>
                              </p:par>
                            </p:childTnLst>
                          </p:cTn>
                        </p:par>
                        <p:par>
                          <p:cTn id="46" fill="hold">
                            <p:stCondLst>
                              <p:cond delay="14120"/>
                            </p:stCondLst>
                            <p:childTnLst>
                              <p:par>
                                <p:cTn id="47" presetID="10"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7106" grpId="0"/>
      <p:bldP spid="47107"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827088" y="260350"/>
            <a:ext cx="8102600" cy="701675"/>
          </a:xfrm>
          <a:prstGeom prst="rect">
            <a:avLst/>
          </a:prstGeom>
          <a:noFill/>
          <a:ln w="9525">
            <a:noFill/>
            <a:miter lim="800000"/>
            <a:headEnd/>
            <a:tailEnd/>
          </a:ln>
        </p:spPr>
        <p:txBody>
          <a:bodyPr>
            <a:spAutoFit/>
          </a:bodyPr>
          <a:lstStyle/>
          <a:p>
            <a:r>
              <a:rPr lang="ru-RU" sz="4000" b="1" i="1">
                <a:solidFill>
                  <a:srgbClr val="FF0000"/>
                </a:solidFill>
                <a:latin typeface="Calibri" pitchFamily="34" charset="0"/>
              </a:rPr>
              <a:t>4. Шифровка «Части слова».</a:t>
            </a:r>
          </a:p>
        </p:txBody>
      </p:sp>
      <p:sp>
        <p:nvSpPr>
          <p:cNvPr id="48129" name="Rectangle 1"/>
          <p:cNvSpPr>
            <a:spLocks noChangeArrowheads="1"/>
          </p:cNvSpPr>
          <p:nvPr/>
        </p:nvSpPr>
        <p:spPr bwMode="auto">
          <a:xfrm>
            <a:off x="860425" y="1501775"/>
            <a:ext cx="7986713" cy="646113"/>
          </a:xfrm>
          <a:prstGeom prst="rect">
            <a:avLst/>
          </a:prstGeom>
          <a:noFill/>
          <a:ln w="9525">
            <a:noFill/>
            <a:miter lim="800000"/>
            <a:headEnd/>
            <a:tailEnd/>
          </a:ln>
          <a:effectLst/>
        </p:spPr>
        <p:txBody>
          <a:bodyPr wrap="none" anchor="ctr">
            <a:spAutoFit/>
          </a:bodyPr>
          <a:lstStyle/>
          <a:p>
            <a:pPr algn="just" eaLnBrk="0" fontAlgn="auto" hangingPunct="0">
              <a:spcBef>
                <a:spcPts val="0"/>
              </a:spcBef>
              <a:spcAft>
                <a:spcPts val="0"/>
              </a:spcAft>
              <a:buFontTx/>
              <a:buChar char="•"/>
              <a:tabLst>
                <a:tab pos="457200" algn="l"/>
              </a:tabLst>
              <a:defRPr/>
            </a:pPr>
            <a:r>
              <a:rPr lang="ru-RU" sz="2400" b="1" i="1" dirty="0">
                <a:solidFill>
                  <a:srgbClr val="002060"/>
                </a:solidFill>
                <a:effectLst>
                  <a:outerShdw blurRad="38100" dist="38100" dir="2700000" algn="tl">
                    <a:srgbClr val="FFFFFF"/>
                  </a:outerShdw>
                </a:effectLst>
                <a:latin typeface="+mn-lt"/>
                <a:cs typeface="Times New Roman" pitchFamily="18" charset="0"/>
              </a:rPr>
              <a:t>Приставка в нашем слове, как у слова </a:t>
            </a:r>
            <a:r>
              <a:rPr lang="ru-RU" sz="3600" u="sng" dirty="0">
                <a:solidFill>
                  <a:srgbClr val="002060"/>
                </a:solidFill>
                <a:latin typeface="Batang" pitchFamily="18" charset="-127"/>
                <a:cs typeface="Times New Roman" pitchFamily="18" charset="0"/>
              </a:rPr>
              <a:t>ЗА</a:t>
            </a:r>
            <a:r>
              <a:rPr lang="ru-RU" sz="3600" dirty="0">
                <a:solidFill>
                  <a:srgbClr val="002060"/>
                </a:solidFill>
                <a:latin typeface="Batang" pitchFamily="18" charset="-127"/>
                <a:cs typeface="Times New Roman" pitchFamily="18" charset="0"/>
              </a:rPr>
              <a:t>БОЛЕЛ.</a:t>
            </a:r>
            <a:endParaRPr lang="ru-RU" sz="4000" dirty="0">
              <a:solidFill>
                <a:srgbClr val="002060"/>
              </a:solidFill>
              <a:latin typeface="Batang" pitchFamily="18" charset="-127"/>
              <a:cs typeface="+mn-cs"/>
            </a:endParaRPr>
          </a:p>
        </p:txBody>
      </p:sp>
      <p:sp>
        <p:nvSpPr>
          <p:cNvPr id="48130" name="Rectangle 2"/>
          <p:cNvSpPr>
            <a:spLocks noChangeArrowheads="1"/>
          </p:cNvSpPr>
          <p:nvPr/>
        </p:nvSpPr>
        <p:spPr bwMode="auto">
          <a:xfrm>
            <a:off x="468313" y="2133600"/>
            <a:ext cx="6300787" cy="641350"/>
          </a:xfrm>
          <a:prstGeom prst="rect">
            <a:avLst/>
          </a:prstGeom>
          <a:noFill/>
          <a:ln w="9525">
            <a:noFill/>
            <a:miter lim="800000"/>
            <a:headEnd/>
            <a:tailEnd/>
          </a:ln>
          <a:effectLst/>
        </p:spPr>
        <p:txBody>
          <a:bodyPr wrap="none" anchor="ctr">
            <a:spAutoFit/>
          </a:bodyPr>
          <a:lstStyle/>
          <a:p>
            <a:pPr algn="just" eaLnBrk="0" fontAlgn="auto" hangingPunct="0">
              <a:spcBef>
                <a:spcPts val="0"/>
              </a:spcBef>
              <a:spcAft>
                <a:spcPts val="0"/>
              </a:spcAft>
              <a:buFontTx/>
              <a:buChar char="•"/>
              <a:tabLst>
                <a:tab pos="457200" algn="l"/>
              </a:tabLst>
              <a:defRPr/>
            </a:pPr>
            <a:r>
              <a:rPr lang="ru-RU" sz="2400" b="1" i="1">
                <a:solidFill>
                  <a:srgbClr val="FF0000"/>
                </a:solidFill>
                <a:effectLst>
                  <a:outerShdw blurRad="38100" dist="38100" dir="2700000" algn="tl">
                    <a:srgbClr val="FFFFFF"/>
                  </a:outerShdw>
                </a:effectLst>
                <a:latin typeface="+mn-lt"/>
                <a:cs typeface="Times New Roman" pitchFamily="18" charset="0"/>
              </a:rPr>
              <a:t>Корень – как у слова </a:t>
            </a:r>
            <a:r>
              <a:rPr lang="ru-RU" sz="3600" b="1" u="sng">
                <a:solidFill>
                  <a:srgbClr val="FF0000"/>
                </a:solidFill>
                <a:latin typeface="a_AlbionicTitulBrk" pitchFamily="34" charset="-52"/>
                <a:cs typeface="Times New Roman" pitchFamily="18" charset="0"/>
              </a:rPr>
              <a:t>МОРОЗ</a:t>
            </a:r>
            <a:r>
              <a:rPr lang="ru-RU" sz="3600" b="1">
                <a:solidFill>
                  <a:srgbClr val="FF0000"/>
                </a:solidFill>
                <a:latin typeface="a_AlbionicTitulBrk" pitchFamily="34" charset="-52"/>
                <a:cs typeface="Times New Roman" pitchFamily="18" charset="0"/>
              </a:rPr>
              <a:t>ИЛКА</a:t>
            </a:r>
            <a:r>
              <a:rPr lang="ru-RU" sz="3200" b="1">
                <a:solidFill>
                  <a:srgbClr val="FF0000"/>
                </a:solidFill>
                <a:effectLst>
                  <a:outerShdw blurRad="38100" dist="38100" dir="2700000" algn="tl">
                    <a:srgbClr val="FFFFFF"/>
                  </a:outerShdw>
                </a:effectLst>
                <a:latin typeface="a_AlbionicTitulBrk" pitchFamily="34" charset="-52"/>
                <a:cs typeface="Times New Roman" pitchFamily="18" charset="0"/>
              </a:rPr>
              <a:t>.</a:t>
            </a:r>
            <a:endParaRPr lang="ru-RU" sz="3600" b="1" dirty="0">
              <a:solidFill>
                <a:srgbClr val="FF0000"/>
              </a:solidFill>
              <a:effectLst>
                <a:outerShdw blurRad="38100" dist="38100" dir="2700000" algn="tl">
                  <a:srgbClr val="FFFFFF"/>
                </a:outerShdw>
              </a:effectLst>
              <a:latin typeface="a_AlbionicTitulBrk" pitchFamily="34" charset="-52"/>
              <a:cs typeface="+mn-cs"/>
            </a:endParaRPr>
          </a:p>
        </p:txBody>
      </p:sp>
      <p:sp>
        <p:nvSpPr>
          <p:cNvPr id="48131" name="Rectangle 3"/>
          <p:cNvSpPr>
            <a:spLocks noChangeArrowheads="1"/>
          </p:cNvSpPr>
          <p:nvPr/>
        </p:nvSpPr>
        <p:spPr bwMode="auto">
          <a:xfrm>
            <a:off x="571500" y="2928938"/>
            <a:ext cx="5757863" cy="646112"/>
          </a:xfrm>
          <a:prstGeom prst="rect">
            <a:avLst/>
          </a:prstGeom>
          <a:noFill/>
          <a:ln w="9525">
            <a:noFill/>
            <a:miter lim="800000"/>
            <a:headEnd/>
            <a:tailEnd/>
          </a:ln>
          <a:effectLst/>
        </p:spPr>
        <p:txBody>
          <a:bodyPr wrap="none" anchor="ctr">
            <a:spAutoFit/>
          </a:bodyPr>
          <a:lstStyle/>
          <a:p>
            <a:pPr algn="just" eaLnBrk="0" fontAlgn="auto" hangingPunct="0">
              <a:spcBef>
                <a:spcPts val="0"/>
              </a:spcBef>
              <a:spcAft>
                <a:spcPts val="0"/>
              </a:spcAft>
              <a:buFontTx/>
              <a:buChar char="•"/>
              <a:tabLst>
                <a:tab pos="457200" algn="l"/>
              </a:tabLst>
              <a:defRPr/>
            </a:pPr>
            <a:r>
              <a:rPr lang="ru-RU" sz="2400" b="1" i="1" dirty="0">
                <a:solidFill>
                  <a:srgbClr val="00B050"/>
                </a:solidFill>
                <a:effectLst>
                  <a:outerShdw blurRad="38100" dist="38100" dir="2700000" algn="tl">
                    <a:srgbClr val="FFFFFF"/>
                  </a:outerShdw>
                </a:effectLst>
                <a:latin typeface="+mn-lt"/>
                <a:cs typeface="Times New Roman" pitchFamily="18" charset="0"/>
              </a:rPr>
              <a:t>Суффикс – как у слова  </a:t>
            </a:r>
            <a:r>
              <a:rPr lang="ru-RU" sz="3600" b="1" dirty="0">
                <a:solidFill>
                  <a:srgbClr val="00B050"/>
                </a:solidFill>
                <a:effectLst>
                  <a:outerShdw blurRad="38100" dist="38100" dir="2700000" algn="tl">
                    <a:srgbClr val="FFFFFF"/>
                  </a:outerShdw>
                </a:effectLst>
                <a:latin typeface="a_AlbionicTitulBrk" pitchFamily="34" charset="-52"/>
                <a:cs typeface="Times New Roman" pitchFamily="18" charset="0"/>
              </a:rPr>
              <a:t>БЕРЁЗ</a:t>
            </a:r>
            <a:r>
              <a:rPr lang="ru-RU" sz="3600" b="1" u="sng" dirty="0">
                <a:solidFill>
                  <a:srgbClr val="00B050"/>
                </a:solidFill>
                <a:effectLst>
                  <a:outerShdw blurRad="38100" dist="38100" dir="2700000" algn="tl">
                    <a:srgbClr val="FFFFFF"/>
                  </a:outerShdw>
                </a:effectLst>
                <a:latin typeface="a_AlbionicTitulBrk" pitchFamily="34" charset="-52"/>
                <a:cs typeface="Times New Roman" pitchFamily="18" charset="0"/>
              </a:rPr>
              <a:t>К</a:t>
            </a:r>
            <a:r>
              <a:rPr lang="ru-RU" sz="3600" b="1" dirty="0">
                <a:solidFill>
                  <a:srgbClr val="00B050"/>
                </a:solidFill>
                <a:effectLst>
                  <a:outerShdw blurRad="38100" dist="38100" dir="2700000" algn="tl">
                    <a:srgbClr val="FFFFFF"/>
                  </a:outerShdw>
                </a:effectLst>
                <a:latin typeface="a_AlbionicTitulBrk" pitchFamily="34" charset="-52"/>
                <a:cs typeface="Times New Roman" pitchFamily="18" charset="0"/>
              </a:rPr>
              <a:t>А</a:t>
            </a:r>
            <a:r>
              <a:rPr lang="ru-RU" sz="3600" b="1" dirty="0">
                <a:solidFill>
                  <a:srgbClr val="00B050"/>
                </a:solidFill>
                <a:latin typeface="a_AlbionicTitulBrk" pitchFamily="34" charset="-52"/>
                <a:cs typeface="Times New Roman" pitchFamily="18" charset="0"/>
              </a:rPr>
              <a:t>.</a:t>
            </a:r>
            <a:endParaRPr lang="ru-RU" sz="3200" b="1" dirty="0">
              <a:solidFill>
                <a:srgbClr val="00B050"/>
              </a:solidFill>
              <a:latin typeface="a_AlbionicTitulBrk" pitchFamily="34" charset="-52"/>
              <a:cs typeface="+mn-cs"/>
            </a:endParaRPr>
          </a:p>
        </p:txBody>
      </p:sp>
      <p:sp>
        <p:nvSpPr>
          <p:cNvPr id="48132" name="Rectangle 4"/>
          <p:cNvSpPr>
            <a:spLocks noChangeArrowheads="1"/>
          </p:cNvSpPr>
          <p:nvPr/>
        </p:nvSpPr>
        <p:spPr bwMode="auto">
          <a:xfrm>
            <a:off x="428625" y="3714750"/>
            <a:ext cx="6076950" cy="646113"/>
          </a:xfrm>
          <a:prstGeom prst="rect">
            <a:avLst/>
          </a:prstGeom>
          <a:noFill/>
          <a:ln w="9525">
            <a:noFill/>
            <a:miter lim="800000"/>
            <a:headEnd/>
            <a:tailEnd/>
          </a:ln>
          <a:effectLst/>
        </p:spPr>
        <p:txBody>
          <a:bodyPr wrap="none" anchor="ctr">
            <a:spAutoFit/>
          </a:bodyPr>
          <a:lstStyle/>
          <a:p>
            <a:pPr algn="just" eaLnBrk="0" fontAlgn="auto" hangingPunct="0">
              <a:spcBef>
                <a:spcPts val="0"/>
              </a:spcBef>
              <a:spcAft>
                <a:spcPts val="0"/>
              </a:spcAft>
              <a:buFontTx/>
              <a:buChar char="•"/>
              <a:tabLst>
                <a:tab pos="457200" algn="l"/>
              </a:tabLst>
              <a:defRPr/>
            </a:pPr>
            <a:r>
              <a:rPr lang="ru-RU" sz="2400" b="1" i="1" dirty="0">
                <a:solidFill>
                  <a:srgbClr val="00B0F0"/>
                </a:solidFill>
                <a:effectLst>
                  <a:outerShdw blurRad="38100" dist="38100" dir="2700000" algn="tl">
                    <a:srgbClr val="FFFFFF"/>
                  </a:outerShdw>
                </a:effectLst>
                <a:latin typeface="+mn-lt"/>
                <a:cs typeface="Times New Roman" pitchFamily="18" charset="0"/>
              </a:rPr>
              <a:t>Окончание – как у слова </a:t>
            </a:r>
            <a:r>
              <a:rPr lang="ru-RU" sz="3600" b="1" dirty="0">
                <a:solidFill>
                  <a:srgbClr val="00B0F0"/>
                </a:solidFill>
                <a:effectLst>
                  <a:outerShdw blurRad="38100" dist="38100" dir="2700000" algn="tl">
                    <a:srgbClr val="FFFFFF"/>
                  </a:outerShdw>
                </a:effectLst>
                <a:latin typeface="a_AlbionicTitulBrk" pitchFamily="34" charset="-52"/>
                <a:cs typeface="Times New Roman" pitchFamily="18" charset="0"/>
              </a:rPr>
              <a:t>КОНЬК</a:t>
            </a:r>
            <a:r>
              <a:rPr lang="ru-RU" sz="3600" b="1" u="sng" dirty="0">
                <a:solidFill>
                  <a:srgbClr val="00B0F0"/>
                </a:solidFill>
                <a:effectLst>
                  <a:outerShdw blurRad="38100" dist="38100" dir="2700000" algn="tl">
                    <a:srgbClr val="FFFFFF"/>
                  </a:outerShdw>
                </a:effectLst>
                <a:latin typeface="a_AlbionicTitulBrk" pitchFamily="34" charset="-52"/>
                <a:cs typeface="Times New Roman" pitchFamily="18" charset="0"/>
              </a:rPr>
              <a:t>И</a:t>
            </a:r>
            <a:r>
              <a:rPr lang="ru-RU" sz="3600" b="1" dirty="0">
                <a:solidFill>
                  <a:srgbClr val="00B0F0"/>
                </a:solidFill>
                <a:effectLst>
                  <a:outerShdw blurRad="38100" dist="38100" dir="2700000" algn="tl">
                    <a:srgbClr val="FFFFFF"/>
                  </a:outerShdw>
                </a:effectLst>
                <a:latin typeface="a_AlbionicTitulBrk" pitchFamily="34" charset="-52"/>
                <a:cs typeface="Times New Roman" pitchFamily="18" charset="0"/>
              </a:rPr>
              <a:t>.</a:t>
            </a:r>
            <a:endParaRPr lang="ru-RU" sz="4000" b="1" dirty="0">
              <a:solidFill>
                <a:srgbClr val="00B0F0"/>
              </a:solidFill>
              <a:effectLst>
                <a:outerShdw blurRad="38100" dist="38100" dir="2700000" algn="tl">
                  <a:srgbClr val="FFFFFF"/>
                </a:outerShdw>
              </a:effectLst>
              <a:latin typeface="a_AlbionicTitulBrk" pitchFamily="34" charset="-52"/>
              <a:cs typeface="+mn-cs"/>
            </a:endParaRPr>
          </a:p>
        </p:txBody>
      </p:sp>
      <p:sp>
        <p:nvSpPr>
          <p:cNvPr id="7" name="Прямоугольник 6"/>
          <p:cNvSpPr>
            <a:spLocks noChangeArrowheads="1"/>
          </p:cNvSpPr>
          <p:nvPr/>
        </p:nvSpPr>
        <p:spPr bwMode="auto">
          <a:xfrm>
            <a:off x="6215063" y="1571625"/>
            <a:ext cx="1060450" cy="641350"/>
          </a:xfrm>
          <a:prstGeom prst="rect">
            <a:avLst/>
          </a:prstGeom>
          <a:noFill/>
          <a:ln w="9525">
            <a:noFill/>
            <a:miter lim="800000"/>
            <a:headEnd/>
            <a:tailEnd/>
          </a:ln>
        </p:spPr>
        <p:txBody>
          <a:bodyPr>
            <a:spAutoFit/>
          </a:bodyPr>
          <a:lstStyle/>
          <a:p>
            <a:r>
              <a:rPr lang="ru-RU" sz="3600" b="1">
                <a:solidFill>
                  <a:srgbClr val="002060"/>
                </a:solidFill>
                <a:latin typeface="a_AlbionicTitulBrk"/>
                <a:cs typeface="Times New Roman" pitchFamily="18" charset="0"/>
              </a:rPr>
              <a:t>ЗА</a:t>
            </a:r>
            <a:endParaRPr lang="ru-RU" sz="3600">
              <a:solidFill>
                <a:srgbClr val="002060"/>
              </a:solidFill>
              <a:latin typeface="a_AlbionicTitulBrk"/>
            </a:endParaRPr>
          </a:p>
        </p:txBody>
      </p:sp>
      <p:sp>
        <p:nvSpPr>
          <p:cNvPr id="8" name="Прямоугольник 7"/>
          <p:cNvSpPr>
            <a:spLocks noChangeArrowheads="1"/>
          </p:cNvSpPr>
          <p:nvPr/>
        </p:nvSpPr>
        <p:spPr bwMode="auto">
          <a:xfrm>
            <a:off x="3429000" y="2143125"/>
            <a:ext cx="2428875" cy="641350"/>
          </a:xfrm>
          <a:prstGeom prst="rect">
            <a:avLst/>
          </a:prstGeom>
          <a:noFill/>
          <a:ln w="9525">
            <a:noFill/>
            <a:miter lim="800000"/>
            <a:headEnd/>
            <a:tailEnd/>
          </a:ln>
        </p:spPr>
        <p:txBody>
          <a:bodyPr>
            <a:spAutoFit/>
          </a:bodyPr>
          <a:lstStyle/>
          <a:p>
            <a:r>
              <a:rPr lang="ru-RU" sz="3600" b="1">
                <a:solidFill>
                  <a:srgbClr val="FF0000"/>
                </a:solidFill>
                <a:latin typeface="a_AlbionicTitulBrk"/>
                <a:cs typeface="Times New Roman" pitchFamily="18" charset="0"/>
              </a:rPr>
              <a:t>МОРОЗ</a:t>
            </a:r>
            <a:endParaRPr lang="ru-RU" sz="3600">
              <a:solidFill>
                <a:srgbClr val="FF0000"/>
              </a:solidFill>
              <a:latin typeface="Calibri" pitchFamily="34" charset="0"/>
            </a:endParaRPr>
          </a:p>
        </p:txBody>
      </p:sp>
      <p:sp>
        <p:nvSpPr>
          <p:cNvPr id="9" name="Прямоугольник 8"/>
          <p:cNvSpPr/>
          <p:nvPr/>
        </p:nvSpPr>
        <p:spPr>
          <a:xfrm>
            <a:off x="5357813" y="2928938"/>
            <a:ext cx="466725" cy="646112"/>
          </a:xfrm>
          <a:prstGeom prst="rect">
            <a:avLst/>
          </a:prstGeom>
        </p:spPr>
        <p:txBody>
          <a:bodyPr wrap="none">
            <a:spAutoFit/>
          </a:bodyPr>
          <a:lstStyle/>
          <a:p>
            <a:pPr fontAlgn="auto">
              <a:spcBef>
                <a:spcPts val="0"/>
              </a:spcBef>
              <a:spcAft>
                <a:spcPts val="0"/>
              </a:spcAft>
              <a:defRPr/>
            </a:pPr>
            <a:r>
              <a:rPr lang="ru-RU" sz="3600" b="1" dirty="0">
                <a:solidFill>
                  <a:srgbClr val="00B050"/>
                </a:solidFill>
                <a:effectLst>
                  <a:outerShdw blurRad="38100" dist="38100" dir="2700000" algn="tl">
                    <a:srgbClr val="FFFFFF"/>
                  </a:outerShdw>
                </a:effectLst>
                <a:latin typeface="a_AlbionicTitulBrk" pitchFamily="34" charset="-52"/>
                <a:cs typeface="Times New Roman" pitchFamily="18" charset="0"/>
              </a:rPr>
              <a:t>К</a:t>
            </a:r>
            <a:endParaRPr lang="ru-RU" sz="3600" dirty="0">
              <a:solidFill>
                <a:srgbClr val="00B050"/>
              </a:solidFill>
              <a:effectLst>
                <a:outerShdw blurRad="38100" dist="38100" dir="2700000" algn="tl">
                  <a:srgbClr val="FFFFFF"/>
                </a:outerShdw>
              </a:effectLst>
              <a:latin typeface="+mn-lt"/>
              <a:cs typeface="+mn-cs"/>
            </a:endParaRPr>
          </a:p>
        </p:txBody>
      </p:sp>
      <p:sp>
        <p:nvSpPr>
          <p:cNvPr id="10" name="Прямоугольник 9"/>
          <p:cNvSpPr/>
          <p:nvPr/>
        </p:nvSpPr>
        <p:spPr>
          <a:xfrm>
            <a:off x="5429250" y="3714750"/>
            <a:ext cx="571500" cy="641350"/>
          </a:xfrm>
          <a:prstGeom prst="rect">
            <a:avLst/>
          </a:prstGeom>
        </p:spPr>
        <p:txBody>
          <a:bodyPr>
            <a:spAutoFit/>
          </a:bodyPr>
          <a:lstStyle/>
          <a:p>
            <a:pPr fontAlgn="auto">
              <a:spcBef>
                <a:spcPts val="0"/>
              </a:spcBef>
              <a:spcAft>
                <a:spcPts val="0"/>
              </a:spcAft>
              <a:defRPr/>
            </a:pPr>
            <a:r>
              <a:rPr lang="ru-RU" sz="3600" b="1" dirty="0">
                <a:solidFill>
                  <a:srgbClr val="00B0F0"/>
                </a:solidFill>
                <a:effectLst>
                  <a:outerShdw blurRad="38100" dist="38100" dir="2700000" algn="tl">
                    <a:srgbClr val="FFFFFF"/>
                  </a:outerShdw>
                </a:effectLst>
                <a:latin typeface="a_AlbionicTitulBrk" pitchFamily="34" charset="-52"/>
                <a:cs typeface="Times New Roman" pitchFamily="18" charset="0"/>
              </a:rPr>
              <a:t>И</a:t>
            </a:r>
            <a:endParaRPr lang="ru-RU" sz="3600" dirty="0">
              <a:solidFill>
                <a:srgbClr val="00B0F0"/>
              </a:solidFill>
              <a:effectLst>
                <a:outerShdw blurRad="38100" dist="38100" dir="2700000" algn="tl">
                  <a:srgbClr val="FFFFFF"/>
                </a:outerShdw>
              </a:effectLst>
              <a:latin typeface="+mn-lt"/>
              <a:cs typeface="+mn-cs"/>
            </a:endParaRPr>
          </a:p>
        </p:txBody>
      </p:sp>
      <p:pic>
        <p:nvPicPr>
          <p:cNvPr id="13" name="Рисунок 12" descr="J0295069.WMF"/>
          <p:cNvPicPr>
            <a:picLocks noChangeAspect="1"/>
          </p:cNvPicPr>
          <p:nvPr/>
        </p:nvPicPr>
        <p:blipFill>
          <a:blip r:embed="rId2"/>
          <a:srcRect/>
          <a:stretch>
            <a:fillRect/>
          </a:stretch>
        </p:blipFill>
        <p:spPr bwMode="auto">
          <a:xfrm>
            <a:off x="971550" y="4797425"/>
            <a:ext cx="1830388" cy="1316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7" presetClass="entr" presetSubtype="4" fill="hold" grpId="0" nodeType="afterEffect">
                                  <p:stCondLst>
                                    <p:cond delay="0"/>
                                  </p:stCondLst>
                                  <p:childTnLst>
                                    <p:set>
                                      <p:cBhvr>
                                        <p:cTn id="12" dur="1" fill="hold">
                                          <p:stCondLst>
                                            <p:cond delay="0"/>
                                          </p:stCondLst>
                                        </p:cTn>
                                        <p:tgtEl>
                                          <p:spTgt spid="48129"/>
                                        </p:tgtEl>
                                        <p:attrNameLst>
                                          <p:attrName>style.visibility</p:attrName>
                                        </p:attrNameLst>
                                      </p:cBhvr>
                                      <p:to>
                                        <p:strVal val="visible"/>
                                      </p:to>
                                    </p:set>
                                    <p:anim calcmode="lin" valueType="num">
                                      <p:cBhvr additive="base">
                                        <p:cTn id="13" dur="2000" fill="hold"/>
                                        <p:tgtEl>
                                          <p:spTgt spid="48129"/>
                                        </p:tgtEl>
                                        <p:attrNameLst>
                                          <p:attrName>ppt_x</p:attrName>
                                        </p:attrNameLst>
                                      </p:cBhvr>
                                      <p:tavLst>
                                        <p:tav tm="0">
                                          <p:val>
                                            <p:strVal val="#ppt_x"/>
                                          </p:val>
                                        </p:tav>
                                        <p:tav tm="100000">
                                          <p:val>
                                            <p:strVal val="#ppt_x"/>
                                          </p:val>
                                        </p:tav>
                                      </p:tavLst>
                                    </p:anim>
                                    <p:anim calcmode="lin" valueType="num">
                                      <p:cBhvr additive="base">
                                        <p:cTn id="14" dur="2000" fill="hold"/>
                                        <p:tgtEl>
                                          <p:spTgt spid="48129"/>
                                        </p:tgtEl>
                                        <p:attrNameLst>
                                          <p:attrName>ppt_y</p:attrName>
                                        </p:attrNameLst>
                                      </p:cBhvr>
                                      <p:tavLst>
                                        <p:tav tm="0">
                                          <p:val>
                                            <p:strVal val="1+#ppt_h/2"/>
                                          </p:val>
                                        </p:tav>
                                        <p:tav tm="100000">
                                          <p:val>
                                            <p:strVal val="#ppt_y"/>
                                          </p:val>
                                        </p:tav>
                                      </p:tavLst>
                                    </p:anim>
                                  </p:childTnLst>
                                </p:cTn>
                              </p:par>
                              <p:par>
                                <p:cTn id="15" presetID="7"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000" fill="hold"/>
                                        <p:tgtEl>
                                          <p:spTgt spid="7"/>
                                        </p:tgtEl>
                                        <p:attrNameLst>
                                          <p:attrName>ppt_x</p:attrName>
                                        </p:attrNameLst>
                                      </p:cBhvr>
                                      <p:tavLst>
                                        <p:tav tm="0">
                                          <p:val>
                                            <p:strVal val="#ppt_x"/>
                                          </p:val>
                                        </p:tav>
                                        <p:tav tm="100000">
                                          <p:val>
                                            <p:strVal val="#ppt_x"/>
                                          </p:val>
                                        </p:tav>
                                      </p:tavLst>
                                    </p:anim>
                                    <p:anim calcmode="lin" valueType="num">
                                      <p:cBhvr additive="base">
                                        <p:cTn id="18" dur="20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7" presetClass="entr" presetSubtype="4" fill="hold" grpId="0" nodeType="afterEffect">
                                  <p:stCondLst>
                                    <p:cond delay="0"/>
                                  </p:stCondLst>
                                  <p:childTnLst>
                                    <p:set>
                                      <p:cBhvr>
                                        <p:cTn id="21" dur="1" fill="hold">
                                          <p:stCondLst>
                                            <p:cond delay="0"/>
                                          </p:stCondLst>
                                        </p:cTn>
                                        <p:tgtEl>
                                          <p:spTgt spid="48130"/>
                                        </p:tgtEl>
                                        <p:attrNameLst>
                                          <p:attrName>style.visibility</p:attrName>
                                        </p:attrNameLst>
                                      </p:cBhvr>
                                      <p:to>
                                        <p:strVal val="visible"/>
                                      </p:to>
                                    </p:set>
                                    <p:anim calcmode="lin" valueType="num">
                                      <p:cBhvr additive="base">
                                        <p:cTn id="22" dur="2000" fill="hold"/>
                                        <p:tgtEl>
                                          <p:spTgt spid="48130"/>
                                        </p:tgtEl>
                                        <p:attrNameLst>
                                          <p:attrName>ppt_x</p:attrName>
                                        </p:attrNameLst>
                                      </p:cBhvr>
                                      <p:tavLst>
                                        <p:tav tm="0">
                                          <p:val>
                                            <p:strVal val="#ppt_x"/>
                                          </p:val>
                                        </p:tav>
                                        <p:tav tm="100000">
                                          <p:val>
                                            <p:strVal val="#ppt_x"/>
                                          </p:val>
                                        </p:tav>
                                      </p:tavLst>
                                    </p:anim>
                                    <p:anim calcmode="lin" valueType="num">
                                      <p:cBhvr additive="base">
                                        <p:cTn id="23" dur="2000" fill="hold"/>
                                        <p:tgtEl>
                                          <p:spTgt spid="48130"/>
                                        </p:tgtEl>
                                        <p:attrNameLst>
                                          <p:attrName>ppt_y</p:attrName>
                                        </p:attrNameLst>
                                      </p:cBhvr>
                                      <p:tavLst>
                                        <p:tav tm="0">
                                          <p:val>
                                            <p:strVal val="1+#ppt_h/2"/>
                                          </p:val>
                                        </p:tav>
                                        <p:tav tm="100000">
                                          <p:val>
                                            <p:strVal val="#ppt_y"/>
                                          </p:val>
                                        </p:tav>
                                      </p:tavLst>
                                    </p:anim>
                                  </p:childTnLst>
                                </p:cTn>
                              </p:par>
                              <p:par>
                                <p:cTn id="24" presetID="7"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2000" fill="hold"/>
                                        <p:tgtEl>
                                          <p:spTgt spid="8"/>
                                        </p:tgtEl>
                                        <p:attrNameLst>
                                          <p:attrName>ppt_x</p:attrName>
                                        </p:attrNameLst>
                                      </p:cBhvr>
                                      <p:tavLst>
                                        <p:tav tm="0">
                                          <p:val>
                                            <p:strVal val="#ppt_x"/>
                                          </p:val>
                                        </p:tav>
                                        <p:tav tm="100000">
                                          <p:val>
                                            <p:strVal val="#ppt_x"/>
                                          </p:val>
                                        </p:tav>
                                      </p:tavLst>
                                    </p:anim>
                                    <p:anim calcmode="lin" valueType="num">
                                      <p:cBhvr additive="base">
                                        <p:cTn id="27" dur="20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0"/>
                            </p:stCondLst>
                            <p:childTnLst>
                              <p:par>
                                <p:cTn id="29" presetID="7" presetClass="entr" presetSubtype="4" fill="hold" grpId="0" nodeType="afterEffect">
                                  <p:stCondLst>
                                    <p:cond delay="0"/>
                                  </p:stCondLst>
                                  <p:childTnLst>
                                    <p:set>
                                      <p:cBhvr>
                                        <p:cTn id="30" dur="1" fill="hold">
                                          <p:stCondLst>
                                            <p:cond delay="0"/>
                                          </p:stCondLst>
                                        </p:cTn>
                                        <p:tgtEl>
                                          <p:spTgt spid="48131"/>
                                        </p:tgtEl>
                                        <p:attrNameLst>
                                          <p:attrName>style.visibility</p:attrName>
                                        </p:attrNameLst>
                                      </p:cBhvr>
                                      <p:to>
                                        <p:strVal val="visible"/>
                                      </p:to>
                                    </p:set>
                                    <p:anim calcmode="lin" valueType="num">
                                      <p:cBhvr additive="base">
                                        <p:cTn id="31" dur="2000" fill="hold"/>
                                        <p:tgtEl>
                                          <p:spTgt spid="48131"/>
                                        </p:tgtEl>
                                        <p:attrNameLst>
                                          <p:attrName>ppt_x</p:attrName>
                                        </p:attrNameLst>
                                      </p:cBhvr>
                                      <p:tavLst>
                                        <p:tav tm="0">
                                          <p:val>
                                            <p:strVal val="#ppt_x"/>
                                          </p:val>
                                        </p:tav>
                                        <p:tav tm="100000">
                                          <p:val>
                                            <p:strVal val="#ppt_x"/>
                                          </p:val>
                                        </p:tav>
                                      </p:tavLst>
                                    </p:anim>
                                    <p:anim calcmode="lin" valueType="num">
                                      <p:cBhvr additive="base">
                                        <p:cTn id="32" dur="2000" fill="hold"/>
                                        <p:tgtEl>
                                          <p:spTgt spid="48131"/>
                                        </p:tgtEl>
                                        <p:attrNameLst>
                                          <p:attrName>ppt_y</p:attrName>
                                        </p:attrNameLst>
                                      </p:cBhvr>
                                      <p:tavLst>
                                        <p:tav tm="0">
                                          <p:val>
                                            <p:strVal val="1+#ppt_h/2"/>
                                          </p:val>
                                        </p:tav>
                                        <p:tav tm="100000">
                                          <p:val>
                                            <p:strVal val="#ppt_y"/>
                                          </p:val>
                                        </p:tav>
                                      </p:tavLst>
                                    </p:anim>
                                  </p:childTnLst>
                                </p:cTn>
                              </p:par>
                              <p:par>
                                <p:cTn id="33" presetID="7" presetClass="entr" presetSubtype="4"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2000" fill="hold"/>
                                        <p:tgtEl>
                                          <p:spTgt spid="9"/>
                                        </p:tgtEl>
                                        <p:attrNameLst>
                                          <p:attrName>ppt_x</p:attrName>
                                        </p:attrNameLst>
                                      </p:cBhvr>
                                      <p:tavLst>
                                        <p:tav tm="0">
                                          <p:val>
                                            <p:strVal val="#ppt_x"/>
                                          </p:val>
                                        </p:tav>
                                        <p:tav tm="100000">
                                          <p:val>
                                            <p:strVal val="#ppt_x"/>
                                          </p:val>
                                        </p:tav>
                                      </p:tavLst>
                                    </p:anim>
                                    <p:anim calcmode="lin" valueType="num">
                                      <p:cBhvr additive="base">
                                        <p:cTn id="36" dur="2000" fill="hold"/>
                                        <p:tgtEl>
                                          <p:spTgt spid="9"/>
                                        </p:tgtEl>
                                        <p:attrNameLst>
                                          <p:attrName>ppt_y</p:attrName>
                                        </p:attrNameLst>
                                      </p:cBhvr>
                                      <p:tavLst>
                                        <p:tav tm="0">
                                          <p:val>
                                            <p:strVal val="1+#ppt_h/2"/>
                                          </p:val>
                                        </p:tav>
                                        <p:tav tm="100000">
                                          <p:val>
                                            <p:strVal val="#ppt_y"/>
                                          </p:val>
                                        </p:tav>
                                      </p:tavLst>
                                    </p:anim>
                                  </p:childTnLst>
                                </p:cTn>
                              </p:par>
                            </p:childTnLst>
                          </p:cTn>
                        </p:par>
                        <p:par>
                          <p:cTn id="37" fill="hold">
                            <p:stCondLst>
                              <p:cond delay="7000"/>
                            </p:stCondLst>
                            <p:childTnLst>
                              <p:par>
                                <p:cTn id="38" presetID="7" presetClass="entr" presetSubtype="4" fill="hold" grpId="0" nodeType="afterEffect">
                                  <p:stCondLst>
                                    <p:cond delay="0"/>
                                  </p:stCondLst>
                                  <p:childTnLst>
                                    <p:set>
                                      <p:cBhvr>
                                        <p:cTn id="39" dur="1" fill="hold">
                                          <p:stCondLst>
                                            <p:cond delay="0"/>
                                          </p:stCondLst>
                                        </p:cTn>
                                        <p:tgtEl>
                                          <p:spTgt spid="48132"/>
                                        </p:tgtEl>
                                        <p:attrNameLst>
                                          <p:attrName>style.visibility</p:attrName>
                                        </p:attrNameLst>
                                      </p:cBhvr>
                                      <p:to>
                                        <p:strVal val="visible"/>
                                      </p:to>
                                    </p:set>
                                    <p:anim calcmode="lin" valueType="num">
                                      <p:cBhvr additive="base">
                                        <p:cTn id="40" dur="2000" fill="hold"/>
                                        <p:tgtEl>
                                          <p:spTgt spid="48132"/>
                                        </p:tgtEl>
                                        <p:attrNameLst>
                                          <p:attrName>ppt_x</p:attrName>
                                        </p:attrNameLst>
                                      </p:cBhvr>
                                      <p:tavLst>
                                        <p:tav tm="0">
                                          <p:val>
                                            <p:strVal val="#ppt_x"/>
                                          </p:val>
                                        </p:tav>
                                        <p:tav tm="100000">
                                          <p:val>
                                            <p:strVal val="#ppt_x"/>
                                          </p:val>
                                        </p:tav>
                                      </p:tavLst>
                                    </p:anim>
                                    <p:anim calcmode="lin" valueType="num">
                                      <p:cBhvr additive="base">
                                        <p:cTn id="41" dur="2000" fill="hold"/>
                                        <p:tgtEl>
                                          <p:spTgt spid="48132"/>
                                        </p:tgtEl>
                                        <p:attrNameLst>
                                          <p:attrName>ppt_y</p:attrName>
                                        </p:attrNameLst>
                                      </p:cBhvr>
                                      <p:tavLst>
                                        <p:tav tm="0">
                                          <p:val>
                                            <p:strVal val="1+#ppt_h/2"/>
                                          </p:val>
                                        </p:tav>
                                        <p:tav tm="100000">
                                          <p:val>
                                            <p:strVal val="#ppt_y"/>
                                          </p:val>
                                        </p:tav>
                                      </p:tavLst>
                                    </p:anim>
                                  </p:childTnLst>
                                </p:cTn>
                              </p:par>
                              <p:par>
                                <p:cTn id="42" presetID="7" presetClass="entr" presetSubtype="4"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2000" fill="hold"/>
                                        <p:tgtEl>
                                          <p:spTgt spid="10"/>
                                        </p:tgtEl>
                                        <p:attrNameLst>
                                          <p:attrName>ppt_x</p:attrName>
                                        </p:attrNameLst>
                                      </p:cBhvr>
                                      <p:tavLst>
                                        <p:tav tm="0">
                                          <p:val>
                                            <p:strVal val="#ppt_x"/>
                                          </p:val>
                                        </p:tav>
                                        <p:tav tm="100000">
                                          <p:val>
                                            <p:strVal val="#ppt_x"/>
                                          </p:val>
                                        </p:tav>
                                      </p:tavLst>
                                    </p:anim>
                                    <p:anim calcmode="lin" valueType="num">
                                      <p:cBhvr additive="base">
                                        <p:cTn id="45" dur="2000" fill="hold"/>
                                        <p:tgtEl>
                                          <p:spTgt spid="10"/>
                                        </p:tgtEl>
                                        <p:attrNameLst>
                                          <p:attrName>ppt_y</p:attrName>
                                        </p:attrNameLst>
                                      </p:cBhvr>
                                      <p:tavLst>
                                        <p:tav tm="0">
                                          <p:val>
                                            <p:strVal val="1+#ppt_h/2"/>
                                          </p:val>
                                        </p:tav>
                                        <p:tav tm="100000">
                                          <p:val>
                                            <p:strVal val="#ppt_y"/>
                                          </p:val>
                                        </p:tav>
                                      </p:tavLst>
                                    </p:anim>
                                  </p:childTnLst>
                                </p:cTn>
                              </p:par>
                            </p:childTnLst>
                          </p:cTn>
                        </p:par>
                        <p:par>
                          <p:cTn id="46" fill="hold">
                            <p:stCondLst>
                              <p:cond delay="9000"/>
                            </p:stCondLst>
                            <p:childTnLst>
                              <p:par>
                                <p:cTn id="47" presetID="53" presetClass="entr" presetSubtype="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2000" fill="hold"/>
                                        <p:tgtEl>
                                          <p:spTgt spid="13"/>
                                        </p:tgtEl>
                                        <p:attrNameLst>
                                          <p:attrName>ppt_w</p:attrName>
                                        </p:attrNameLst>
                                      </p:cBhvr>
                                      <p:tavLst>
                                        <p:tav tm="0">
                                          <p:val>
                                            <p:fltVal val="0"/>
                                          </p:val>
                                        </p:tav>
                                        <p:tav tm="100000">
                                          <p:val>
                                            <p:strVal val="#ppt_w"/>
                                          </p:val>
                                        </p:tav>
                                      </p:tavLst>
                                    </p:anim>
                                    <p:anim calcmode="lin" valueType="num">
                                      <p:cBhvr>
                                        <p:cTn id="50" dur="2000" fill="hold"/>
                                        <p:tgtEl>
                                          <p:spTgt spid="13"/>
                                        </p:tgtEl>
                                        <p:attrNameLst>
                                          <p:attrName>ppt_h</p:attrName>
                                        </p:attrNameLst>
                                      </p:cBhvr>
                                      <p:tavLst>
                                        <p:tav tm="0">
                                          <p:val>
                                            <p:fltVal val="0"/>
                                          </p:val>
                                        </p:tav>
                                        <p:tav tm="100000">
                                          <p:val>
                                            <p:strVal val="#ppt_h"/>
                                          </p:val>
                                        </p:tav>
                                      </p:tavLst>
                                    </p:anim>
                                    <p:animEffect transition="in" filter="fade">
                                      <p:cBhvr>
                                        <p:cTn id="51" dur="2000"/>
                                        <p:tgtEl>
                                          <p:spTgt spid="13"/>
                                        </p:tgtEl>
                                      </p:cBhvr>
                                    </p:animEffect>
                                  </p:childTnLst>
                                </p:cTn>
                              </p:par>
                            </p:childTnLst>
                          </p:cTn>
                        </p:par>
                        <p:par>
                          <p:cTn id="52" fill="hold">
                            <p:stCondLst>
                              <p:cond delay="11000"/>
                            </p:stCondLst>
                            <p:childTnLst>
                              <p:par>
                                <p:cTn id="53" presetID="0" presetClass="path" presetSubtype="0" accel="50000" decel="50000" fill="hold" grpId="1" nodeType="afterEffect">
                                  <p:stCondLst>
                                    <p:cond delay="0"/>
                                  </p:stCondLst>
                                  <p:childTnLst>
                                    <p:animMotion origin="layout" path="M -0.0033 4.99422E-6 C 0.00034 0.00115 0.00468 0.00092 0.00798 0.00277 C 0.01111 0.00439 0.01336 0.00763 0.01649 0.00948 C 0.02187 0.01249 0.02691 0.01457 0.03211 0.01758 C 0.03663 0.0229 0.04045 0.02637 0.04357 0.03238 C 0.04739 0.04001 0.04965 0.04765 0.05503 0.05366 C 0.05746 0.065 0.06059 0.07656 0.06198 0.08813 C 0.06441 0.11242 0.06111 0.09877 0.06632 0.11589 C 0.06805 0.14087 0.06145 0.17464 0.07361 0.1943 C 0.07291 0.21188 0.07309 0.2297 0.07204 0.24705 C 0.07152 0.25399 0.06579 0.26347 0.06336 0.26995 C 0.05868 0.28429 0.05486 0.30534 0.04062 0.31089 C 0.03802 0.32014 0.03159 0.31876 0.02656 0.32755 C 0.02361 0.3324 0.02048 0.3368 0.01788 0.34189 C 0.01093 0.35646 0.01059 0.37173 -0.0033 0.37982 C -0.01146 0.39116 -0.01441 0.38815 -0.02622 0.39278 C -0.02848 0.39486 -0.03125 0.39671 -0.03334 0.39925 C -0.03438 0.40064 -0.03368 0.40296 -0.03473 0.40434 C -0.03646 0.40712 -0.04671 0.41198 -0.0474 0.41244 C -0.05712 0.42377 -0.04445 0.41059 -0.06164 0.42077 C -0.06337 0.42169 -0.06424 0.42424 -0.06598 0.42563 C -0.07188 0.43048 -0.07882 0.43372 -0.08559 0.43534 C -0.09844 0.44436 -0.11389 0.45153 -0.12865 0.45338 C -0.13924 0.45662 -0.14393 0.45708 -0.15677 0.45847 C -0.16181 0.46032 -0.16615 0.46333 -0.17118 0.46472 C -0.17674 0.46634 -0.18247 0.46657 -0.1882 0.46819 C -0.19914 0.47443 -0.19861 0.47467 -0.21389 0.47605 C -0.22257 0.47952 -0.23177 0.48045 -0.2408 0.48276 C -0.2566 0.48693 -0.23073 0.48137 -0.2507 0.48785 C -0.25573 0.48947 -0.26129 0.4897 -0.2665 0.49109 C -0.27431 0.49988 -0.2849 0.50196 -0.29497 0.50589 C -0.29636 0.50751 -0.29723 0.50959 -0.29914 0.51075 C -0.30157 0.51237 -0.30504 0.51214 -0.30764 0.51422 C -0.31736 0.52139 -0.31285 0.51931 -0.32032 0.52209 C -0.325 0.52995 -0.32084 0.52463 -0.32882 0.53018 C -0.33177 0.53226 -0.3375 0.53689 -0.3375 0.53712 C -0.34115 0.54337 -0.34427 0.54499 -0.35018 0.54823 C -0.35365 0.55447 -0.35556 0.5554 -0.35174 0.56488 C -0.35105 0.5665 -0.34879 0.56581 -0.34723 0.5665 C -0.34566 0.56743 -0.34289 0.56974 -0.34289 0.5702 " pathEditMode="relative" rAng="0" ptsTypes="fffffffffffffffffffffffffffffffffffffffA">
                                      <p:cBhvr>
                                        <p:cTn id="54" dur="2000" fill="hold"/>
                                        <p:tgtEl>
                                          <p:spTgt spid="7"/>
                                        </p:tgtEl>
                                        <p:attrNameLst>
                                          <p:attrName>ppt_x</p:attrName>
                                          <p:attrName>ppt_y</p:attrName>
                                        </p:attrNameLst>
                                      </p:cBhvr>
                                      <p:rCtr x="-138" y="285"/>
                                    </p:animMotion>
                                  </p:childTnLst>
                                </p:cTn>
                              </p:par>
                            </p:childTnLst>
                          </p:cTn>
                        </p:par>
                        <p:par>
                          <p:cTn id="55" fill="hold">
                            <p:stCondLst>
                              <p:cond delay="13000"/>
                            </p:stCondLst>
                            <p:childTnLst>
                              <p:par>
                                <p:cTn id="56" presetID="0" presetClass="path" presetSubtype="0" accel="50000" decel="50000" fill="hold" grpId="1" nodeType="afterEffect">
                                  <p:stCondLst>
                                    <p:cond delay="0"/>
                                  </p:stCondLst>
                                  <p:childTnLst>
                                    <p:animMotion origin="layout" path="M -0.03854 0.01065 C -0.02031 -0.00486 0.00243 0.00671 0.02535 0.00741 C 0.0757 0.01042 0.12656 0.00949 0.17708 0.01065 C 0.19167 0.01551 0.20677 0.02014 0.2217 0.02199 C 0.22743 0.02384 0.23281 0.02662 0.23854 0.02847 C 0.23976 0.02963 0.24115 0.03032 0.24219 0.03171 C 0.24358 0.03357 0.2441 0.03681 0.24583 0.03796 C 0.24948 0.04028 0.25382 0.04005 0.25781 0.0412 C 0.26511 0.04329 0.27118 0.04861 0.2783 0.05093 C 0.28281 0.05694 0.28837 0.05926 0.29392 0.06366 C 0.30087 0.06898 0.30677 0.07755 0.31215 0.08472 C 0.31563 0.08935 0.31945 0.09282 0.32292 0.09745 L 0.32292 0.09769 C 0.32604 0.10301 0.32934 0.10857 0.33142 0.11505 C 0.33247 0.11806 0.33264 0.12176 0.33368 0.12477 C 0.3382 0.13727 0.3342 0.12107 0.33854 0.13611 C 0.34184 0.14769 0.33733 0.1375 0.34219 0.14722 C 0.34688 0.18403 0.34254 0.21644 0.33368 0.25 C 0.33229 0.26435 0.33021 0.28009 0.32049 0.28866 C 0.31597 0.30023 0.31389 0.30833 0.30486 0.31435 C 0.29722 0.33495 0.30799 0.30764 0.29879 0.32569 C 0.29809 0.32708 0.29826 0.32894 0.29757 0.33032 C 0.29184 0.34028 0.29288 0.33889 0.28681 0.34167 C 0.28247 0.35046 0.26563 0.35926 0.25781 0.36088 C 0.2507 0.36574 0.24566 0.3662 0.23733 0.36736 C 0.22674 0.37107 0.21563 0.37107 0.20486 0.37384 C 0.20156 0.37477 0.19514 0.37708 0.19514 0.37732 C 0.19011 0.38148 0.1849 0.38218 0.17951 0.38495 C 0.16771 0.39097 0.15729 0.39884 0.14462 0.40116 C 0.14097 0.40278 0.13733 0.4044 0.13368 0.40602 C 0.13247 0.40648 0.13021 0.40741 0.13021 0.40764 C 0.12656 0.41065 0.12292 0.41227 0.11927 0.41551 C 0.11545 0.42315 0.11094 0.4206 0.10486 0.42361 C 0.0908 0.43079 0.07656 0.43704 0.06146 0.43958 C 0.05868 0.44074 0.05538 0.44028 0.05313 0.44282 C 0.04913 0.44722 0.04948 0.46505 0.04948 0.46852 " pathEditMode="relative" rAng="0" ptsTypes="fffffffffffFfffffffffffffffffffffffA">
                                      <p:cBhvr>
                                        <p:cTn id="57" dur="2000" fill="hold"/>
                                        <p:tgtEl>
                                          <p:spTgt spid="8"/>
                                        </p:tgtEl>
                                        <p:attrNameLst>
                                          <p:attrName>ppt_x</p:attrName>
                                          <p:attrName>ppt_y</p:attrName>
                                        </p:attrNameLst>
                                      </p:cBhvr>
                                      <p:rCtr x="193" y="221"/>
                                    </p:animMotion>
                                  </p:childTnLst>
                                </p:cTn>
                              </p:par>
                            </p:childTnLst>
                          </p:cTn>
                        </p:par>
                        <p:par>
                          <p:cTn id="58" fill="hold">
                            <p:stCondLst>
                              <p:cond delay="15000"/>
                            </p:stCondLst>
                            <p:childTnLst>
                              <p:par>
                                <p:cTn id="59" presetID="0" presetClass="path" presetSubtype="0" accel="50000" decel="50000" fill="hold" grpId="1" nodeType="afterEffect">
                                  <p:stCondLst>
                                    <p:cond delay="0"/>
                                  </p:stCondLst>
                                  <p:childTnLst>
                                    <p:animMotion origin="layout" path="M -2.77778E-6 -2.82211E-6 C 0.02413 0.00093 0.04184 0.00232 0.06389 0.00486 C 0.07726 0.00648 0.09167 0.00532 0.10486 0.00995 C 0.11007 0.0118 0.1125 0.01643 0.11684 0.01967 C 0.11684 0.0199 0.12604 0.02406 0.12778 0.02475 C 0.13611 0.02846 0.14323 0.03655 0.15191 0.03979 C 0.15729 0.04742 0.16476 0.0502 0.17118 0.05621 C 0.17639 0.06778 0.18733 0.07564 0.19514 0.0842 C 0.1974 0.08675 0.20035 0.08814 0.20243 0.09091 C 0.20834 0.09901 0.21216 0.10942 0.21806 0.11751 C 0.22101 0.12908 0.22188 0.12746 0.22657 0.13718 C 0.23073 0.15985 0.22413 0.12815 0.23143 0.14897 C 0.23299 0.15337 0.23282 0.15892 0.23368 0.16378 C 0.23316 0.18275 0.23959 0.2186 0.22292 0.22994 C 0.21841 0.24243 0.20521 0.25469 0.19514 0.25816 C 0.19132 0.26209 0.18768 0.26301 0.18316 0.26463 C 0.17709 0.27019 0.17379 0.27157 0.16632 0.27296 C 0.15608 0.27782 0.1467 0.28383 0.13611 0.28638 C 0.12361 0.29517 0.10782 0.30095 0.09393 0.3028 C 0.08663 0.30604 0.07952 0.30766 0.07223 0.31113 C 0.06788 0.31298 0.06476 0.31622 0.06025 0.31784 C 0.05712 0.32408 0.05486 0.32408 0.04948 0.32593 C 0.04792 0.33634 0.04844 0.33727 0.05295 0.34583 C 0.05452 0.35161 0.05417 0.34907 0.05417 0.35416 " pathEditMode="relative" rAng="0" ptsTypes="fffffffffffffffffffffffA">
                                      <p:cBhvr>
                                        <p:cTn id="60" dur="2000" fill="hold"/>
                                        <p:tgtEl>
                                          <p:spTgt spid="9"/>
                                        </p:tgtEl>
                                        <p:attrNameLst>
                                          <p:attrName>ppt_x</p:attrName>
                                          <p:attrName>ppt_y</p:attrName>
                                        </p:attrNameLst>
                                      </p:cBhvr>
                                      <p:rCtr x="120" y="177"/>
                                    </p:animMotion>
                                  </p:childTnLst>
                                </p:cTn>
                              </p:par>
                            </p:childTnLst>
                          </p:cTn>
                        </p:par>
                        <p:par>
                          <p:cTn id="61" fill="hold">
                            <p:stCondLst>
                              <p:cond delay="17000"/>
                            </p:stCondLst>
                            <p:childTnLst>
                              <p:par>
                                <p:cTn id="62" presetID="0" presetClass="path" presetSubtype="0" accel="50000" decel="50000" fill="hold" grpId="1" nodeType="afterEffect">
                                  <p:stCondLst>
                                    <p:cond delay="0"/>
                                  </p:stCondLst>
                                  <p:childTnLst>
                                    <p:animMotion origin="layout" path="M 0.00139 0.00393 C 0.00747 0.00069 0.01372 -0.00047 0.02101 -0.00255 C 0.06841 -0.00185 0.11632 -0.0044 0.16372 0.00069 C 0.16598 0.00069 0.16754 0.00324 0.1691 0.00393 C 0.18716 0.00971 0.20869 0.01318 0.22813 0.01503 C 0.23455 0.01665 0.24185 0.01804 0.2481 0.01989 C 0.25018 0.02151 0.25157 0.02382 0.25348 0.02475 C 0.25799 0.0266 0.26841 0.02799 0.26841 0.02822 C 0.27518 0.03678 0.30348 0.05135 0.3158 0.0569 C 0.32084 0.06546 0.32709 0.06685 0.33247 0.0761 C 0.33386 0.07818 0.3349 0.08027 0.33646 0.08258 C 0.33716 0.0842 0.33664 0.08651 0.33803 0.08744 C 0.34132 0.08952 0.34914 0.09068 0.34914 0.09091 C 0.35018 0.09276 0.35174 0.09484 0.35278 0.09692 C 0.35435 0.10016 0.35626 0.10664 0.35626 0.10687 C 0.35539 0.12329 0.35973 0.14087 0.35278 0.1566 C 0.32709 0.21605 0.22882 0.19778 0.17865 0.19847 C 0.15799 0.19986 0.13889 0.20333 0.11806 0.20449 C 0.10764 0.20703 0.09948 0.2068 0.0908 0.21281 C 0.08924 0.2186 0.08195 0.2371 0.09237 0.2371 " pathEditMode="relative" rAng="0" ptsTypes="fffffffffffffffffffA">
                                      <p:cBhvr>
                                        <p:cTn id="63" dur="2000" fill="hold"/>
                                        <p:tgtEl>
                                          <p:spTgt spid="10"/>
                                        </p:tgtEl>
                                        <p:attrNameLst>
                                          <p:attrName>ppt_x</p:attrName>
                                          <p:attrName>ppt_y</p:attrName>
                                        </p:attrNameLst>
                                      </p:cBhvr>
                                      <p:rCtr x="179" y="1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8129" grpId="0"/>
      <p:bldP spid="48130" grpId="0"/>
      <p:bldP spid="48131" grpId="0"/>
      <p:bldP spid="48132" grpId="0"/>
      <p:bldP spid="7" grpId="0"/>
      <p:bldP spid="7" grpId="1"/>
      <p:bldP spid="8" grpId="0"/>
      <p:bldP spid="8" grpId="1"/>
      <p:bldP spid="9" grpId="0"/>
      <p:bldP spid="9" grpId="1"/>
      <p:bldP spid="10" grpId="0"/>
      <p:bldP spid="1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
          <p:cNvSpPr>
            <a:spLocks noChangeArrowheads="1"/>
          </p:cNvSpPr>
          <p:nvPr/>
        </p:nvSpPr>
        <p:spPr bwMode="auto">
          <a:xfrm>
            <a:off x="857250" y="503238"/>
            <a:ext cx="6926263" cy="823912"/>
          </a:xfrm>
          <a:prstGeom prst="rect">
            <a:avLst/>
          </a:prstGeom>
          <a:noFill/>
          <a:ln w="9525">
            <a:noFill/>
            <a:miter lim="800000"/>
            <a:headEnd/>
            <a:tailEnd/>
          </a:ln>
        </p:spPr>
        <p:txBody>
          <a:bodyPr wrap="none" anchor="ctr">
            <a:spAutoFit/>
          </a:bodyPr>
          <a:lstStyle/>
          <a:p>
            <a:pPr algn="just">
              <a:tabLst>
                <a:tab pos="457200" algn="l"/>
              </a:tabLst>
            </a:pPr>
            <a:r>
              <a:rPr lang="ru-RU" sz="4800" b="1" i="1">
                <a:latin typeface="Calibri" pitchFamily="34" charset="0"/>
                <a:cs typeface="Times New Roman" pitchFamily="18" charset="0"/>
              </a:rPr>
              <a:t> «НЕМОЙ» СЛОВАРИК</a:t>
            </a:r>
            <a:r>
              <a:rPr lang="ru-RU" sz="1400">
                <a:latin typeface="Calibri" pitchFamily="34" charset="0"/>
                <a:cs typeface="Times New Roman" pitchFamily="18" charset="0"/>
              </a:rPr>
              <a:t>.</a:t>
            </a:r>
            <a:endParaRPr lang="ru-RU">
              <a:latin typeface="Calibri" pitchFamily="34" charset="0"/>
            </a:endParaRPr>
          </a:p>
        </p:txBody>
      </p:sp>
      <p:pic>
        <p:nvPicPr>
          <p:cNvPr id="4" name="Рисунок 3" descr="J0195320.WMF"/>
          <p:cNvPicPr>
            <a:picLocks noChangeAspect="1"/>
          </p:cNvPicPr>
          <p:nvPr/>
        </p:nvPicPr>
        <p:blipFill>
          <a:blip r:embed="rId2"/>
          <a:srcRect/>
          <a:stretch>
            <a:fillRect/>
          </a:stretch>
        </p:blipFill>
        <p:spPr bwMode="auto">
          <a:xfrm>
            <a:off x="5286375" y="3286125"/>
            <a:ext cx="2214563" cy="2214563"/>
          </a:xfrm>
          <a:prstGeom prst="rect">
            <a:avLst/>
          </a:prstGeom>
          <a:noFill/>
          <a:ln w="9525">
            <a:noFill/>
            <a:miter lim="800000"/>
            <a:headEnd/>
            <a:tailEnd/>
          </a:ln>
        </p:spPr>
      </p:pic>
      <p:sp>
        <p:nvSpPr>
          <p:cNvPr id="5" name="TextBox 4"/>
          <p:cNvSpPr txBox="1">
            <a:spLocks noChangeArrowheads="1"/>
          </p:cNvSpPr>
          <p:nvPr/>
        </p:nvSpPr>
        <p:spPr bwMode="auto">
          <a:xfrm>
            <a:off x="3924300" y="1916113"/>
            <a:ext cx="4286250" cy="1552575"/>
          </a:xfrm>
          <a:prstGeom prst="rect">
            <a:avLst/>
          </a:prstGeom>
          <a:noFill/>
          <a:ln w="9525">
            <a:noFill/>
            <a:miter lim="800000"/>
            <a:headEnd/>
            <a:tailEnd/>
          </a:ln>
        </p:spPr>
        <p:txBody>
          <a:bodyPr>
            <a:spAutoFit/>
          </a:bodyPr>
          <a:lstStyle/>
          <a:p>
            <a:r>
              <a:rPr lang="ru-RU" sz="2400">
                <a:latin typeface="Constantia" pitchFamily="18" charset="0"/>
              </a:rPr>
              <a:t>«ведущий» ученик молча, но чётко двигая губами «проговаривает» словарное слово.</a:t>
            </a:r>
          </a:p>
        </p:txBody>
      </p:sp>
      <p:sp>
        <p:nvSpPr>
          <p:cNvPr id="6" name="TextBox 5"/>
          <p:cNvSpPr txBox="1">
            <a:spLocks noChangeArrowheads="1"/>
          </p:cNvSpPr>
          <p:nvPr/>
        </p:nvSpPr>
        <p:spPr bwMode="auto">
          <a:xfrm>
            <a:off x="1071563" y="5143500"/>
            <a:ext cx="7143750" cy="1200150"/>
          </a:xfrm>
          <a:prstGeom prst="rect">
            <a:avLst/>
          </a:prstGeom>
          <a:noFill/>
          <a:ln w="9525">
            <a:noFill/>
            <a:miter lim="800000"/>
            <a:headEnd/>
            <a:tailEnd/>
          </a:ln>
        </p:spPr>
        <p:txBody>
          <a:bodyPr>
            <a:spAutoFit/>
          </a:bodyPr>
          <a:lstStyle/>
          <a:p>
            <a:r>
              <a:rPr lang="ru-RU" sz="2400">
                <a:latin typeface="Constantia" pitchFamily="18" charset="0"/>
              </a:rPr>
              <a:t>Дети угадывают слово, затем также молча его «проговаривают» ещё раз и записывают его, комментируя.</a:t>
            </a:r>
          </a:p>
        </p:txBody>
      </p:sp>
      <p:sp>
        <p:nvSpPr>
          <p:cNvPr id="215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1512" name="Picture 4" descr="C:\Users\Мамуля\Desktop\ПОДБОРКА материалов для РАБОТЫ\Двигающиеся картинки\Люди\boy.gif"/>
          <p:cNvPicPr>
            <a:picLocks noChangeAspect="1" noChangeArrowheads="1" noCrop="1"/>
          </p:cNvPicPr>
          <p:nvPr/>
        </p:nvPicPr>
        <p:blipFill>
          <a:blip r:embed="rId3"/>
          <a:srcRect/>
          <a:stretch>
            <a:fillRect/>
          </a:stretch>
        </p:blipFill>
        <p:spPr bwMode="auto">
          <a:xfrm>
            <a:off x="642938" y="1285875"/>
            <a:ext cx="2286000" cy="3048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
          <p:cNvSpPr>
            <a:spLocks noChangeArrowheads="1"/>
          </p:cNvSpPr>
          <p:nvPr/>
        </p:nvSpPr>
        <p:spPr bwMode="auto">
          <a:xfrm>
            <a:off x="0" y="365125"/>
            <a:ext cx="9144000" cy="1736725"/>
          </a:xfrm>
          <a:prstGeom prst="rect">
            <a:avLst/>
          </a:prstGeom>
          <a:noFill/>
          <a:ln w="9525">
            <a:noFill/>
            <a:miter lim="800000"/>
            <a:headEnd/>
            <a:tailEnd/>
          </a:ln>
        </p:spPr>
        <p:txBody>
          <a:bodyPr anchor="ctr">
            <a:spAutoFit/>
          </a:bodyPr>
          <a:lstStyle/>
          <a:p>
            <a:pPr algn="ctr">
              <a:tabLst>
                <a:tab pos="457200" algn="l"/>
              </a:tabLst>
            </a:pPr>
            <a:r>
              <a:rPr lang="ru-RU" sz="4400" b="1" i="1" dirty="0">
                <a:latin typeface="Calibri" pitchFamily="34" charset="0"/>
                <a:cs typeface="Times New Roman" pitchFamily="18" charset="0"/>
              </a:rPr>
              <a:t>КОММЕНТАТОР </a:t>
            </a:r>
          </a:p>
          <a:p>
            <a:pPr algn="ctr">
              <a:tabLst>
                <a:tab pos="457200" algn="l"/>
              </a:tabLst>
            </a:pPr>
            <a:r>
              <a:rPr lang="ru-RU" sz="3200" i="1" dirty="0">
                <a:latin typeface="Calibri" pitchFamily="34" charset="0"/>
                <a:cs typeface="Times New Roman" pitchFamily="18" charset="0"/>
              </a:rPr>
              <a:t>(ВСТАВЬ ПРОПУЩЕННУЮ</a:t>
            </a:r>
            <a:r>
              <a:rPr lang="ru-RU" sz="3200" dirty="0">
                <a:latin typeface="Calibri" pitchFamily="34" charset="0"/>
                <a:cs typeface="Times New Roman" pitchFamily="18" charset="0"/>
              </a:rPr>
              <a:t> </a:t>
            </a:r>
          </a:p>
          <a:p>
            <a:pPr algn="ctr">
              <a:tabLst>
                <a:tab pos="457200" algn="l"/>
              </a:tabLst>
            </a:pPr>
            <a:r>
              <a:rPr lang="ru-RU" sz="3200" i="1" dirty="0">
                <a:latin typeface="Calibri" pitchFamily="34" charset="0"/>
                <a:cs typeface="Times New Roman" pitchFamily="18" charset="0"/>
              </a:rPr>
              <a:t>ОРФОГРАММУ, ОБЪЯСНИ)</a:t>
            </a:r>
            <a:endParaRPr lang="ru-RU" sz="4000" dirty="0">
              <a:latin typeface="Calibri" pitchFamily="34" charset="0"/>
            </a:endParaRPr>
          </a:p>
        </p:txBody>
      </p:sp>
      <p:sp>
        <p:nvSpPr>
          <p:cNvPr id="3" name="TextBox 2"/>
          <p:cNvSpPr txBox="1"/>
          <p:nvPr/>
        </p:nvSpPr>
        <p:spPr>
          <a:xfrm>
            <a:off x="971550" y="2781300"/>
            <a:ext cx="8172450" cy="641350"/>
          </a:xfrm>
          <a:prstGeom prst="rect">
            <a:avLst/>
          </a:prstGeom>
          <a:noFill/>
        </p:spPr>
        <p:txBody>
          <a:bodyPr>
            <a:spAutoFit/>
          </a:bodyPr>
          <a:lstStyle/>
          <a:p>
            <a:pPr fontAlgn="auto">
              <a:spcBef>
                <a:spcPts val="0"/>
              </a:spcBef>
              <a:spcAft>
                <a:spcPts val="0"/>
              </a:spcAft>
              <a:defRPr/>
            </a:pPr>
            <a:r>
              <a:rPr lang="ru-RU" sz="3600" dirty="0">
                <a:solidFill>
                  <a:schemeClr val="tx2">
                    <a:lumMod val="75000"/>
                  </a:schemeClr>
                </a:solidFill>
                <a:latin typeface="+mn-lt"/>
                <a:cs typeface="+mn-cs"/>
              </a:rPr>
              <a:t>Т_ТРА_ _     </a:t>
            </a:r>
            <a:r>
              <a:rPr lang="ru-RU" sz="3600" i="1" dirty="0">
                <a:solidFill>
                  <a:srgbClr val="002060"/>
                </a:solidFill>
                <a:latin typeface="+mn-lt"/>
                <a:cs typeface="+mn-cs"/>
              </a:rPr>
              <a:t>или</a:t>
            </a:r>
            <a:r>
              <a:rPr lang="ru-RU" sz="3600" dirty="0">
                <a:solidFill>
                  <a:schemeClr val="tx2">
                    <a:lumMod val="75000"/>
                  </a:schemeClr>
                </a:solidFill>
                <a:latin typeface="+mn-lt"/>
                <a:cs typeface="+mn-cs"/>
              </a:rPr>
              <a:t>     Т(</a:t>
            </a:r>
            <a:r>
              <a:rPr lang="ru-RU" sz="3600" dirty="0" err="1">
                <a:solidFill>
                  <a:schemeClr val="tx2">
                    <a:lumMod val="75000"/>
                  </a:schemeClr>
                </a:solidFill>
                <a:latin typeface="+mn-lt"/>
                <a:cs typeface="+mn-cs"/>
              </a:rPr>
              <a:t>и,е</a:t>
            </a:r>
            <a:r>
              <a:rPr lang="ru-RU" sz="3600" dirty="0">
                <a:solidFill>
                  <a:schemeClr val="tx2">
                    <a:lumMod val="75000"/>
                  </a:schemeClr>
                </a:solidFill>
                <a:latin typeface="+mn-lt"/>
                <a:cs typeface="+mn-cs"/>
              </a:rPr>
              <a:t>)ТРА(</a:t>
            </a:r>
            <a:r>
              <a:rPr lang="ru-RU" sz="3600" dirty="0" err="1">
                <a:solidFill>
                  <a:schemeClr val="tx2">
                    <a:lumMod val="75000"/>
                  </a:schemeClr>
                </a:solidFill>
                <a:latin typeface="+mn-lt"/>
                <a:cs typeface="+mn-cs"/>
              </a:rPr>
              <a:t>д,т</a:t>
            </a:r>
            <a:r>
              <a:rPr lang="ru-RU" sz="3600" dirty="0">
                <a:solidFill>
                  <a:schemeClr val="tx2">
                    <a:lumMod val="75000"/>
                  </a:schemeClr>
                </a:solidFill>
                <a:latin typeface="+mn-lt"/>
                <a:cs typeface="+mn-cs"/>
              </a:rPr>
              <a:t>)(</a:t>
            </a:r>
            <a:r>
              <a:rPr lang="ru-RU" sz="3600" dirty="0" err="1">
                <a:solidFill>
                  <a:schemeClr val="tx2">
                    <a:lumMod val="75000"/>
                  </a:schemeClr>
                </a:solidFill>
                <a:latin typeface="+mn-lt"/>
                <a:cs typeface="+mn-cs"/>
              </a:rPr>
              <a:t>ь</a:t>
            </a:r>
            <a:r>
              <a:rPr lang="ru-RU" sz="3600" dirty="0">
                <a:solidFill>
                  <a:schemeClr val="tx2">
                    <a:lumMod val="75000"/>
                  </a:schemeClr>
                </a:solidFill>
                <a:latin typeface="+mn-lt"/>
                <a:cs typeface="+mn-cs"/>
              </a:rPr>
              <a:t>,-)</a:t>
            </a:r>
          </a:p>
        </p:txBody>
      </p:sp>
      <p:sp>
        <p:nvSpPr>
          <p:cNvPr id="4" name="TextBox 3"/>
          <p:cNvSpPr txBox="1">
            <a:spLocks noChangeArrowheads="1"/>
          </p:cNvSpPr>
          <p:nvPr/>
        </p:nvSpPr>
        <p:spPr bwMode="auto">
          <a:xfrm>
            <a:off x="900113" y="3789363"/>
            <a:ext cx="8029575" cy="579437"/>
          </a:xfrm>
          <a:prstGeom prst="rect">
            <a:avLst/>
          </a:prstGeom>
          <a:noFill/>
          <a:ln w="9525">
            <a:noFill/>
            <a:miter lim="800000"/>
            <a:headEnd/>
            <a:tailEnd/>
          </a:ln>
        </p:spPr>
        <p:txBody>
          <a:bodyPr>
            <a:spAutoFit/>
          </a:bodyPr>
          <a:lstStyle/>
          <a:p>
            <a:r>
              <a:rPr lang="ru-RU" sz="3200">
                <a:solidFill>
                  <a:srgbClr val="FF0000"/>
                </a:solidFill>
                <a:latin typeface="Calibri" pitchFamily="34" charset="0"/>
              </a:rPr>
              <a:t>1. Б/гл </a:t>
            </a:r>
            <a:r>
              <a:rPr lang="ru-RU" sz="3200" b="1">
                <a:solidFill>
                  <a:srgbClr val="FF0000"/>
                </a:solidFill>
                <a:latin typeface="Calibri" pitchFamily="34" charset="0"/>
              </a:rPr>
              <a:t>«Е»</a:t>
            </a:r>
            <a:r>
              <a:rPr lang="ru-RU" sz="3200">
                <a:solidFill>
                  <a:srgbClr val="FF0000"/>
                </a:solidFill>
                <a:latin typeface="Calibri" pitchFamily="34" charset="0"/>
              </a:rPr>
              <a:t>, которую надо запомнить…</a:t>
            </a:r>
          </a:p>
        </p:txBody>
      </p:sp>
      <p:sp>
        <p:nvSpPr>
          <p:cNvPr id="5" name="TextBox 4"/>
          <p:cNvSpPr txBox="1">
            <a:spLocks noChangeArrowheads="1"/>
          </p:cNvSpPr>
          <p:nvPr/>
        </p:nvSpPr>
        <p:spPr bwMode="auto">
          <a:xfrm>
            <a:off x="500063" y="4357688"/>
            <a:ext cx="8929687" cy="954087"/>
          </a:xfrm>
          <a:prstGeom prst="rect">
            <a:avLst/>
          </a:prstGeom>
          <a:noFill/>
          <a:ln w="9525">
            <a:noFill/>
            <a:miter lim="800000"/>
            <a:headEnd/>
            <a:tailEnd/>
          </a:ln>
        </p:spPr>
        <p:txBody>
          <a:bodyPr>
            <a:spAutoFit/>
          </a:bodyPr>
          <a:lstStyle/>
          <a:p>
            <a:r>
              <a:rPr lang="ru-RU" sz="3200">
                <a:solidFill>
                  <a:srgbClr val="7030A0"/>
                </a:solidFill>
                <a:latin typeface="Calibri" pitchFamily="34" charset="0"/>
              </a:rPr>
              <a:t>2. </a:t>
            </a:r>
            <a:r>
              <a:rPr lang="ru-RU" sz="2800">
                <a:solidFill>
                  <a:srgbClr val="7030A0"/>
                </a:solidFill>
                <a:latin typeface="Calibri" pitchFamily="34" charset="0"/>
              </a:rPr>
              <a:t>Парный согласный</a:t>
            </a:r>
            <a:r>
              <a:rPr lang="ru-RU" sz="2800" b="1">
                <a:solidFill>
                  <a:srgbClr val="7030A0"/>
                </a:solidFill>
                <a:latin typeface="Calibri" pitchFamily="34" charset="0"/>
              </a:rPr>
              <a:t> «Д», </a:t>
            </a:r>
            <a:r>
              <a:rPr lang="ru-RU" sz="2800">
                <a:solidFill>
                  <a:srgbClr val="7030A0"/>
                </a:solidFill>
                <a:latin typeface="Calibri" pitchFamily="34" charset="0"/>
              </a:rPr>
              <a:t>проверить ТЕТРА</a:t>
            </a:r>
            <a:r>
              <a:rPr lang="ru-RU" sz="2800" b="1" i="1">
                <a:solidFill>
                  <a:srgbClr val="7030A0"/>
                </a:solidFill>
                <a:latin typeface="Calibri" pitchFamily="34" charset="0"/>
              </a:rPr>
              <a:t>ДИ</a:t>
            </a:r>
            <a:r>
              <a:rPr lang="ru-RU" sz="2800">
                <a:solidFill>
                  <a:srgbClr val="7030A0"/>
                </a:solidFill>
                <a:latin typeface="Calibri" pitchFamily="34" charset="0"/>
              </a:rPr>
              <a:t> </a:t>
            </a:r>
          </a:p>
          <a:p>
            <a:r>
              <a:rPr lang="ru-RU" sz="2400">
                <a:solidFill>
                  <a:srgbClr val="7030A0"/>
                </a:solidFill>
                <a:latin typeface="Calibri" pitchFamily="34" charset="0"/>
              </a:rPr>
              <a:t>    (звук согласный проверяй – рядом гласный подставляй…)</a:t>
            </a:r>
          </a:p>
        </p:txBody>
      </p:sp>
      <p:sp>
        <p:nvSpPr>
          <p:cNvPr id="6" name="TextBox 5"/>
          <p:cNvSpPr txBox="1">
            <a:spLocks noChangeArrowheads="1"/>
          </p:cNvSpPr>
          <p:nvPr/>
        </p:nvSpPr>
        <p:spPr bwMode="auto">
          <a:xfrm>
            <a:off x="571500" y="5500688"/>
            <a:ext cx="8001000" cy="523875"/>
          </a:xfrm>
          <a:prstGeom prst="rect">
            <a:avLst/>
          </a:prstGeom>
          <a:noFill/>
          <a:ln w="9525">
            <a:noFill/>
            <a:miter lim="800000"/>
            <a:headEnd/>
            <a:tailEnd/>
          </a:ln>
        </p:spPr>
        <p:txBody>
          <a:bodyPr>
            <a:spAutoFit/>
          </a:bodyPr>
          <a:lstStyle/>
          <a:p>
            <a:pPr fontAlgn="auto">
              <a:spcBef>
                <a:spcPts val="0"/>
              </a:spcBef>
              <a:spcAft>
                <a:spcPts val="0"/>
              </a:spcAft>
              <a:defRPr/>
            </a:pPr>
            <a:r>
              <a:rPr lang="ru-RU" sz="2800" dirty="0">
                <a:solidFill>
                  <a:schemeClr val="accent3">
                    <a:lumMod val="50000"/>
                  </a:schemeClr>
                </a:solidFill>
                <a:latin typeface="Constantia" pitchFamily="18" charset="0"/>
                <a:cs typeface="+mn-cs"/>
              </a:rPr>
              <a:t>3. Мягкий знак – показатель мягкости…</a:t>
            </a:r>
          </a:p>
        </p:txBody>
      </p:sp>
      <p:sp>
        <p:nvSpPr>
          <p:cNvPr id="2048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1"/>
                                          </p:val>
                                        </p:tav>
                                        <p:tav tm="100000">
                                          <p:val>
                                            <p:strVal val="#ppt_x"/>
                                          </p:val>
                                        </p:tav>
                                      </p:tavLst>
                                    </p:anim>
                                    <p:anim calcmode="lin" valueType="num">
                                      <p:cBhvr>
                                        <p:cTn id="9" dur="500" fill="hold"/>
                                        <p:tgtEl>
                                          <p:spTgt spid="3"/>
                                        </p:tgtEl>
                                        <p:attrNameLst>
                                          <p:attrName>ppt_y</p:attrName>
                                        </p:attrNameLst>
                                      </p:cBhvr>
                                      <p:tavLst>
                                        <p:tav tm="0">
                                          <p:val>
                                            <p:strVal val="#ppt_y"/>
                                          </p:val>
                                        </p:tav>
                                        <p:tav tm="100000">
                                          <p:val>
                                            <p:strVal val="#ppt_y"/>
                                          </p:val>
                                        </p:tav>
                                      </p:tavLst>
                                    </p:anim>
                                  </p:childTnLst>
                                </p:cTn>
                              </p:par>
                            </p:childTnLst>
                          </p:cTn>
                        </p:par>
                        <p:par>
                          <p:cTn id="10" fill="hold">
                            <p:stCondLst>
                              <p:cond delay="19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ppt_x</p:attrName>
                                        </p:attrNameLst>
                                      </p:cBhvr>
                                      <p:tavLst>
                                        <p:tav tm="0">
                                          <p:val>
                                            <p:strVal val="#ppt_x-.1"/>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childTnLst>
                                </p:cTn>
                              </p:par>
                            </p:childTnLst>
                          </p:cTn>
                        </p:par>
                        <p:par>
                          <p:cTn id="16" fill="hold">
                            <p:stCondLst>
                              <p:cond delay="39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anim calcmode="lin" valueType="num">
                                      <p:cBhvr>
                                        <p:cTn id="20" dur="500" fill="hold"/>
                                        <p:tgtEl>
                                          <p:spTgt spid="5"/>
                                        </p:tgtEl>
                                        <p:attrNameLst>
                                          <p:attrName>ppt_x</p:attrName>
                                        </p:attrNameLst>
                                      </p:cBhvr>
                                      <p:tavLst>
                                        <p:tav tm="0">
                                          <p:val>
                                            <p:strVal val="#ppt_x-.1"/>
                                          </p:val>
                                        </p:tav>
                                        <p:tav tm="100000">
                                          <p:val>
                                            <p:strVal val="#ppt_x"/>
                                          </p:val>
                                        </p:tav>
                                      </p:tavLst>
                                    </p:anim>
                                    <p:anim calcmode="lin" valueType="num">
                                      <p:cBhvr>
                                        <p:cTn id="21" dur="500" fill="hold"/>
                                        <p:tgtEl>
                                          <p:spTgt spid="5"/>
                                        </p:tgtEl>
                                        <p:attrNameLst>
                                          <p:attrName>ppt_y</p:attrName>
                                        </p:attrNameLst>
                                      </p:cBhvr>
                                      <p:tavLst>
                                        <p:tav tm="0">
                                          <p:val>
                                            <p:strVal val="#ppt_y"/>
                                          </p:val>
                                        </p:tav>
                                        <p:tav tm="100000">
                                          <p:val>
                                            <p:strVal val="#ppt_y"/>
                                          </p:val>
                                        </p:tav>
                                      </p:tavLst>
                                    </p:anim>
                                  </p:childTnLst>
                                </p:cTn>
                              </p:par>
                            </p:childTnLst>
                          </p:cTn>
                        </p:par>
                        <p:par>
                          <p:cTn id="22" fill="hold">
                            <p:stCondLst>
                              <p:cond delay="855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anim calcmode="lin" valueType="num">
                                      <p:cBhvr>
                                        <p:cTn id="26" dur="500" fill="hold"/>
                                        <p:tgtEl>
                                          <p:spTgt spid="6"/>
                                        </p:tgtEl>
                                        <p:attrNameLst>
                                          <p:attrName>ppt_x</p:attrName>
                                        </p:attrNameLst>
                                      </p:cBhvr>
                                      <p:tavLst>
                                        <p:tav tm="0">
                                          <p:val>
                                            <p:strVal val="#ppt_x-.1"/>
                                          </p:val>
                                        </p:tav>
                                        <p:tav tm="100000">
                                          <p:val>
                                            <p:strVal val="#ppt_x"/>
                                          </p:val>
                                        </p:tav>
                                      </p:tavLst>
                                    </p:anim>
                                    <p:anim calcmode="lin" valueType="num">
                                      <p:cBhvr>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TotalTime>
  <Words>1044</Words>
  <Application>Microsoft Office PowerPoint</Application>
  <PresentationFormat>Экран (4:3)</PresentationFormat>
  <Paragraphs>137</Paragraphs>
  <Slides>24</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24</vt:i4>
      </vt:variant>
    </vt:vector>
  </HeadingPairs>
  <TitlesOfParts>
    <vt:vector size="26" baseType="lpstr">
      <vt:lpstr>Тема Office</vt:lpstr>
      <vt:lpstr>Изящная</vt:lpstr>
      <vt:lpstr>Активизация мыслительной деятельности на уроках русского языка(Практический материал  подготовила Макарова Татьяна Валентиновна)</vt:lpstr>
      <vt:lpstr>Важным условием активизации познавательной деятельности младших школьников, развития их самостоятельности, мышления является игра. Систематическое использование игровых приемов на уроках русского языка помогает активизировать мыслительную познавательную деятельность младших школьников, позволяя учителю разнообразить урок, делать его ярким, эмоциональным</vt:lpstr>
      <vt:lpstr>Словарные слова</vt:lpstr>
      <vt:lpstr>Слайд 4</vt:lpstr>
      <vt:lpstr>Слайд 5</vt:lpstr>
      <vt:lpstr>Слайд 6</vt:lpstr>
      <vt:lpstr>Слайд 7</vt:lpstr>
      <vt:lpstr>Слайд 8</vt:lpstr>
      <vt:lpstr>Слайд 9</vt:lpstr>
      <vt:lpstr>Слайд 10</vt:lpstr>
      <vt:lpstr>Слайд 11</vt:lpstr>
      <vt:lpstr>Развитие мышления при изучении нового материала</vt:lpstr>
      <vt:lpstr>Слайд 13</vt:lpstr>
      <vt:lpstr>Определение падежа имени существительного</vt:lpstr>
      <vt:lpstr>Вопросы учителя</vt:lpstr>
      <vt:lpstr> Повторение и закрепление знаний о частях речи. </vt:lpstr>
      <vt:lpstr>Практическая работа. </vt:lpstr>
      <vt:lpstr>Практическая работа</vt:lpstr>
      <vt:lpstr>Формированием орфографического навыка с учетом этапа работы над орфографией.</vt:lpstr>
      <vt:lpstr>Основные правила курса русского языка. </vt:lpstr>
      <vt:lpstr>«Переводчики». </vt:lpstr>
      <vt:lpstr>«Угадай пословицу». </vt:lpstr>
      <vt:lpstr>«Маленькие учителя».  </vt:lpstr>
      <vt:lpstr>Активизация мышления -одно из условий эффективного обучения</vt:lpstr>
    </vt:vector>
  </TitlesOfParts>
  <Company>гимназия 1532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Активизация мыслительной деятельности на уроках русского языка</dc:title>
  <dc:creator>1z137</dc:creator>
  <cp:lastModifiedBy>1z137</cp:lastModifiedBy>
  <cp:revision>26</cp:revision>
  <dcterms:created xsi:type="dcterms:W3CDTF">2013-06-07T09:20:45Z</dcterms:created>
  <dcterms:modified xsi:type="dcterms:W3CDTF">2013-06-13T07:11:46Z</dcterms:modified>
</cp:coreProperties>
</file>