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0" r:id="rId3"/>
    <p:sldId id="259" r:id="rId4"/>
    <p:sldId id="275" r:id="rId5"/>
    <p:sldId id="271" r:id="rId6"/>
    <p:sldId id="261" r:id="rId7"/>
    <p:sldId id="266" r:id="rId8"/>
    <p:sldId id="267" r:id="rId9"/>
    <p:sldId id="268" r:id="rId10"/>
    <p:sldId id="269" r:id="rId11"/>
    <p:sldId id="270" r:id="rId12"/>
    <p:sldId id="273" r:id="rId13"/>
    <p:sldId id="280" r:id="rId14"/>
    <p:sldId id="281" r:id="rId15"/>
    <p:sldId id="274" r:id="rId16"/>
    <p:sldId id="276" r:id="rId17"/>
    <p:sldId id="277" r:id="rId18"/>
    <p:sldId id="278" r:id="rId19"/>
    <p:sldId id="279" r:id="rId20"/>
    <p:sldId id="262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7" autoAdjust="0"/>
    <p:restoredTop sz="94660"/>
  </p:normalViewPr>
  <p:slideViewPr>
    <p:cSldViewPr>
      <p:cViewPr varScale="1">
        <p:scale>
          <a:sx n="68" d="100"/>
          <a:sy n="68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0CFA144-D942-41AB-812E-D4AA3AAB7C0F}" type="datetimeFigureOut">
              <a:rPr lang="ru-RU"/>
              <a:pPr>
                <a:defRPr/>
              </a:pPr>
              <a:t>02.11.2014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55380B0-2501-4A66-9BCC-DAA84183D2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DFCB0-64AA-42EA-9D5F-57FA08DC2662}" type="datetime1">
              <a:rPr lang="ru-RU"/>
              <a:pPr>
                <a:defRPr/>
              </a:pPr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BBC75-8880-41F6-9BA0-3646A036C4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1FAB0-2614-4ECC-8BDE-64CC5305A72C}" type="datetime1">
              <a:rPr lang="ru-RU"/>
              <a:pPr>
                <a:defRPr/>
              </a:pPr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0CAA3-D3D9-402C-8A9F-270AA200C2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2A83C-4EBF-428A-A918-5C0271C53DDE}" type="datetime1">
              <a:rPr lang="ru-RU"/>
              <a:pPr>
                <a:defRPr/>
              </a:pPr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D41BC-89B0-40C9-9173-97F8A384B1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F4092-B8D3-4C78-A6DE-4849535EC3CA}" type="datetime1">
              <a:rPr lang="ru-RU"/>
              <a:pPr>
                <a:defRPr/>
              </a:pPr>
              <a:t>02.11.2014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C7432-31FD-4988-88C0-DE3F8B54B5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76A53-9DBC-4634-B9C1-0E0C02203B01}" type="datetime1">
              <a:rPr lang="ru-RU"/>
              <a:pPr>
                <a:defRPr/>
              </a:pPr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3FE08-3A47-4464-B9B1-502DE02EB1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E948F-5770-48C2-9ABA-ECA03338C4A5}" type="datetime1">
              <a:rPr lang="ru-RU"/>
              <a:pPr>
                <a:defRPr/>
              </a:pPr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633D1-C1E9-4762-AA0E-81EB468EF7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53C06-BB7C-4464-8195-9D12381A67B4}" type="datetime1">
              <a:rPr lang="ru-RU"/>
              <a:pPr>
                <a:defRPr/>
              </a:pPr>
              <a:t>02.11.2014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18BE6-BFC6-4DF9-AE24-D9188B22B2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B2193-ADE7-4B4F-A606-BA51DDC2C46E}" type="datetime1">
              <a:rPr lang="ru-RU"/>
              <a:pPr>
                <a:defRPr/>
              </a:pPr>
              <a:t>02.11.2014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103B8-3390-40F6-877D-4FD4FE8FB6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1A771-CE21-4433-BCB1-CDF054E5834F}" type="datetime1">
              <a:rPr lang="ru-RU"/>
              <a:pPr>
                <a:defRPr/>
              </a:pPr>
              <a:t>02.11.2014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2657B-2A05-434C-9E65-BDBA5EBC1A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9EA96-2764-4654-BFC6-E9274F375DBA}" type="datetime1">
              <a:rPr lang="ru-RU"/>
              <a:pPr>
                <a:defRPr/>
              </a:pPr>
              <a:t>02.11.2014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FEC73-20E5-41E2-AEB4-391F618EDC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655E8-0CD7-4AA5-A94C-9F7EC75905CC}" type="datetime1">
              <a:rPr lang="ru-RU"/>
              <a:pPr>
                <a:defRPr/>
              </a:pPr>
              <a:t>02.11.2014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21110-C066-41E2-9B0B-E2786E8A40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DDFE9-C6AA-4998-8775-1C732B4D1C25}" type="datetime1">
              <a:rPr lang="ru-RU"/>
              <a:pPr>
                <a:defRPr/>
              </a:pPr>
              <a:t>02.11.2014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77B02-EB72-437F-82B9-E45F1D24D4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9DA8241-F263-4CC5-8A46-30BE7DC5E464}" type="datetime1">
              <a:rPr lang="ru-RU"/>
              <a:pPr>
                <a:defRPr/>
              </a:pPr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AB1DD9E-CBB9-4A01-AE25-DE597F89E5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  <p:sldLayoutId id="2147483660" r:id="rId12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4%D0%B8%D0%BB%D0%B8%D0%BF%D0%BF%D0%B8%D0%BD%D1%8B" TargetMode="External"/><Relationship Id="rId13" Type="http://schemas.openxmlformats.org/officeDocument/2006/relationships/hyperlink" Target="http://ru.wikipedia.org/wiki/%D0%9C%D1%83%D1%87%D0%BD%D0%B8%D1%81%D1%82%D0%B0%D1%8F_%D1%80%D0%BE%D1%81%D0%B0" TargetMode="External"/><Relationship Id="rId3" Type="http://schemas.openxmlformats.org/officeDocument/2006/relationships/hyperlink" Target="http://ru.wikipedia.org/wiki/%D0%A0%D0%B0%D0%BC%D0%B8" TargetMode="External"/><Relationship Id="rId7" Type="http://schemas.openxmlformats.org/officeDocument/2006/relationships/hyperlink" Target="http://ru.wikipedia.org/wiki/%D0%98%D0%BD%D0%B4%D0%BE%D0%BD%D0%B5%D0%B7%D0%B8%D1%8F" TargetMode="External"/><Relationship Id="rId12" Type="http://schemas.openxmlformats.org/officeDocument/2006/relationships/hyperlink" Target="http://ru.wikipedia.org/wiki/%D0%9D%D0%B0%D1%81%D1%82%D0%BE%D0%B9" TargetMode="External"/><Relationship Id="rId2" Type="http://schemas.openxmlformats.org/officeDocument/2006/relationships/hyperlink" Target="http://ru.wikipedia.org/wiki/%D0%A8%D0%B5%D0%B2%D0%B8%D0%BE%D1%8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A%D0%B8%D1%82%D0%B0%D0%B9" TargetMode="External"/><Relationship Id="rId11" Type="http://schemas.openxmlformats.org/officeDocument/2006/relationships/hyperlink" Target="http://ru.wikipedia.org/wiki/%D0%A6%D0%B2%D0%B5%D1%82%D0%BE%D0%B2%D0%BE%D0%B4%D1%81%D1%82%D0%B2%D0%BE" TargetMode="External"/><Relationship Id="rId5" Type="http://schemas.openxmlformats.org/officeDocument/2006/relationships/hyperlink" Target="http://ru.wikipedia.org/wiki/%D0%95%D0%B2%D1%80%D0%BE%D0%BF%D0%B0" TargetMode="External"/><Relationship Id="rId15" Type="http://schemas.openxmlformats.org/officeDocument/2006/relationships/image" Target="../media/image4.jpeg"/><Relationship Id="rId10" Type="http://schemas.openxmlformats.org/officeDocument/2006/relationships/hyperlink" Target="http://ru.wikipedia.org/wiki/%D0%AF%D0%BF%D0%BE%D0%BD%D0%B8%D1%8F" TargetMode="External"/><Relationship Id="rId4" Type="http://schemas.openxmlformats.org/officeDocument/2006/relationships/hyperlink" Target="http://ru.wikipedia.org/wiki/%D0%A0%D1%83%D1%81%D1%8C" TargetMode="External"/><Relationship Id="rId9" Type="http://schemas.openxmlformats.org/officeDocument/2006/relationships/hyperlink" Target="http://ru.wikipedia.org/wiki/%D0%9A%D0%BE%D1%80%D0%B5%D1%8F" TargetMode="External"/><Relationship Id="rId14" Type="http://schemas.openxmlformats.org/officeDocument/2006/relationships/hyperlink" Target="http://ru.wikipedia.org/wiki/%D0%A2%D0%BB%D1%8F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rapivna.org/" TargetMode="External"/><Relationship Id="rId2" Type="http://schemas.openxmlformats.org/officeDocument/2006/relationships/hyperlink" Target="http://ru.wikipedia.org/wiki/%CA%F0%E0%EF%E8%E2%ED%E0_%28%D2%F3%EB%FC%F1%EA%E0%FF_%EE%E1%EB%E0%F1%F2%FC%29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://www.numama.ru/blogs/" TargetMode="External"/><Relationship Id="rId4" Type="http://schemas.openxmlformats.org/officeDocument/2006/relationships/hyperlink" Target="http://okrapive.narod.ru/pervoe.htm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9%D1%91%D0%BA%D0%B8%D0%BD%D1%81%D0%BA%D0%B8%D0%B9_%D1%80%D0%B0%D0%B9%D0%BE%D0%BD_%D0%A2%D1%83%D0%BB%D1%8C%D1%81%D0%BA%D0%BE%D0%B9_%D0%BE%D0%B1%D0%BB%D0%B0%D1%81%D1%82%D0%B8" TargetMode="External"/><Relationship Id="rId2" Type="http://schemas.openxmlformats.org/officeDocument/2006/relationships/hyperlink" Target="http://ru.wikipedia.org/wiki/%D0%93%D0%BE%D1%80%D0%BE%D0%B4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hyperlink" Target="http://ru.wikipedia.org/wiki/%D0%A3%D0%BF%D0%B0_%28%D0%BF%D1%80%D0%B8%D1%82%D0%BE%D0%BA_%D0%9E%D0%BA%D0%B8%29" TargetMode="External"/><Relationship Id="rId4" Type="http://schemas.openxmlformats.org/officeDocument/2006/relationships/hyperlink" Target="http://ru.wikipedia.org/wiki/%D0%A2%D1%83%D0%BB%D1%8C%D1%81%D0%BA%D0%B0%D1%8F_%D0%BE%D0%B1%D0%BB%D0%B0%D1%81%D1%82%D1%8C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2%D0%BE%D0%BB%D1%81%D1%82%D0%BE%D0%B9,_%D0%9B%D0%B5%D0%B2_%D0%9D%D0%B8%D0%BA%D0%BE%D0%BB%D0%B0%D0%B5%D0%B2%D0%B8%D1%87" TargetMode="External"/><Relationship Id="rId2" Type="http://schemas.openxmlformats.org/officeDocument/2006/relationships/hyperlink" Target="http://ru.wikipedia.org/wiki/%D0%9C%D1%83%D0%B7%D0%B5%D0%B9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://ru.wikipedia.org/wiki/2002_%D0%B3%D0%BE%D0%B4" TargetMode="External"/><Relationship Id="rId4" Type="http://schemas.openxmlformats.org/officeDocument/2006/relationships/hyperlink" Target="http://ru.wikipedia.org/wiki/%D0%AF%D1%81%D0%BD%D0%B0%D1%8F_%D0%9F%D0%BE%D0%BB%D1%8F%D0%BD%D0%B0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://ru.wikipedia.org/wiki/%D0%92%D0%B8%D0%BA%D0%B8%D1%81%D0%BB%D0%BE%D0%B2%D0%B0%D1%80%D1%8C" TargetMode="External"/><Relationship Id="rId7" Type="http://schemas.openxmlformats.org/officeDocument/2006/relationships/hyperlink" Target="http://ru.wikipedia.org/wiki/%D0%9A%D1%80%D0%B0%D0%BF%D0%B8%D0%B2%D0%BD%D1%8B%D0%B5" TargetMode="External"/><Relationship Id="rId2" Type="http://schemas.openxmlformats.org/officeDocument/2006/relationships/hyperlink" Target="http://commons.wikimedia.org/wiki/File:Wiktionary-logo-ru.png?uselang=r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B%D0%B0%D1%82%D0%B8%D0%BD%D1%81%D0%BA%D0%B8%D0%B9_%D1%8F%D0%B7%D1%8B%D0%BA" TargetMode="External"/><Relationship Id="rId5" Type="http://schemas.openxmlformats.org/officeDocument/2006/relationships/hyperlink" Target="http://ru.wikipedia.org/wiki/%D0%9A%D1%80%D0%B0%D0%BF%D0%B8%D0%B2%D0%B0" TargetMode="External"/><Relationship Id="rId4" Type="http://schemas.openxmlformats.org/officeDocument/2006/relationships/hyperlink" Target="http://ru.wiktionary.org/wiki/%D0%BA%D1%80%D0%B0%D0%BF%D0%B8%D0%B2%D0%B0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A%D0%BE%D0%BD%D1%81%D0%B5%D1%80%D0%B2%D0%B8%D1%80%D0%BE%D0%B2%D0%B0%D0%BD%D0%B8%D0%B5" TargetMode="External"/><Relationship Id="rId3" Type="http://schemas.openxmlformats.org/officeDocument/2006/relationships/hyperlink" Target="http://ru.wikipedia.org/wiki/%D0%A1%D0%B0%D0%BB%D0%B0%D1%82_%28%D0%B1%D0%BB%D1%8E%D0%B4%D0%BE%29" TargetMode="External"/><Relationship Id="rId7" Type="http://schemas.openxmlformats.org/officeDocument/2006/relationships/hyperlink" Target="http://ru.wikipedia.org/wiki/%D0%9F%D0%B8%D1%80%D0%BE%D0%B6%D0%BE%D0%BA" TargetMode="External"/><Relationship Id="rId12" Type="http://schemas.openxmlformats.org/officeDocument/2006/relationships/image" Target="../media/image4.jpeg"/><Relationship Id="rId2" Type="http://schemas.openxmlformats.org/officeDocument/2006/relationships/hyperlink" Target="http://ru.wikipedia.org/wiki/%D0%9C%D0%B5%D0%B4%D0%B8%D1%86%D0%B8%D0%BD%D0%B0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ru.wikipedia.org/wiki/%D0%A1%D0%BE%D1%83%D1%81" TargetMode="External"/><Relationship Id="rId11" Type="http://schemas.openxmlformats.org/officeDocument/2006/relationships/hyperlink" Target="http://ru.wikipedia.org/wiki/%D0%A1%D0%B0%D0%BC%D1%83%D1%80%D0%B0%D0%B9" TargetMode="External"/><Relationship Id="rId5" Type="http://schemas.openxmlformats.org/officeDocument/2006/relationships/hyperlink" Target="http://ru.wikipedia.org/wiki/%D0%A9%D0%B8" TargetMode="External"/><Relationship Id="rId10" Type="http://schemas.openxmlformats.org/officeDocument/2006/relationships/hyperlink" Target="http://ru.wikipedia.org/wiki/%D0%9E%D1%82%D0%B2%D0%B0%D1%80" TargetMode="External"/><Relationship Id="rId4" Type="http://schemas.openxmlformats.org/officeDocument/2006/relationships/hyperlink" Target="http://ru.wikipedia.org/wiki/%D0%A1%D1%83%D0%BF" TargetMode="External"/><Relationship Id="rId9" Type="http://schemas.openxmlformats.org/officeDocument/2006/relationships/hyperlink" Target="http://ru.wikipedia.org/wiki/%D0%A7%D0%B0%D0%B9_%28%D0%BD%D0%B0%D0%BF%D0%B8%D1%82%D0%BE%D0%BA%2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Documents and Settings\Aida\Рабочий стол\НОвая ГРАФИКА сборник\детские рисунки\037001023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4438" y="1196975"/>
            <a:ext cx="4357687" cy="421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/>
          <a:lstStyle/>
          <a:p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МБОУ СОШ № 7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 smtClean="0"/>
          </a:p>
        </p:txBody>
      </p:sp>
      <p:sp>
        <p:nvSpPr>
          <p:cNvPr id="4" name="Овал 3"/>
          <p:cNvSpPr/>
          <p:nvPr/>
        </p:nvSpPr>
        <p:spPr>
          <a:xfrm>
            <a:off x="5572125" y="285750"/>
            <a:ext cx="357188" cy="357188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14313" y="6215063"/>
            <a:ext cx="357187" cy="357187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428875" y="285750"/>
            <a:ext cx="357188" cy="357188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8429625" y="6357938"/>
            <a:ext cx="357188" cy="357187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8572500" y="428625"/>
            <a:ext cx="357188" cy="357188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071563" y="285750"/>
            <a:ext cx="357187" cy="357188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Дата 1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0717FCC-15AD-414A-BDBC-7AF34E0BA9A1}" type="datetime1">
              <a:rPr lang="ru-RU"/>
              <a:pPr>
                <a:defRPr/>
              </a:pPr>
              <a:t>02.11.2014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40689-638D-4E30-9134-E9534AA95D7C}" type="slidenum">
              <a:rPr lang="ru-RU"/>
              <a:pPr>
                <a:defRPr/>
              </a:pPr>
              <a:t>1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3995738" y="54451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3616325" y="5537200"/>
            <a:ext cx="16383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/>
              <a:t>г. Мончегорск</a:t>
            </a:r>
          </a:p>
          <a:p>
            <a:r>
              <a:rPr lang="ru-RU" dirty="0"/>
              <a:t>         </a:t>
            </a:r>
            <a:r>
              <a:rPr lang="ru-RU" dirty="0" smtClean="0"/>
              <a:t>2014</a:t>
            </a:r>
            <a:endParaRPr lang="ru-RU" dirty="0"/>
          </a:p>
        </p:txBody>
      </p:sp>
      <p:pic>
        <p:nvPicPr>
          <p:cNvPr id="2064" name="Рисунок 2" descr="Крапива - полезные свойства и противопоказания, применение и лечебные свойства крапивы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25" y="4508500"/>
            <a:ext cx="2232025" cy="177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Применение крапивы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000" smtClean="0"/>
              <a:t>Произрастающие в Европе «сорные» виды крапивы дают сырьё для такой лёгкой, тёплой и гигиеничной ткани, как «</a:t>
            </a:r>
            <a:r>
              <a:rPr lang="ru-RU" sz="2000" smtClean="0">
                <a:hlinkClick r:id="rId2" tooltip="Шевиот"/>
              </a:rPr>
              <a:t>шевиот</a:t>
            </a:r>
            <a:r>
              <a:rPr lang="ru-RU" sz="2000" smtClean="0"/>
              <a:t>». Есть ещё </a:t>
            </a:r>
            <a:r>
              <a:rPr lang="ru-RU" sz="2000" smtClean="0">
                <a:hlinkClick r:id="rId3" tooltip="Рами"/>
              </a:rPr>
              <a:t>китайская крапива</a:t>
            </a:r>
            <a:r>
              <a:rPr lang="ru-RU" sz="2000" smtClean="0"/>
              <a:t>, «</a:t>
            </a:r>
            <a:r>
              <a:rPr lang="ru-RU" sz="2000" smtClean="0">
                <a:hlinkClick r:id="rId3" tooltip="Рами"/>
              </a:rPr>
              <a:t>рами</a:t>
            </a:r>
            <a:r>
              <a:rPr lang="ru-RU" sz="2000" smtClean="0"/>
              <a:t>». Ткань, вырабатываемая из этого растения, по своим свойствам приближается к шёлку. 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Как сырьё для производства одежды крапива знакома человечеству уже тысячелетия. Но есть народы, которые отдают крапивным тканям предпочтение перед всеми прочими. С каким пиететом относится ко льну </a:t>
            </a:r>
            <a:r>
              <a:rPr lang="ru-RU" sz="2000" smtClean="0">
                <a:hlinkClick r:id="rId4" tooltip="Русь"/>
              </a:rPr>
              <a:t>Русь</a:t>
            </a:r>
            <a:r>
              <a:rPr lang="ru-RU" sz="2000" smtClean="0"/>
              <a:t> и </a:t>
            </a:r>
            <a:r>
              <a:rPr lang="ru-RU" sz="2000" smtClean="0">
                <a:hlinkClick r:id="rId5" tooltip="Европа"/>
              </a:rPr>
              <a:t>Европа</a:t>
            </a:r>
            <a:r>
              <a:rPr lang="ru-RU" sz="2000" smtClean="0"/>
              <a:t>, с такой же любовью относится к крапиве </a:t>
            </a:r>
            <a:r>
              <a:rPr lang="ru-RU" sz="2000" smtClean="0">
                <a:hlinkClick r:id="rId6" tooltip="Китай"/>
              </a:rPr>
              <a:t>Китай</a:t>
            </a:r>
            <a:r>
              <a:rPr lang="ru-RU" sz="2000" smtClean="0"/>
              <a:t>, </a:t>
            </a:r>
            <a:r>
              <a:rPr lang="ru-RU" sz="2000" smtClean="0">
                <a:hlinkClick r:id="rId7" tooltip="Индонезия"/>
              </a:rPr>
              <a:t>Индонезия</a:t>
            </a:r>
            <a:r>
              <a:rPr lang="ru-RU" sz="2000" smtClean="0"/>
              <a:t>, </a:t>
            </a:r>
            <a:r>
              <a:rPr lang="ru-RU" sz="2000" smtClean="0">
                <a:hlinkClick r:id="rId8" tooltip="Филиппины"/>
              </a:rPr>
              <a:t>Филиппины</a:t>
            </a:r>
            <a:r>
              <a:rPr lang="ru-RU" sz="2000" smtClean="0"/>
              <a:t>, </a:t>
            </a:r>
            <a:r>
              <a:rPr lang="ru-RU" sz="2000" smtClean="0">
                <a:hlinkClick r:id="rId9" tooltip="Корея"/>
              </a:rPr>
              <a:t>Корея</a:t>
            </a:r>
            <a:r>
              <a:rPr lang="ru-RU" sz="2000" smtClean="0"/>
              <a:t>, </a:t>
            </a:r>
            <a:r>
              <a:rPr lang="ru-RU" sz="2000" smtClean="0">
                <a:hlinkClick r:id="rId10" tooltip="Япония"/>
              </a:rPr>
              <a:t>Япония</a:t>
            </a:r>
            <a:r>
              <a:rPr lang="ru-RU" sz="2000" smtClean="0"/>
              <a:t>. Отдельные части корейского национального костюма просто никогда ни из какой другой ткани не шьются. 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В </a:t>
            </a:r>
            <a:r>
              <a:rPr lang="ru-RU" sz="2000" smtClean="0">
                <a:hlinkClick r:id="rId11" tooltip="Цветоводство"/>
              </a:rPr>
              <a:t>цветоводстве</a:t>
            </a:r>
            <a:r>
              <a:rPr lang="ru-RU" sz="2000" smtClean="0"/>
              <a:t> опрыскивание </a:t>
            </a:r>
            <a:r>
              <a:rPr lang="ru-RU" sz="2000" smtClean="0">
                <a:hlinkClick r:id="rId12" tooltip="Настой"/>
              </a:rPr>
              <a:t>настоем</a:t>
            </a:r>
            <a:r>
              <a:rPr lang="ru-RU" sz="2000" smtClean="0"/>
              <a:t> крапивы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000" smtClean="0"/>
              <a:t>      используется для профилактики </a:t>
            </a:r>
            <a:r>
              <a:rPr lang="ru-RU" sz="2000" smtClean="0">
                <a:hlinkClick r:id="rId13" tooltip="Мучнистая роса"/>
              </a:rPr>
              <a:t>мучнистой росы</a:t>
            </a:r>
            <a:endParaRPr lang="ru-RU" sz="200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000" smtClean="0"/>
              <a:t>      и борьбы с </a:t>
            </a:r>
            <a:r>
              <a:rPr lang="ru-RU" sz="2000" smtClean="0">
                <a:hlinkClick r:id="rId14" tooltip="Тля"/>
              </a:rPr>
              <a:t>тлёй</a:t>
            </a:r>
            <a:r>
              <a:rPr lang="ru-RU" sz="2000" smtClean="0"/>
              <a:t>.</a:t>
            </a:r>
            <a:br>
              <a:rPr lang="ru-RU" sz="2000" smtClean="0"/>
            </a:br>
            <a:endParaRPr lang="ru-RU" sz="2000" smtClean="0"/>
          </a:p>
        </p:txBody>
      </p:sp>
      <p:pic>
        <p:nvPicPr>
          <p:cNvPr id="25607" name="Рисунок 2" descr="Крапива - полезные свойства и противопоказания, применение и лечебные свойства крапивы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227763" y="4508500"/>
            <a:ext cx="2376487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8" name="Рисунок 2" descr="Крапива - полезные свойства и противопоказания, применение и лечебные свойства крапивы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227763" y="4508500"/>
            <a:ext cx="2376487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9" name="Рисунок 2" descr="Крапива - полезные свойства и противопоказания, применение и лечебные свойства крапивы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227763" y="4508500"/>
            <a:ext cx="2376487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Чистоговорки</a:t>
            </a:r>
          </a:p>
        </p:txBody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mtClean="0"/>
              <a:t>Ра – ра – ра – во дворе –то крапива,</a:t>
            </a:r>
          </a:p>
          <a:p>
            <a:pPr>
              <a:lnSpc>
                <a:spcPct val="90000"/>
              </a:lnSpc>
            </a:pPr>
            <a:r>
              <a:rPr lang="ru-RU" smtClean="0"/>
              <a:t>Ро – ро – ро – крапивы полное ведро,</a:t>
            </a:r>
          </a:p>
          <a:p>
            <a:pPr>
              <a:lnSpc>
                <a:spcPct val="90000"/>
              </a:lnSpc>
            </a:pPr>
            <a:r>
              <a:rPr lang="ru-RU" smtClean="0"/>
              <a:t>Ры – ры - ры – нарвали много крапивы,</a:t>
            </a:r>
          </a:p>
          <a:p>
            <a:pPr>
              <a:lnSpc>
                <a:spcPct val="90000"/>
              </a:lnSpc>
            </a:pPr>
            <a:r>
              <a:rPr lang="ru-RU" smtClean="0"/>
              <a:t>Ри – ри – ри – от зари и до зари,</a:t>
            </a:r>
          </a:p>
          <a:p>
            <a:pPr>
              <a:lnSpc>
                <a:spcPct val="90000"/>
              </a:lnSpc>
            </a:pPr>
            <a:r>
              <a:rPr lang="ru-RU" smtClean="0"/>
              <a:t>Ар –ар – ар –  будет из неё отвар, </a:t>
            </a:r>
          </a:p>
          <a:p>
            <a:pPr>
              <a:lnSpc>
                <a:spcPct val="90000"/>
              </a:lnSpc>
            </a:pPr>
            <a:r>
              <a:rPr lang="ru-RU" smtClean="0"/>
              <a:t>Ор – ор – ор – вылечим мы целый двор,</a:t>
            </a:r>
          </a:p>
          <a:p>
            <a:pPr>
              <a:lnSpc>
                <a:spcPct val="90000"/>
              </a:lnSpc>
            </a:pPr>
            <a:r>
              <a:rPr lang="ru-RU" smtClean="0"/>
              <a:t>Ри – ри - ри –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mtClean="0"/>
              <a:t>                      ты здоровье береги!           </a:t>
            </a:r>
          </a:p>
        </p:txBody>
      </p:sp>
      <p:pic>
        <p:nvPicPr>
          <p:cNvPr id="26629" name="Рисунок 2" descr="Крапива - полезные свойства и противопоказания, применение и лечебные свойства крапив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688" y="4733925"/>
            <a:ext cx="2087562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Рисунок 2" descr="Крапива - полезные свойства и противопоказания, применение и лечебные свойства крапив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688" y="4724400"/>
            <a:ext cx="2087562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1" name="Рисунок 2" descr="Крапива - полезные свойства и противопоказания, применение и лечебные свойства крапив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688" y="4724400"/>
            <a:ext cx="2087562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Загадки о крапиве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mtClean="0"/>
              <a:t>Злая, как волчица,</a:t>
            </a:r>
            <a:br>
              <a:rPr lang="ru-RU" smtClean="0"/>
            </a:br>
            <a:r>
              <a:rPr lang="ru-RU" smtClean="0"/>
              <a:t>Жжется, как горчица!</a:t>
            </a:r>
            <a:br>
              <a:rPr lang="ru-RU" smtClean="0"/>
            </a:br>
            <a:r>
              <a:rPr lang="ru-RU" smtClean="0"/>
              <a:t>Что это за диво?</a:t>
            </a:r>
            <a:br>
              <a:rPr lang="ru-RU" smtClean="0"/>
            </a:br>
            <a:r>
              <a:rPr lang="ru-RU" smtClean="0"/>
              <a:t>Это же ...</a:t>
            </a:r>
            <a:br>
              <a:rPr lang="ru-RU" smtClean="0"/>
            </a:br>
            <a:r>
              <a:rPr lang="ru-RU" smtClean="0"/>
              <a:t>(ответ: крапива)</a:t>
            </a:r>
          </a:p>
          <a:p>
            <a:pPr>
              <a:lnSpc>
                <a:spcPct val="90000"/>
              </a:lnSpc>
            </a:pPr>
            <a:r>
              <a:rPr lang="ru-RU" smtClean="0"/>
              <a:t>Не огонь - а жжётся,</a:t>
            </a:r>
            <a:br>
              <a:rPr lang="ru-RU" smtClean="0"/>
            </a:br>
            <a:r>
              <a:rPr lang="ru-RU" smtClean="0"/>
              <a:t>В руки не даётся. </a:t>
            </a:r>
          </a:p>
          <a:p>
            <a:pPr>
              <a:lnSpc>
                <a:spcPct val="90000"/>
              </a:lnSpc>
            </a:pPr>
            <a:r>
              <a:rPr lang="ru-RU" smtClean="0"/>
              <a:t>Ах, не трогайте меня!</a:t>
            </a:r>
            <a:br>
              <a:rPr lang="ru-RU" smtClean="0"/>
            </a:br>
            <a:r>
              <a:rPr lang="ru-RU" smtClean="0"/>
              <a:t>Обожгу и без огня. 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3394075" y="32448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9701" name="Рисунок 2" descr="Крапива - полезные свойства и противопоказания, применение и лечебные свойства крапив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7763" y="4508500"/>
            <a:ext cx="2376487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Стихотворения о крапиве</a:t>
            </a:r>
          </a:p>
        </p:txBody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smtClean="0"/>
              <a:t>Т. Лаврова</a:t>
            </a: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У забора, всем на диво,</a:t>
            </a:r>
            <a:br>
              <a:rPr lang="ru-RU" smtClean="0"/>
            </a:br>
            <a:r>
              <a:rPr lang="ru-RU" smtClean="0"/>
              <a:t>Разрослась трава – </a:t>
            </a:r>
            <a:r>
              <a:rPr lang="ru-RU" b="1" smtClean="0"/>
              <a:t>крапива</a:t>
            </a:r>
            <a:r>
              <a:rPr lang="ru-RU" smtClean="0"/>
              <a:t>.</a:t>
            </a:r>
            <a:br>
              <a:rPr lang="ru-RU" smtClean="0"/>
            </a:br>
            <a:r>
              <a:rPr lang="ru-RU" smtClean="0"/>
              <a:t>Ярко наряжается,</a:t>
            </a:r>
            <a:br>
              <a:rPr lang="ru-RU" smtClean="0"/>
            </a:br>
            <a:r>
              <a:rPr lang="ru-RU" smtClean="0"/>
              <a:t>А сама – кусается!</a:t>
            </a:r>
            <a:br>
              <a:rPr lang="ru-RU" smtClean="0"/>
            </a:br>
            <a:r>
              <a:rPr lang="ru-RU" smtClean="0"/>
              <a:t>Всё заполнила кругом,</a:t>
            </a:r>
            <a:br>
              <a:rPr lang="ru-RU" smtClean="0"/>
            </a:br>
            <a:r>
              <a:rPr lang="ru-RU" smtClean="0"/>
              <a:t>Охраняет старый дом.</a:t>
            </a:r>
            <a:br>
              <a:rPr lang="ru-RU" smtClean="0"/>
            </a:br>
            <a:r>
              <a:rPr lang="ru-RU" smtClean="0"/>
              <a:t>В сад воришек не пустила</a:t>
            </a:r>
            <a:br>
              <a:rPr lang="ru-RU" smtClean="0"/>
            </a:br>
            <a:r>
              <a:rPr lang="ru-RU" smtClean="0"/>
              <a:t>Наша "злющая" крапива! </a:t>
            </a:r>
          </a:p>
        </p:txBody>
      </p:sp>
      <p:pic>
        <p:nvPicPr>
          <p:cNvPr id="37892" name="Рисунок 2" descr="Крапива - полезные свойства и противопоказания, применение и лечебные свойства крапив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7763" y="4508500"/>
            <a:ext cx="2376487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Стихотворения о крапиве</a:t>
            </a:r>
          </a:p>
        </p:txBody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b="1" smtClean="0"/>
              <a:t>Р. Федина</a:t>
            </a: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Плачет жгучая </a:t>
            </a:r>
            <a:r>
              <a:rPr lang="ru-RU" b="1" smtClean="0"/>
              <a:t>крапива</a:t>
            </a:r>
            <a:r>
              <a:rPr lang="ru-RU" smtClean="0"/>
              <a:t>                 </a:t>
            </a:r>
            <a:br>
              <a:rPr lang="ru-RU" smtClean="0"/>
            </a:br>
            <a:r>
              <a:rPr lang="ru-RU" smtClean="0"/>
              <a:t>У забора  средь осоки: </a:t>
            </a:r>
            <a:br>
              <a:rPr lang="ru-RU" smtClean="0"/>
            </a:br>
            <a:r>
              <a:rPr lang="ru-RU" smtClean="0"/>
              <a:t>- Я пушиста и красива,  </a:t>
            </a:r>
            <a:br>
              <a:rPr lang="ru-RU" smtClean="0"/>
            </a:br>
            <a:r>
              <a:rPr lang="ru-RU" smtClean="0"/>
              <a:t>Но стоять здесь одиноко. </a:t>
            </a:r>
            <a:br>
              <a:rPr lang="ru-RU" smtClean="0"/>
            </a:br>
            <a:r>
              <a:rPr lang="ru-RU" smtClean="0"/>
              <a:t>«Ты не верь, мой милый мальчик, </a:t>
            </a:r>
            <a:br>
              <a:rPr lang="ru-RU" smtClean="0"/>
            </a:br>
            <a:r>
              <a:rPr lang="ru-RU" smtClean="0"/>
              <a:t>Этим слёзкам и словам. </a:t>
            </a:r>
            <a:br>
              <a:rPr lang="ru-RU" smtClean="0"/>
            </a:br>
            <a:r>
              <a:rPr lang="ru-RU" smtClean="0"/>
              <a:t>Хочешь – дай </a:t>
            </a:r>
            <a:r>
              <a:rPr lang="ru-RU" b="1" smtClean="0"/>
              <a:t>крапиве</a:t>
            </a:r>
            <a:r>
              <a:rPr lang="ru-RU" smtClean="0"/>
              <a:t> пальчик, </a:t>
            </a:r>
            <a:br>
              <a:rPr lang="ru-RU" smtClean="0"/>
            </a:br>
            <a:r>
              <a:rPr lang="ru-RU" smtClean="0"/>
              <a:t>Обожжёт – узнаешь сам». </a:t>
            </a:r>
          </a:p>
        </p:txBody>
      </p:sp>
      <p:pic>
        <p:nvPicPr>
          <p:cNvPr id="38916" name="Рисунок 2" descr="Крапива - полезные свойства и противопоказания, применение и лечебные свойства крапив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25" y="4581525"/>
            <a:ext cx="2376488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/>
              <a:t>Пословицы и поговорки о крапиве</a:t>
            </a:r>
          </a:p>
        </p:txBody>
      </p:sp>
      <p:pic>
        <p:nvPicPr>
          <p:cNvPr id="30724" name="Рисунок 2" descr="Крапива - полезные свойства и противопоказания, применение и лечебные свойства крапивы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84888" y="4568825"/>
            <a:ext cx="2303462" cy="1728788"/>
          </a:xfrm>
          <a:noFill/>
          <a:ln/>
        </p:spPr>
      </p:pic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755650" y="1273175"/>
            <a:ext cx="6738938" cy="474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buFontTx/>
              <a:buChar char="•"/>
            </a:pPr>
            <a:endParaRPr lang="ru-RU" sz="2400"/>
          </a:p>
          <a:p>
            <a:pPr>
              <a:buFontTx/>
              <a:buChar char="•"/>
            </a:pPr>
            <a:r>
              <a:rPr lang="ru-RU" sz="2400"/>
              <a:t>Жжется, как крапива, а колется, как еж. </a:t>
            </a:r>
          </a:p>
          <a:p>
            <a:pPr>
              <a:buFontTx/>
              <a:buChar char="•"/>
            </a:pPr>
            <a:r>
              <a:rPr lang="ru-RU" sz="2400"/>
              <a:t>Кабы на крапиву не мороз, так бы с нею </a:t>
            </a:r>
          </a:p>
          <a:p>
            <a:r>
              <a:rPr lang="ru-RU" sz="2400"/>
              <a:t> и ладов не было. </a:t>
            </a:r>
          </a:p>
          <a:p>
            <a:pPr>
              <a:buFontTx/>
              <a:buChar char="•"/>
            </a:pPr>
            <a:r>
              <a:rPr lang="ru-RU" sz="2400"/>
              <a:t>Жгуча крапива родится, да во щах уварится. </a:t>
            </a:r>
          </a:p>
          <a:p>
            <a:pPr>
              <a:buFontTx/>
              <a:buChar char="•"/>
            </a:pPr>
            <a:r>
              <a:rPr lang="ru-RU" sz="2400"/>
              <a:t>Крапива и молода, а уже кусается.  </a:t>
            </a:r>
          </a:p>
          <a:p>
            <a:pPr>
              <a:buFontTx/>
              <a:buChar char="•"/>
            </a:pPr>
            <a:r>
              <a:rPr lang="ru-RU" sz="2400"/>
              <a:t>С иным водиться - что в крапиву садиться.</a:t>
            </a:r>
          </a:p>
          <a:p>
            <a:pPr>
              <a:buFontTx/>
              <a:buChar char="•"/>
            </a:pPr>
            <a:r>
              <a:rPr lang="ru-RU" sz="2400"/>
              <a:t>Старая крапива сильнее жжёт.</a:t>
            </a:r>
          </a:p>
          <a:p>
            <a:pPr>
              <a:buFontTx/>
              <a:buChar char="•"/>
            </a:pPr>
            <a:r>
              <a:rPr lang="ru-RU" sz="2400"/>
              <a:t>Не всякая мачеха — крапива, </a:t>
            </a:r>
          </a:p>
          <a:p>
            <a:r>
              <a:rPr lang="ru-RU" sz="2400"/>
              <a:t> не всякая падчерица — маков цвет.</a:t>
            </a:r>
          </a:p>
          <a:p>
            <a:pPr>
              <a:buFontTx/>
              <a:buChar char="•"/>
            </a:pPr>
            <a:r>
              <a:rPr lang="ru-RU" sz="2400"/>
              <a:t>Чужими руками легче крапиву рвать.</a:t>
            </a:r>
          </a:p>
          <a:p>
            <a:endParaRPr lang="ru-RU" sz="2400"/>
          </a:p>
          <a:p>
            <a:pPr eaLnBrk="0" hangingPunct="0"/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Крапива и сказки</a:t>
            </a:r>
          </a:p>
        </p:txBody>
      </p:sp>
      <p:pic>
        <p:nvPicPr>
          <p:cNvPr id="33796" name="Рисунок 2" descr="Крапива - полезные свойства и противопоказания, применение и лечебные свойства крапивы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372225" y="4437063"/>
            <a:ext cx="2232025" cy="1871662"/>
          </a:xfrm>
          <a:noFill/>
          <a:ln/>
        </p:spPr>
      </p:pic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1835150" y="1196975"/>
            <a:ext cx="4927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В каких сказках есть упоминания о крапиве?</a:t>
            </a: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755650" y="1844675"/>
            <a:ext cx="7539038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/>
              <a:t>Всем известная русская народная сказка о Василисе-Прекрасной</a:t>
            </a:r>
          </a:p>
          <a:p>
            <a:r>
              <a:rPr lang="ru-RU"/>
              <a:t> и Иване-царевиче при вековых пересказах из уст в уста была</a:t>
            </a:r>
          </a:p>
          <a:p>
            <a:r>
              <a:rPr lang="ru-RU"/>
              <a:t> подвержена незначительному сокращению – видимо, очередной</a:t>
            </a:r>
          </a:p>
          <a:p>
            <a:r>
              <a:rPr lang="ru-RU"/>
              <a:t> рассказчик посчитал некоторые моменты в сказке не весьма</a:t>
            </a:r>
          </a:p>
          <a:p>
            <a:r>
              <a:rPr lang="ru-RU"/>
              <a:t> значительными. Но именно эти «выпавшие» моменты детально </a:t>
            </a:r>
          </a:p>
          <a:p>
            <a:r>
              <a:rPr lang="ru-RU"/>
              <a:t>рассказывали слушателю о целебных свойствах обыкновенной</a:t>
            </a:r>
          </a:p>
          <a:p>
            <a:r>
              <a:rPr lang="ru-RU"/>
              <a:t> крапивы.</a:t>
            </a:r>
          </a:p>
          <a:p>
            <a:r>
              <a:rPr lang="ru-RU"/>
              <a:t> А дело было так...Когда Иван-царевич отправился на поиски своей</a:t>
            </a:r>
          </a:p>
          <a:p>
            <a:r>
              <a:rPr lang="ru-RU"/>
              <a:t> возлюбленной Василисы-Прекрасной, он, как помнится, долго шел</a:t>
            </a:r>
          </a:p>
          <a:p>
            <a:r>
              <a:rPr lang="ru-RU"/>
              <a:t> через лес и вышел на поляну, где стояла избушка Бабы-яги.Вокруг </a:t>
            </a:r>
          </a:p>
          <a:p>
            <a:r>
              <a:rPr lang="ru-RU"/>
              <a:t>избы росла невиданная до той поры человеком высокая чудо-трава.</a:t>
            </a:r>
          </a:p>
          <a:p>
            <a:r>
              <a:rPr lang="ru-RU"/>
              <a:t>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34820" name="Рисунок 2" descr="Крапива - полезные свойства и противопоказания, применение и лечебные свойства крапивы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227763" y="4364038"/>
            <a:ext cx="2376487" cy="1892300"/>
          </a:xfrm>
          <a:noFill/>
          <a:ln/>
        </p:spPr>
      </p:pic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684213" y="1773238"/>
            <a:ext cx="76327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И когда Иван решил пробраться сквозь нее к домику, трава уколола </a:t>
            </a:r>
          </a:p>
          <a:p>
            <a:r>
              <a:rPr lang="ru-RU"/>
              <a:t>его своими «злыми» иголками. Поэтому юноша посчитал растение </a:t>
            </a:r>
          </a:p>
          <a:p>
            <a:r>
              <a:rPr lang="ru-RU"/>
              <a:t>своим врагом и срубил его под корень.Баба-Яга, с незапамятных </a:t>
            </a:r>
          </a:p>
          <a:p>
            <a:r>
              <a:rPr lang="ru-RU"/>
              <a:t>времен страдающая радикулитом, встретила Ивана весьма </a:t>
            </a:r>
          </a:p>
          <a:p>
            <a:r>
              <a:rPr lang="ru-RU"/>
              <a:t>негостеприимно, за что и поплатилась после: добрый молодец,</a:t>
            </a:r>
          </a:p>
          <a:p>
            <a:r>
              <a:rPr lang="ru-RU"/>
              <a:t> вместо того чтобы садиться на лопату, просто выбежал на поляну,</a:t>
            </a:r>
          </a:p>
          <a:p>
            <a:r>
              <a:rPr lang="ru-RU"/>
              <a:t> собрал в руки охапку крапивы и по-русски отпорол злую старуху.</a:t>
            </a:r>
            <a:br>
              <a:rPr lang="ru-RU"/>
            </a:br>
            <a:r>
              <a:rPr lang="ru-RU"/>
              <a:t>После этой «русской припарки» Баба-Яга навсегда забыла, что </a:t>
            </a:r>
          </a:p>
          <a:p>
            <a:r>
              <a:rPr lang="ru-RU"/>
              <a:t>такое радикулит, и стала впоследствии другом и союзником</a:t>
            </a:r>
          </a:p>
          <a:p>
            <a:r>
              <a:rPr lang="ru-RU"/>
              <a:t> Ивана-царевича. Вот такая вот крапива-лебеда! </a:t>
            </a:r>
          </a:p>
        </p:txBody>
      </p:sp>
      <p:pic>
        <p:nvPicPr>
          <p:cNvPr id="34822" name="Рисунок 2" descr="Крапива - полезные свойства и противопоказания, применение и лечебные свойства крапив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7763" y="4365625"/>
            <a:ext cx="2376487" cy="18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СБО.Готовим вкусно и полезно</a:t>
            </a:r>
          </a:p>
        </p:txBody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>
          <a:xfrm>
            <a:off x="323850" y="1196975"/>
            <a:ext cx="8229600" cy="4525963"/>
          </a:xfrm>
        </p:spPr>
        <p:txBody>
          <a:bodyPr/>
          <a:lstStyle/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ru-RU" b="1" smtClean="0"/>
              <a:t>Зеленая окрошка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ru-RU" sz="2800" smtClean="0"/>
              <a:t> Протрите на крупной терке свежие овощи: репчатый лук, огурец и редиску; сваренные вкрутую яйца мелко нарубите, измельчите укроп. Промытые и отваренные в кипятке листья крапивы (можно просто обдать их кипятком) положите на сито или дуршлаг и перетрите. Смешайте крапивное пюре с остальными компонентами, заправьте сметаной и добавьте охлажденный квас.</a:t>
            </a:r>
            <a:r>
              <a:rPr lang="ru-RU" smtClean="0"/>
              <a:t> </a:t>
            </a:r>
          </a:p>
        </p:txBody>
      </p:sp>
      <p:pic>
        <p:nvPicPr>
          <p:cNvPr id="35845" name="Рисунок 2" descr="Крапива - полезные свойства и противопоказания, применение и лечебные свойства крапив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688" y="4797425"/>
            <a:ext cx="2160587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Зелёная окрошка</a:t>
            </a:r>
          </a:p>
        </p:txBody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u="sng" smtClean="0"/>
              <a:t>Вам потребуется:</a:t>
            </a: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крапива — 300 г,</a:t>
            </a:r>
            <a:br>
              <a:rPr lang="ru-RU" smtClean="0"/>
            </a:br>
            <a:r>
              <a:rPr lang="ru-RU" smtClean="0"/>
              <a:t>квас — 1 л,</a:t>
            </a:r>
            <a:br>
              <a:rPr lang="ru-RU" smtClean="0"/>
            </a:br>
            <a:r>
              <a:rPr lang="ru-RU" smtClean="0"/>
              <a:t>редиска — 5 шт.,</a:t>
            </a:r>
            <a:br>
              <a:rPr lang="ru-RU" smtClean="0"/>
            </a:br>
            <a:r>
              <a:rPr lang="ru-RU" smtClean="0"/>
              <a:t>огурец — 1 шт.,</a:t>
            </a:r>
            <a:br>
              <a:rPr lang="ru-RU" smtClean="0"/>
            </a:br>
            <a:r>
              <a:rPr lang="ru-RU" smtClean="0"/>
              <a:t>яйца — 2 шт.,</a:t>
            </a:r>
            <a:br>
              <a:rPr lang="ru-RU" smtClean="0"/>
            </a:br>
            <a:r>
              <a:rPr lang="ru-RU" smtClean="0"/>
              <a:t>лук — 1 шт.,</a:t>
            </a:r>
            <a:br>
              <a:rPr lang="ru-RU" smtClean="0"/>
            </a:br>
            <a:r>
              <a:rPr lang="ru-RU" smtClean="0"/>
              <a:t>укроп — 30 г,</a:t>
            </a:r>
            <a:br>
              <a:rPr lang="ru-RU" smtClean="0"/>
            </a:br>
            <a:r>
              <a:rPr lang="ru-RU" smtClean="0"/>
              <a:t>сметана — 1 ст. л. </a:t>
            </a:r>
          </a:p>
        </p:txBody>
      </p:sp>
      <p:pic>
        <p:nvPicPr>
          <p:cNvPr id="36868" name="Рисунок 2" descr="Крапива - полезные свойства и противопоказания, применение и лечебные свойства крапив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325" y="4292600"/>
            <a:ext cx="2376488" cy="18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864394"/>
          </a:xfrm>
        </p:spPr>
        <p:txBody>
          <a:bodyPr/>
          <a:lstStyle/>
          <a:p>
            <a:r>
              <a:rPr lang="ru-RU" sz="1400" smtClean="0"/>
              <a:t/>
            </a:r>
            <a:br>
              <a:rPr lang="ru-RU" sz="1400" smtClean="0"/>
            </a:br>
            <a:r>
              <a:rPr lang="ru-RU" sz="1400" smtClean="0"/>
              <a:t/>
            </a:r>
            <a:br>
              <a:rPr lang="ru-RU" sz="1400" smtClean="0"/>
            </a:br>
            <a:r>
              <a:rPr lang="ru-RU" sz="1400" smtClean="0"/>
              <a:t/>
            </a:r>
            <a:br>
              <a:rPr lang="ru-RU" sz="1400" smtClean="0"/>
            </a:br>
            <a:r>
              <a:rPr lang="ru-RU" sz="1400" smtClean="0"/>
              <a:t/>
            </a:r>
            <a:br>
              <a:rPr lang="ru-RU" sz="1400" smtClean="0"/>
            </a:br>
            <a:endParaRPr lang="ru-RU" sz="4000" smtClean="0"/>
          </a:p>
        </p:txBody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>
          <a:xfrm>
            <a:off x="395288" y="1341438"/>
            <a:ext cx="8013700" cy="4103687"/>
          </a:xfrm>
        </p:spPr>
        <p:txBody>
          <a:bodyPr/>
          <a:lstStyle/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ru-RU" sz="2000" b="1" dirty="0" smtClean="0"/>
              <a:t>Кружок «</a:t>
            </a:r>
            <a:r>
              <a:rPr lang="ru-RU" sz="2000" b="1" dirty="0" err="1" smtClean="0"/>
              <a:t>Речевичок</a:t>
            </a:r>
            <a:r>
              <a:rPr lang="ru-RU" sz="2000" b="1" dirty="0" smtClean="0"/>
              <a:t>»</a:t>
            </a:r>
          </a:p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ru-RU" sz="2000" b="1" dirty="0" smtClean="0"/>
              <a:t>Тема занятия:</a:t>
            </a:r>
          </a:p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ru-RU" sz="2000" b="1" dirty="0" smtClean="0"/>
              <a:t>«Крапивные истории»</a:t>
            </a:r>
            <a:endParaRPr lang="ru-RU" sz="2000" b="1" dirty="0" smtClean="0"/>
          </a:p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ru-RU" sz="2000" dirty="0" smtClean="0"/>
              <a:t> </a:t>
            </a:r>
            <a:r>
              <a:rPr lang="ru-RU" sz="2000" b="1" dirty="0" smtClean="0"/>
              <a:t>(Автоматизация </a:t>
            </a:r>
            <a:r>
              <a:rPr lang="ru-RU" sz="2000" b="1" dirty="0" smtClean="0"/>
              <a:t>звуков </a:t>
            </a:r>
            <a:r>
              <a:rPr lang="en-US" sz="2000" b="1" dirty="0" smtClean="0"/>
              <a:t>[</a:t>
            </a:r>
            <a:r>
              <a:rPr lang="ru-RU" sz="2000" b="1" dirty="0" err="1" smtClean="0"/>
              <a:t>р</a:t>
            </a:r>
            <a:r>
              <a:rPr lang="en-US" sz="2000" b="1" dirty="0" smtClean="0"/>
              <a:t> ]</a:t>
            </a:r>
            <a:r>
              <a:rPr lang="ru-RU" sz="2000" b="1" dirty="0" smtClean="0"/>
              <a:t>,</a:t>
            </a:r>
            <a:r>
              <a:rPr lang="en-US" sz="2000" b="1" dirty="0" smtClean="0"/>
              <a:t> [</a:t>
            </a:r>
            <a:r>
              <a:rPr lang="ru-RU" sz="2000" b="1" dirty="0" err="1" smtClean="0"/>
              <a:t>рь</a:t>
            </a:r>
            <a:r>
              <a:rPr lang="en-US" sz="2000" b="1" dirty="0" smtClean="0"/>
              <a:t>] </a:t>
            </a:r>
            <a:r>
              <a:rPr lang="ru-RU" sz="2000" b="1" dirty="0" smtClean="0"/>
              <a:t>на речевом материале о </a:t>
            </a:r>
            <a:r>
              <a:rPr lang="ru-RU" sz="2000" b="1" dirty="0" smtClean="0"/>
              <a:t>крапиве).</a:t>
            </a:r>
            <a:endParaRPr lang="ru-RU" sz="2000" b="1" dirty="0" smtClean="0"/>
          </a:p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ru-RU" sz="2000" dirty="0" smtClean="0"/>
              <a:t>(групповое </a:t>
            </a:r>
            <a:r>
              <a:rPr lang="ru-RU" sz="2000" dirty="0" smtClean="0"/>
              <a:t>занятие, 1 </a:t>
            </a:r>
            <a:r>
              <a:rPr lang="ru-RU" sz="2000" dirty="0" smtClean="0"/>
              <a:t>класс)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400" dirty="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600" dirty="0" smtClean="0"/>
          </a:p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ru-RU" sz="1600" dirty="0" smtClean="0"/>
              <a:t>Занятие – обобщение с элементами проектной деятельности.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600" dirty="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600" b="1" dirty="0" smtClean="0"/>
              <a:t>                             </a:t>
            </a:r>
            <a:endParaRPr lang="ru-RU" sz="1600" b="1" dirty="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600" b="1" dirty="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600" b="1" dirty="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600" b="1" dirty="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600" b="1" dirty="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600" b="1" dirty="0" smtClean="0"/>
              <a:t>       </a:t>
            </a:r>
            <a:r>
              <a:rPr lang="ru-RU" sz="1600" b="1" dirty="0" smtClean="0"/>
              <a:t>Учитель </a:t>
            </a:r>
            <a:r>
              <a:rPr lang="ru-RU" sz="1600" b="1" dirty="0" smtClean="0"/>
              <a:t>: </a:t>
            </a:r>
            <a:r>
              <a:rPr lang="ru-RU" sz="1600" b="1" dirty="0" err="1" smtClean="0"/>
              <a:t>Тропина</a:t>
            </a:r>
            <a:r>
              <a:rPr lang="ru-RU" sz="1600" b="1" dirty="0" smtClean="0"/>
              <a:t> Лариса Леонидовна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600" b="1" dirty="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600" b="1" dirty="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600" b="1" dirty="0" smtClean="0"/>
              <a:t>.</a:t>
            </a:r>
            <a:endParaRPr lang="ru-RU" sz="1600" b="1" dirty="0" smtClean="0"/>
          </a:p>
        </p:txBody>
      </p:sp>
      <p:pic>
        <p:nvPicPr>
          <p:cNvPr id="16389" name="Рисунок 2" descr="Крапива - полезные свойства и противопоказания, применение и лечебные свойства крапив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25" y="4508500"/>
            <a:ext cx="2232025" cy="177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Интернет - ресурсы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>
                <a:hlinkClick r:id="rId2"/>
              </a:rPr>
              <a:t>http://ru.wikipedia.org/wiki/%CA%F0%E0%EF%E8%E2%ED%E0_%28%D2%F3%EB%FC%F1%EA%E0%FF_%EE%E1%EB%E0%F1%F2%FC%29</a:t>
            </a:r>
            <a:endParaRPr lang="ru-RU" smtClean="0"/>
          </a:p>
          <a:p>
            <a:r>
              <a:rPr lang="ru-RU" smtClean="0">
                <a:hlinkClick r:id="rId3"/>
              </a:rPr>
              <a:t>http://www.krapivna.org/</a:t>
            </a:r>
            <a:endParaRPr lang="ru-RU" smtClean="0"/>
          </a:p>
          <a:p>
            <a:r>
              <a:rPr lang="ru-RU" smtClean="0">
                <a:hlinkClick r:id="rId4"/>
              </a:rPr>
              <a:t>http://okrapive.narod.ru/pervoe.html</a:t>
            </a:r>
            <a:endParaRPr lang="ru-RU" smtClean="0"/>
          </a:p>
          <a:p>
            <a:r>
              <a:rPr lang="ru-RU" smtClean="0">
                <a:hlinkClick r:id="rId5"/>
              </a:rPr>
              <a:t>http://www.numama.ru/blogs/</a:t>
            </a:r>
            <a:endParaRPr lang="ru-RU" smtClean="0"/>
          </a:p>
          <a:p>
            <a:pPr>
              <a:buFont typeface="Arial" charset="0"/>
              <a:buNone/>
            </a:pPr>
            <a:r>
              <a:rPr lang="ru-RU" smtClean="0"/>
              <a:t>    kopilka-detskih-stihov/</a:t>
            </a:r>
          </a:p>
          <a:p>
            <a:pPr>
              <a:buFont typeface="Arial" charset="0"/>
              <a:buNone/>
            </a:pPr>
            <a:r>
              <a:rPr lang="ru-RU" smtClean="0"/>
              <a:t>    stihi-pro-krapivu.html</a:t>
            </a:r>
          </a:p>
          <a:p>
            <a:endParaRPr lang="ru-RU" smtClean="0"/>
          </a:p>
        </p:txBody>
      </p:sp>
      <p:pic>
        <p:nvPicPr>
          <p:cNvPr id="18436" name="Рисунок 2" descr="Крапива - полезные свойства и противопоказания, применение и лечебные свойства крапивы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27763" y="4437063"/>
            <a:ext cx="2376487" cy="18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ru-RU" smtClean="0"/>
              <a:t>План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lang="ru-RU" sz="2400" b="1" smtClean="0"/>
              <a:t>Из истории села Крапивна;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ru-RU" sz="2400" b="1" smtClean="0"/>
              <a:t>Что такое крапива? Многозначность слова «крапива»;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ru-RU" sz="2400" b="1" smtClean="0"/>
              <a:t>Применение крапивы;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ru-RU" sz="2400" b="1" smtClean="0"/>
              <a:t>Чистоговорки;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ru-RU" sz="2400" b="1" smtClean="0"/>
              <a:t>Загадки о крапиве;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ru-RU" sz="2400" b="1" smtClean="0"/>
              <a:t>Стихотворения о крапиве;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ru-RU" sz="2400" b="1" smtClean="0"/>
              <a:t>Пословицы и поговорки о крапиве;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ru-RU" sz="2400" b="1" smtClean="0"/>
              <a:t>Сказка о крапиве;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ru-RU" sz="2400" b="1" smtClean="0"/>
              <a:t>СБО (социально – бытовая ориентация). </a:t>
            </a:r>
          </a:p>
          <a:p>
            <a:pPr marL="609600" indent="-609600">
              <a:buFont typeface="Arial" charset="0"/>
              <a:buNone/>
            </a:pPr>
            <a:r>
              <a:rPr lang="ru-RU" sz="2400" b="1" smtClean="0"/>
              <a:t>         Готовим вкусно и полезно.</a:t>
            </a:r>
          </a:p>
          <a:p>
            <a:pPr marL="609600" indent="-609600">
              <a:buFont typeface="Arial" charset="0"/>
              <a:buAutoNum type="arabicPeriod"/>
            </a:pPr>
            <a:endParaRPr lang="ru-RU" sz="2400" b="1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19C5989-86E6-4878-8C26-06F0E385FB80}" type="datetime1">
              <a:rPr lang="ru-RU"/>
              <a:pPr>
                <a:defRPr/>
              </a:pPr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4C4B83-25B6-4973-8890-55DDD78BFE58}" type="slidenum">
              <a:rPr lang="ru-RU"/>
              <a:pPr>
                <a:defRPr/>
              </a:pPr>
              <a:t>3</a:t>
            </a:fld>
            <a:endParaRPr lang="ru-RU"/>
          </a:p>
        </p:txBody>
      </p:sp>
      <p:pic>
        <p:nvPicPr>
          <p:cNvPr id="3080" name="Рисунок 2" descr="Крапива - полезные свойства и противопоказания, применение и лечебные свойства крапив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25" y="4508500"/>
            <a:ext cx="2232025" cy="177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Documents and Settings\Aida\Рабочий стол\НОвая ГРАФИКА сборник\детские рисунки\037001023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4438" y="1196975"/>
            <a:ext cx="4357687" cy="421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1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4213" y="620713"/>
            <a:ext cx="7772400" cy="1470025"/>
          </a:xfrm>
        </p:spPr>
        <p:txBody>
          <a:bodyPr/>
          <a:lstStyle/>
          <a:p>
            <a:r>
              <a:rPr lang="ru-RU" b="1" smtClean="0">
                <a:latin typeface="Arial" charset="0"/>
              </a:rPr>
              <a:t>Виртуальное путешествие в село Крапивна</a:t>
            </a:r>
          </a:p>
        </p:txBody>
      </p:sp>
      <p:sp>
        <p:nvSpPr>
          <p:cNvPr id="4" name="Овал 3"/>
          <p:cNvSpPr/>
          <p:nvPr/>
        </p:nvSpPr>
        <p:spPr>
          <a:xfrm>
            <a:off x="5572125" y="285750"/>
            <a:ext cx="357188" cy="357188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14313" y="6215063"/>
            <a:ext cx="357187" cy="357187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428875" y="285750"/>
            <a:ext cx="357188" cy="357188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8429625" y="6357938"/>
            <a:ext cx="357188" cy="357187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8572500" y="428625"/>
            <a:ext cx="357188" cy="357188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071563" y="285750"/>
            <a:ext cx="357187" cy="357188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Дата 11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B0717FCC-15AD-414A-BDBC-7AF34E0BA9A1}" type="datetime1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02.11.2014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3" name="Номер слайда 12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543C2DC-F348-4EAF-82B2-DD71F025C012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4" name="Нижний колонтитул 13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</a:rPr>
              <a:t>http://aida.ucoz.ru</a:t>
            </a:r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32781" name="Text Box 13"/>
          <p:cNvSpPr txBox="1">
            <a:spLocks noChangeArrowheads="1"/>
          </p:cNvSpPr>
          <p:nvPr/>
        </p:nvSpPr>
        <p:spPr bwMode="auto">
          <a:xfrm>
            <a:off x="3924300" y="54451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pic>
        <p:nvPicPr>
          <p:cNvPr id="32782" name="Рисунок 2" descr="Крапива - полезные свойства и противопоказания, применение и лечебные свойства крапивы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25" y="4508500"/>
            <a:ext cx="2232025" cy="177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Из истории села Крапивна</a:t>
            </a:r>
          </a:p>
        </p:txBody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7652" name="Picture 4" descr="002"/>
          <p:cNvPicPr>
            <a:picLocks noChangeAspect="1" noChangeArrowheads="1"/>
          </p:cNvPicPr>
          <p:nvPr/>
        </p:nvPicPr>
        <p:blipFill>
          <a:blip r:embed="rId2" cstate="print"/>
          <a:srcRect b="9868"/>
          <a:stretch>
            <a:fillRect/>
          </a:stretch>
        </p:blipFill>
        <p:spPr bwMode="auto">
          <a:xfrm>
            <a:off x="395288" y="1484313"/>
            <a:ext cx="8496300" cy="46815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smtClean="0"/>
              <a:t>Крапи́вна</a:t>
            </a:r>
            <a:r>
              <a:rPr lang="ru-RU" smtClean="0"/>
              <a:t> (в прошлом </a:t>
            </a:r>
            <a:r>
              <a:rPr lang="ru-RU" b="1" smtClean="0"/>
              <a:t>Кропивна</a:t>
            </a:r>
            <a:r>
              <a:rPr lang="ru-RU" smtClean="0"/>
              <a:t>) — село (бывший </a:t>
            </a:r>
            <a:r>
              <a:rPr lang="ru-RU" smtClean="0">
                <a:hlinkClick r:id="rId2" tooltip="Город"/>
              </a:rPr>
              <a:t>город</a:t>
            </a:r>
            <a:r>
              <a:rPr lang="ru-RU" smtClean="0"/>
              <a:t>) в </a:t>
            </a:r>
            <a:r>
              <a:rPr lang="ru-RU" smtClean="0">
                <a:hlinkClick r:id="rId3" tooltip="Щёкинский район Тульской области"/>
              </a:rPr>
              <a:t>Щёкинском районе</a:t>
            </a:r>
            <a:r>
              <a:rPr lang="ru-RU" smtClean="0"/>
              <a:t> </a:t>
            </a:r>
            <a:r>
              <a:rPr lang="ru-RU" smtClean="0">
                <a:hlinkClick r:id="rId4" tooltip="Тульская область"/>
              </a:rPr>
              <a:t>Тульской области</a:t>
            </a:r>
            <a:r>
              <a:rPr lang="ru-RU" smtClean="0"/>
              <a:t> с населением 2,5 тыс. человек. Первое упоминание  о селе Крапивна в летописях – 1389 год.</a:t>
            </a:r>
          </a:p>
          <a:p>
            <a:r>
              <a:rPr lang="ru-RU" smtClean="0"/>
              <a:t>Село расположено на реке </a:t>
            </a:r>
            <a:r>
              <a:rPr lang="ru-RU" smtClean="0">
                <a:hlinkClick r:id="rId5" tooltip="Упа (приток Оки)"/>
              </a:rPr>
              <a:t>Упе</a:t>
            </a:r>
            <a:endParaRPr lang="ru-RU" smtClean="0"/>
          </a:p>
        </p:txBody>
      </p:sp>
      <p:pic>
        <p:nvPicPr>
          <p:cNvPr id="17412" name="Picture 4" descr="200px-Vsehsvyatskaya_church_in_Krapivn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88125" y="3573463"/>
            <a:ext cx="1974850" cy="2635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smtClean="0"/>
              <a:t/>
            </a:r>
            <a:br>
              <a:rPr lang="ru-RU" sz="4000" b="1" smtClean="0"/>
            </a:br>
            <a:r>
              <a:rPr lang="ru-RU" sz="4000" b="1" smtClean="0"/>
              <a:t/>
            </a:r>
            <a:br>
              <a:rPr lang="ru-RU" sz="4000" b="1" smtClean="0"/>
            </a:br>
            <a:endParaRPr lang="ru-RU" sz="4000" b="1" smtClean="0"/>
          </a:p>
        </p:txBody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>
          <a:xfrm>
            <a:off x="755650" y="765175"/>
            <a:ext cx="8229600" cy="5245100"/>
          </a:xfrm>
        </p:spPr>
        <p:txBody>
          <a:bodyPr/>
          <a:lstStyle/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ru-RU" b="1" smtClean="0"/>
              <a:t>Современная Крапивна </a:t>
            </a:r>
          </a:p>
          <a:p>
            <a:pPr>
              <a:lnSpc>
                <a:spcPct val="90000"/>
              </a:lnSpc>
            </a:pPr>
            <a:r>
              <a:rPr lang="ru-RU" smtClean="0"/>
              <a:t>Филиал государственного мемориального и природного заповедника </a:t>
            </a:r>
            <a:r>
              <a:rPr lang="ru-RU" smtClean="0">
                <a:hlinkClick r:id="rId2" tooltip="Музей"/>
              </a:rPr>
              <a:t>Музей</a:t>
            </a:r>
            <a:r>
              <a:rPr lang="ru-RU" smtClean="0"/>
              <a:t>-усадьба </a:t>
            </a:r>
            <a:r>
              <a:rPr lang="ru-RU" smtClean="0">
                <a:hlinkClick r:id="rId3" tooltip="Толстой, Лев Николаевич"/>
              </a:rPr>
              <a:t>Л. Н. Толстого</a:t>
            </a:r>
            <a:r>
              <a:rPr lang="ru-RU" smtClean="0"/>
              <a:t> «</a:t>
            </a:r>
            <a:r>
              <a:rPr lang="ru-RU" smtClean="0">
                <a:hlinkClick r:id="rId4" tooltip="Ясная Поляна"/>
              </a:rPr>
              <a:t>Ясная Поляна</a:t>
            </a:r>
            <a:r>
              <a:rPr lang="ru-RU" smtClean="0"/>
              <a:t>».</a:t>
            </a:r>
          </a:p>
          <a:p>
            <a:pPr>
              <a:lnSpc>
                <a:spcPct val="90000"/>
              </a:lnSpc>
            </a:pPr>
            <a:r>
              <a:rPr lang="ru-RU" smtClean="0"/>
              <a:t>С </a:t>
            </a:r>
            <a:r>
              <a:rPr lang="ru-RU" smtClean="0">
                <a:hlinkClick r:id="rId5" tooltip="2002 год"/>
              </a:rPr>
              <a:t>2002 года</a:t>
            </a:r>
            <a:r>
              <a:rPr lang="ru-RU" smtClean="0"/>
              <a:t> в селе проводится ежегодный «Фестиваль крапивы»;</a:t>
            </a:r>
          </a:p>
          <a:p>
            <a:pPr>
              <a:lnSpc>
                <a:spcPct val="90000"/>
              </a:lnSpc>
            </a:pPr>
            <a:r>
              <a:rPr lang="ru-RU" smtClean="0"/>
              <a:t>2013 г.  - Международный фестиваль Крапивы,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mtClean="0"/>
              <a:t>   конкурсный проект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mtClean="0"/>
              <a:t>  «Крапивная история» </a:t>
            </a:r>
          </a:p>
        </p:txBody>
      </p:sp>
      <p:pic>
        <p:nvPicPr>
          <p:cNvPr id="22533" name="Рисунок 2" descr="Крапива - полезные свойства и противопоказания, применение и лечебные свойства крапивы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72225" y="4508500"/>
            <a:ext cx="2232025" cy="177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Что(кто)такое крапива?</a:t>
            </a:r>
          </a:p>
        </p:txBody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r>
              <a:rPr lang="ru-RU" smtClean="0"/>
              <a:t>Слово «крапива имеет несколько значений:</a:t>
            </a:r>
            <a:r>
              <a:rPr lang="ru-RU" smtClean="0">
                <a:hlinkClick r:id="rId2" tooltip="Логотип Викисловаря"/>
              </a:rPr>
              <a:t> </a:t>
            </a:r>
            <a:endParaRPr lang="ru-RU" smtClean="0"/>
          </a:p>
          <a:p>
            <a:r>
              <a:rPr lang="ru-RU" smtClean="0"/>
              <a:t>В </a:t>
            </a:r>
            <a:r>
              <a:rPr lang="ru-RU" smtClean="0">
                <a:hlinkClick r:id="rId3" tooltip="Викисловарь"/>
              </a:rPr>
              <a:t>Викисловаре</a:t>
            </a:r>
            <a:r>
              <a:rPr lang="ru-RU" smtClean="0"/>
              <a:t> есть статья </a:t>
            </a:r>
            <a:r>
              <a:rPr lang="ru-RU" b="1" smtClean="0"/>
              <a:t>«</a:t>
            </a:r>
            <a:r>
              <a:rPr lang="ru-RU" b="1" smtClean="0">
                <a:hlinkClick r:id="rId4" tooltip="wikt:крапива"/>
              </a:rPr>
              <a:t>крапива</a:t>
            </a:r>
            <a:r>
              <a:rPr lang="ru-RU" b="1" smtClean="0"/>
              <a:t>»</a:t>
            </a:r>
            <a:endParaRPr lang="ru-RU" smtClean="0"/>
          </a:p>
          <a:p>
            <a:pPr>
              <a:buFont typeface="Arial" charset="0"/>
              <a:buNone/>
            </a:pPr>
            <a:r>
              <a:rPr lang="ru-RU" b="1" smtClean="0"/>
              <a:t>    </a:t>
            </a:r>
            <a:r>
              <a:rPr lang="ru-RU" b="1" smtClean="0">
                <a:hlinkClick r:id="rId5" tooltip="Крапива"/>
              </a:rPr>
              <a:t>Крапива</a:t>
            </a:r>
            <a:r>
              <a:rPr lang="ru-RU" smtClean="0"/>
              <a:t> (</a:t>
            </a:r>
            <a:r>
              <a:rPr lang="ru-RU" smtClean="0">
                <a:hlinkClick r:id="rId6" tooltip="Латинский язык"/>
              </a:rPr>
              <a:t>лат.</a:t>
            </a:r>
            <a:r>
              <a:rPr lang="ru-RU" smtClean="0"/>
              <a:t> </a:t>
            </a:r>
            <a:r>
              <a:rPr lang="ru-RU" i="1" smtClean="0"/>
              <a:t>Urtica</a:t>
            </a:r>
            <a:r>
              <a:rPr lang="ru-RU" smtClean="0"/>
              <a:t>) — растение семейства </a:t>
            </a:r>
            <a:r>
              <a:rPr lang="ru-RU" smtClean="0">
                <a:hlinkClick r:id="rId7" tooltip="Крапивные"/>
              </a:rPr>
              <a:t>Крапивные</a:t>
            </a:r>
            <a:r>
              <a:rPr lang="ru-RU" smtClean="0"/>
              <a:t>. </a:t>
            </a:r>
          </a:p>
          <a:p>
            <a:r>
              <a:rPr lang="ru-RU" smtClean="0"/>
              <a:t>Крапива — российский белорусский </a:t>
            </a:r>
          </a:p>
          <a:p>
            <a:pPr>
              <a:buFont typeface="Arial" charset="0"/>
              <a:buNone/>
            </a:pPr>
            <a:r>
              <a:rPr lang="ru-RU" smtClean="0"/>
              <a:t>   советский писатель. </a:t>
            </a:r>
          </a:p>
        </p:txBody>
      </p:sp>
      <p:pic>
        <p:nvPicPr>
          <p:cNvPr id="23558" name="Рисунок 2" descr="Крапива - полезные свойства и противопоказания, применение и лечебные свойства крапивы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11863" y="4437063"/>
            <a:ext cx="2376487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r>
              <a:rPr lang="ru-RU" smtClean="0"/>
              <a:t>Применение крапивы</a:t>
            </a:r>
          </a:p>
        </p:txBody>
      </p:sp>
      <p:sp>
        <p:nvSpPr>
          <p:cNvPr id="24582" name="Rectangle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sz="2400" smtClean="0"/>
          </a:p>
        </p:txBody>
      </p:sp>
      <p:sp>
        <p:nvSpPr>
          <p:cNvPr id="24583" name="Rectangle 7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 sz="2400" smtClean="0"/>
          </a:p>
        </p:txBody>
      </p:sp>
      <p:sp>
        <p:nvSpPr>
          <p:cNvPr id="24584" name="Rectangle 8"/>
          <p:cNvSpPr>
            <a:spLocks noGrp="1"/>
          </p:cNvSpPr>
          <p:nvPr>
            <p:ph sz="quarter" idx="3"/>
          </p:nvPr>
        </p:nvSpPr>
        <p:spPr>
          <a:xfrm>
            <a:off x="468313" y="3933825"/>
            <a:ext cx="4038600" cy="2187575"/>
          </a:xfrm>
        </p:spPr>
        <p:txBody>
          <a:bodyPr/>
          <a:lstStyle/>
          <a:p>
            <a:endParaRPr lang="ru-RU" sz="2400" smtClean="0"/>
          </a:p>
        </p:txBody>
      </p:sp>
      <p:sp>
        <p:nvSpPr>
          <p:cNvPr id="24585" name="Rectangle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 sz="2400" smtClean="0"/>
          </a:p>
        </p:txBody>
      </p:sp>
      <p:sp>
        <p:nvSpPr>
          <p:cNvPr id="24579" name="Rectangle 3"/>
          <p:cNvSpPr>
            <a:spLocks noGrp="1"/>
          </p:cNvSpPr>
          <p:nvPr>
            <p:ph type="body" idx="4294967295"/>
          </p:nvPr>
        </p:nvSpPr>
        <p:spPr>
          <a:xfrm>
            <a:off x="755650" y="1341438"/>
            <a:ext cx="8229600" cy="45259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smtClean="0"/>
              <a:t>Ряд видов применяется в </a:t>
            </a:r>
            <a:r>
              <a:rPr lang="ru-RU" sz="2000" smtClean="0">
                <a:hlinkClick r:id="rId2" tooltip="Медицина"/>
              </a:rPr>
              <a:t>медицине</a:t>
            </a:r>
            <a:r>
              <a:rPr lang="ru-RU" sz="2000" smtClean="0"/>
              <a:t> и может применяться в пищу и на корм скоту.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Крапиву используют для приготовления </a:t>
            </a:r>
            <a:r>
              <a:rPr lang="ru-RU" sz="2000" smtClean="0">
                <a:hlinkClick r:id="rId3" tooltip="Салат (блюдо)"/>
              </a:rPr>
              <a:t>салатов</a:t>
            </a:r>
            <a:r>
              <a:rPr lang="ru-RU" sz="2000" smtClean="0"/>
              <a:t>, </a:t>
            </a:r>
            <a:r>
              <a:rPr lang="ru-RU" sz="2000" smtClean="0">
                <a:hlinkClick r:id="rId4" tooltip="Суп"/>
              </a:rPr>
              <a:t>супов</a:t>
            </a:r>
            <a:r>
              <a:rPr lang="ru-RU" sz="2000" smtClean="0"/>
              <a:t>, </a:t>
            </a:r>
            <a:r>
              <a:rPr lang="ru-RU" sz="2000" smtClean="0">
                <a:hlinkClick r:id="rId5" tooltip="Щи"/>
              </a:rPr>
              <a:t>щей</a:t>
            </a:r>
            <a:r>
              <a:rPr lang="ru-RU" sz="2000" smtClean="0"/>
              <a:t>, </a:t>
            </a:r>
            <a:r>
              <a:rPr lang="ru-RU" sz="2000" smtClean="0">
                <a:hlinkClick r:id="rId6" tooltip="Соус"/>
              </a:rPr>
              <a:t>соусов</a:t>
            </a:r>
            <a:r>
              <a:rPr lang="ru-RU" sz="2000" smtClean="0"/>
              <a:t>, начинки для </a:t>
            </a:r>
            <a:r>
              <a:rPr lang="ru-RU" sz="2000" smtClean="0">
                <a:hlinkClick r:id="rId7" tooltip="Пирожок"/>
              </a:rPr>
              <a:t>пирожков</a:t>
            </a:r>
            <a:r>
              <a:rPr lang="ru-RU" sz="2000" smtClean="0"/>
              <a:t>, а также </a:t>
            </a:r>
            <a:r>
              <a:rPr lang="ru-RU" sz="2000" smtClean="0">
                <a:hlinkClick r:id="rId8" tooltip="Консервирование"/>
              </a:rPr>
              <a:t>солят и квасят</a:t>
            </a:r>
            <a:r>
              <a:rPr lang="ru-RU" sz="2000" smtClean="0"/>
              <a:t>. Молодые нежные соцветия заваривают в </a:t>
            </a:r>
            <a:r>
              <a:rPr lang="ru-RU" sz="2000" smtClean="0">
                <a:hlinkClick r:id="rId9" tooltip="Чай (напиток)"/>
              </a:rPr>
              <a:t>чай</a:t>
            </a:r>
            <a:r>
              <a:rPr lang="ru-RU" sz="2000" smtClean="0"/>
              <a:t>, сушат. 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Крапиву применяют также при уходе за волосами, </a:t>
            </a:r>
            <a:r>
              <a:rPr lang="ru-RU" sz="2000" smtClean="0">
                <a:hlinkClick r:id="rId10" tooltip="Отвар"/>
              </a:rPr>
              <a:t>отвар</a:t>
            </a:r>
            <a:r>
              <a:rPr lang="ru-RU" sz="2000" smtClean="0"/>
              <a:t> крапивы помогает при выпадении волос. 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Крапива издревле применяется для изготовления самых разных предметов нашего обихода:из крапивного полотна на Руси и в других странах шили крепкие паруса, а ещё — крепкие мешки, «крапивники». 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В Японии крапивный жгут в сочетании с шёлком был главным материалом в изготовлении дорогих </a:t>
            </a:r>
            <a:r>
              <a:rPr lang="ru-RU" sz="2000" smtClean="0">
                <a:hlinkClick r:id="rId11" tooltip="Самурай"/>
              </a:rPr>
              <a:t>самурайских</a:t>
            </a:r>
            <a:r>
              <a:rPr lang="ru-RU" sz="2000" smtClean="0"/>
              <a:t>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000" smtClean="0"/>
              <a:t>      доспехов, из одеревеневших стеблей делали щиты,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000" smtClean="0"/>
              <a:t>      а из крепчайшего  крапивного волокна, кручёного и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000" smtClean="0"/>
              <a:t>       натёртого воском,— тетивы для луков. </a:t>
            </a:r>
          </a:p>
          <a:p>
            <a:pPr>
              <a:lnSpc>
                <a:spcPct val="80000"/>
              </a:lnSpc>
            </a:pPr>
            <a:endParaRPr lang="ru-RU" sz="2000" smtClean="0"/>
          </a:p>
        </p:txBody>
      </p:sp>
      <p:pic>
        <p:nvPicPr>
          <p:cNvPr id="24587" name="Рисунок 2" descr="Крапива - полезные свойства и противопоказания, применение и лечебные свойства крапивы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227763" y="4508500"/>
            <a:ext cx="2376487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Другая 47">
      <a:dk1>
        <a:srgbClr val="8E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</TotalTime>
  <Words>855</Words>
  <Application>Microsoft Office PowerPoint</Application>
  <PresentationFormat>Экран (4:3)</PresentationFormat>
  <Paragraphs>138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3" baseType="lpstr">
      <vt:lpstr>Calibri</vt:lpstr>
      <vt:lpstr>Arial</vt:lpstr>
      <vt:lpstr>Оформление по умолчанию</vt:lpstr>
      <vt:lpstr>  МБОУ СОШ № 7 </vt:lpstr>
      <vt:lpstr>    </vt:lpstr>
      <vt:lpstr>План</vt:lpstr>
      <vt:lpstr>Виртуальное путешествие в село Крапивна</vt:lpstr>
      <vt:lpstr>Из истории села Крапивна</vt:lpstr>
      <vt:lpstr>Слайд 6</vt:lpstr>
      <vt:lpstr>  </vt:lpstr>
      <vt:lpstr>Что(кто)такое крапива?</vt:lpstr>
      <vt:lpstr>Применение крапивы</vt:lpstr>
      <vt:lpstr>Применение крапивы</vt:lpstr>
      <vt:lpstr>Чистоговорки</vt:lpstr>
      <vt:lpstr>Загадки о крапиве</vt:lpstr>
      <vt:lpstr>Стихотворения о крапиве</vt:lpstr>
      <vt:lpstr>Стихотворения о крапиве</vt:lpstr>
      <vt:lpstr>Пословицы и поговорки о крапиве</vt:lpstr>
      <vt:lpstr>Крапива и сказки</vt:lpstr>
      <vt:lpstr>Слайд 17</vt:lpstr>
      <vt:lpstr>СБО.Готовим вкусно и полезно</vt:lpstr>
      <vt:lpstr>Зелёная окрошка</vt:lpstr>
      <vt:lpstr>Интернет - ресурсы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Путешествие</dc:title>
  <dc:creator>Александрова З.В. (Aida_Alex)</dc:creator>
  <dc:description>http://aida.ucoz.ru</dc:description>
  <cp:lastModifiedBy>Asus</cp:lastModifiedBy>
  <cp:revision>15</cp:revision>
  <dcterms:created xsi:type="dcterms:W3CDTF">2009-07-20T04:14:45Z</dcterms:created>
  <dcterms:modified xsi:type="dcterms:W3CDTF">2014-11-02T06:11:52Z</dcterms:modified>
  <cp:category>шаблоны к Powerpoint</cp:category>
</cp:coreProperties>
</file>