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47799"/>
          </a:xfrm>
        </p:spPr>
        <p:txBody>
          <a:bodyPr/>
          <a:lstStyle/>
          <a:p>
            <a:pPr algn="ctr"/>
            <a:r>
              <a:rPr lang="ru-RU" dirty="0" smtClean="0"/>
              <a:t>Доклад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886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Как стимулировать  желание  учиться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Особенности учебной  мотивации младших  школьников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2590800"/>
            <a:ext cx="6400800" cy="2569698"/>
          </a:xfrm>
        </p:spPr>
        <p:txBody>
          <a:bodyPr/>
          <a:lstStyle/>
          <a:p>
            <a:r>
              <a:rPr lang="ru-RU" sz="4000" dirty="0" smtClean="0"/>
              <a:t>Мотив – это  смысл поведения  и  деятельности  </a:t>
            </a:r>
            <a:r>
              <a:rPr lang="ru-RU" sz="4400" dirty="0" smtClean="0"/>
              <a:t>человека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 группа  -  широкие,социальные</a:t>
            </a:r>
          </a:p>
          <a:p>
            <a:endParaRPr lang="ru-RU" sz="4000" dirty="0" smtClean="0"/>
          </a:p>
          <a:p>
            <a:r>
              <a:rPr lang="ru-RU" sz="4000" dirty="0" smtClean="0"/>
              <a:t>2 группа – узколичные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 мотивационного стимулирования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Э</a:t>
            </a:r>
            <a:r>
              <a:rPr lang="ru-RU" dirty="0" smtClean="0"/>
              <a:t>моциональная  мотивация  (поощрение, ситуация  успеха,  желания быть  значимым  в  коллективе</a:t>
            </a:r>
          </a:p>
          <a:p>
            <a:endParaRPr lang="ru-RU" dirty="0" smtClean="0"/>
          </a:p>
          <a:p>
            <a:r>
              <a:rPr lang="ru-RU" dirty="0" smtClean="0"/>
              <a:t>2. Познавательная  мотивация  (опора  на  жизненный опыт, поиск  альтернативных решений, создание  проблемных ситуаций, выпонение творческих  заданий, организация совместной учебной деятельности)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 мотивации учения 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Начальная школа- чувство  долга, престиж, избегание наказания, интерес  к  предмету</a:t>
            </a:r>
          </a:p>
          <a:p>
            <a:endParaRPr lang="ru-RU" dirty="0" smtClean="0"/>
          </a:p>
          <a:p>
            <a:r>
              <a:rPr lang="ru-RU" dirty="0" smtClean="0"/>
              <a:t>Подростковая  школа - </a:t>
            </a:r>
            <a:r>
              <a:rPr lang="ru-RU" dirty="0" smtClean="0"/>
              <a:t>интерес  к  </a:t>
            </a:r>
            <a:r>
              <a:rPr lang="ru-RU" dirty="0" smtClean="0"/>
              <a:t>предмету, продолжение 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стимулирования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1. Содержательные</a:t>
            </a:r>
          </a:p>
          <a:p>
            <a:r>
              <a:rPr lang="ru-RU" sz="4400" dirty="0" smtClean="0"/>
              <a:t>2. Организационные</a:t>
            </a:r>
          </a:p>
          <a:p>
            <a:r>
              <a:rPr lang="ru-RU" sz="4400" dirty="0" smtClean="0"/>
              <a:t>3. </a:t>
            </a:r>
            <a:r>
              <a:rPr lang="ru-RU" sz="4400" dirty="0" smtClean="0"/>
              <a:t>В</a:t>
            </a:r>
            <a:r>
              <a:rPr lang="ru-RU" sz="4400" dirty="0" smtClean="0"/>
              <a:t>оспитательные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Неумение учиться  и  преодолевать  трудности познавательной  деятельности</a:t>
            </a:r>
          </a:p>
          <a:p>
            <a:r>
              <a:rPr lang="ru-RU" dirty="0" smtClean="0"/>
              <a:t>2.Громадность   школьного  материала, который  нужно  усвоить  и  запомнить</a:t>
            </a:r>
          </a:p>
          <a:p>
            <a:r>
              <a:rPr lang="ru-RU" dirty="0" smtClean="0"/>
              <a:t>3. Отвлекающие факторы  полнокровной  детской  жизни</a:t>
            </a:r>
          </a:p>
          <a:p>
            <a:r>
              <a:rPr lang="ru-RU" dirty="0" smtClean="0"/>
              <a:t>4. Однообразие  жизни  и  учебного  процесса</a:t>
            </a:r>
          </a:p>
          <a:p>
            <a:r>
              <a:rPr lang="ru-RU" dirty="0" smtClean="0"/>
              <a:t>5. Бедность  и  непродуманность  методики  и  организации  учебного  процесса  и  школьной жизни  вообще</a:t>
            </a:r>
          </a:p>
          <a:p>
            <a:r>
              <a:rPr lang="ru-RU" dirty="0" smtClean="0"/>
              <a:t>6. Упорно-однообразная авторитарная позиция учителей и родителей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Эффективная мотивация учения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Стимулирующая роль организации учебного 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Чёткое  структурирование  учебного  материала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smtClean="0"/>
              <a:t>Л</a:t>
            </a:r>
            <a:r>
              <a:rPr lang="ru-RU" dirty="0" smtClean="0"/>
              <a:t>огичное, яркое, увлекателное  изложение   материала</a:t>
            </a:r>
          </a:p>
          <a:p>
            <a:endParaRPr lang="ru-RU" dirty="0" smtClean="0"/>
          </a:p>
          <a:p>
            <a:r>
              <a:rPr lang="ru-RU" dirty="0" smtClean="0"/>
              <a:t>3.Своевременное  чередование умственных  знаний  и  действий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стимулы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1. Общечеловеческие потребности</a:t>
            </a:r>
          </a:p>
          <a:p>
            <a:r>
              <a:rPr lang="ru-RU" sz="4000" dirty="0" smtClean="0"/>
              <a:t>2. Возрастные  потребности</a:t>
            </a:r>
          </a:p>
          <a:p>
            <a:r>
              <a:rPr lang="ru-RU" sz="4000" dirty="0" smtClean="0"/>
              <a:t>3. Специфические  потребности  мальчиков  и  девочек</a:t>
            </a:r>
          </a:p>
          <a:p>
            <a:r>
              <a:rPr lang="ru-RU" sz="4000" dirty="0" smtClean="0"/>
              <a:t>4. Индивидуальные  потребности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Общечеловеческие  потребности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новизна учебного  материала</a:t>
            </a:r>
          </a:p>
          <a:p>
            <a:r>
              <a:rPr lang="ru-RU" dirty="0" smtClean="0"/>
              <a:t>Б) практическое  значение</a:t>
            </a:r>
          </a:p>
          <a:p>
            <a:r>
              <a:rPr lang="ru-RU" dirty="0" smtClean="0"/>
              <a:t>В) противоречивость</a:t>
            </a:r>
          </a:p>
          <a:p>
            <a:r>
              <a:rPr lang="ru-RU" dirty="0" smtClean="0"/>
              <a:t>Г) Оценка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Опора на  возрастные 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 Младшие  школьники</a:t>
            </a:r>
          </a:p>
          <a:p>
            <a:endParaRPr lang="ru-RU" sz="4000" dirty="0" smtClean="0"/>
          </a:p>
          <a:p>
            <a:r>
              <a:rPr lang="ru-RU" sz="4000" dirty="0" smtClean="0"/>
              <a:t>Б)  Подростки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Опора  на  специфические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Мальчиков</a:t>
            </a:r>
          </a:p>
          <a:p>
            <a:endParaRPr lang="ru-RU" sz="4000" dirty="0" smtClean="0"/>
          </a:p>
          <a:p>
            <a:r>
              <a:rPr lang="ru-RU" sz="4000" dirty="0" smtClean="0"/>
              <a:t>Б)  Девочек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200400"/>
          </a:xfrm>
        </p:spPr>
        <p:txBody>
          <a:bodyPr>
            <a:normAutofit/>
          </a:bodyPr>
          <a:lstStyle/>
          <a:p>
            <a:r>
              <a:rPr lang="ru-RU" dirty="0" smtClean="0"/>
              <a:t>Опора  на  индивидуальные  потребности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257</Words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Доклад</vt:lpstr>
      <vt:lpstr>Причины </vt:lpstr>
      <vt:lpstr>Эффективная мотивация учения</vt:lpstr>
      <vt:lpstr>Стимулирующая роль организации учебного  процесса</vt:lpstr>
      <vt:lpstr>Специальные стимулы</vt:lpstr>
      <vt:lpstr>Общечеловеческие  потребности</vt:lpstr>
      <vt:lpstr>Опора на  возрастные  особенности</vt:lpstr>
      <vt:lpstr>Опора  на  специфические особенности</vt:lpstr>
      <vt:lpstr>Опора  на  индивидуальные  потребности</vt:lpstr>
      <vt:lpstr>Особенности учебной  мотивации младших  школьников</vt:lpstr>
      <vt:lpstr>Мотивы </vt:lpstr>
      <vt:lpstr>Виды  мотивационного стимулирования</vt:lpstr>
      <vt:lpstr>Характеристика  мотивации учения  школьников</vt:lpstr>
      <vt:lpstr>Методы стимулирования учащихся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</dc:title>
  <cp:lastModifiedBy>Денис</cp:lastModifiedBy>
  <cp:revision>12</cp:revision>
  <dcterms:modified xsi:type="dcterms:W3CDTF">2010-01-24T14:44:48Z</dcterms:modified>
</cp:coreProperties>
</file>