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3"/>
  </p:notesMasterIdLst>
  <p:sldIdLst>
    <p:sldId id="261" r:id="rId2"/>
    <p:sldId id="259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57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52;&#1072;&#1084;&#1072;\&#1052;&#1086;&#1080;%20&#1076;&#1086;&#1082;&#1091;&#1084;&#1077;&#1085;&#1090;&#1099;\&#1056;&#1077;&#1079;&#1091;&#1083;&#1100;&#1090;&#1072;&#1090;&#1099;%20&#1050;&#105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/>
              <a:t>Количество дисграфических ошибок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0825955920479392"/>
          <c:y val="0.144760771402315"/>
          <c:w val="0.645240149461968"/>
          <c:h val="0.7461515169545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Начало уч. года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2"/>
                <c:pt idx="0">
                  <c:v>Контролная группа</c:v>
                </c:pt>
                <c:pt idx="1">
                  <c:v>Экспериментальная группа</c:v>
                </c:pt>
              </c:strCache>
            </c:strRef>
          </c:cat>
          <c:val>
            <c:numRef>
              <c:f>Лист1!$B$3:$B$5</c:f>
              <c:numCache>
                <c:formatCode>0%</c:formatCode>
                <c:ptCount val="2"/>
                <c:pt idx="0">
                  <c:v>0.3</c:v>
                </c:pt>
                <c:pt idx="1">
                  <c:v>0.29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 Конец уч.года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2"/>
                <c:pt idx="0">
                  <c:v>Контролная группа</c:v>
                </c:pt>
                <c:pt idx="1">
                  <c:v>Экспериментальная группа</c:v>
                </c:pt>
              </c:strCache>
            </c:strRef>
          </c:cat>
          <c:val>
            <c:numRef>
              <c:f>Лист1!$C$3:$C$5</c:f>
              <c:numCache>
                <c:formatCode>0%</c:formatCode>
                <c:ptCount val="2"/>
                <c:pt idx="0">
                  <c:v>0.12</c:v>
                </c:pt>
                <c:pt idx="1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971352"/>
        <c:axId val="-2116974344"/>
      </c:barChart>
      <c:catAx>
        <c:axId val="-211697135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6974344"/>
        <c:crosses val="autoZero"/>
        <c:auto val="1"/>
        <c:lblAlgn val="ctr"/>
        <c:lblOffset val="100"/>
        <c:noMultiLvlLbl val="0"/>
      </c:catAx>
      <c:valAx>
        <c:axId val="-21169743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16971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2C853-92C7-40AE-8208-A32C50C2D9EE}" type="datetimeFigureOut">
              <a:rPr lang="ru-RU" smtClean="0"/>
              <a:pPr/>
              <a:t>12.11.14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769DC-B032-424B-B0DA-6B0F3FFA8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49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69DC-B032-424B-B0DA-6B0F3FFA892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1738-D7B9-4B78-86A9-EDE899A3146A}" type="datetimeFigureOut">
              <a:rPr lang="ru-RU" smtClean="0"/>
              <a:pPr/>
              <a:t>12.11.14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8FE4-21ED-4B5B-9458-6B7CBE271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1738-D7B9-4B78-86A9-EDE899A3146A}" type="datetimeFigureOut">
              <a:rPr lang="ru-RU" smtClean="0"/>
              <a:pPr/>
              <a:t>12.11.14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8FE4-21ED-4B5B-9458-6B7CBE271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1738-D7B9-4B78-86A9-EDE899A3146A}" type="datetimeFigureOut">
              <a:rPr lang="ru-RU" smtClean="0"/>
              <a:pPr/>
              <a:t>12.11.14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8FE4-21ED-4B5B-9458-6B7CBE271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1738-D7B9-4B78-86A9-EDE899A3146A}" type="datetimeFigureOut">
              <a:rPr lang="ru-RU" smtClean="0"/>
              <a:pPr/>
              <a:t>12.11.14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8FE4-21ED-4B5B-9458-6B7CBE271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1738-D7B9-4B78-86A9-EDE899A3146A}" type="datetimeFigureOut">
              <a:rPr lang="ru-RU" smtClean="0"/>
              <a:pPr/>
              <a:t>12.11.14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8FE4-21ED-4B5B-9458-6B7CBE271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1738-D7B9-4B78-86A9-EDE899A3146A}" type="datetimeFigureOut">
              <a:rPr lang="ru-RU" smtClean="0"/>
              <a:pPr/>
              <a:t>12.11.14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8FE4-21ED-4B5B-9458-6B7CBE271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1738-D7B9-4B78-86A9-EDE899A3146A}" type="datetimeFigureOut">
              <a:rPr lang="ru-RU" smtClean="0"/>
              <a:pPr/>
              <a:t>12.11.14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8FE4-21ED-4B5B-9458-6B7CBE271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1738-D7B9-4B78-86A9-EDE899A3146A}" type="datetimeFigureOut">
              <a:rPr lang="ru-RU" smtClean="0"/>
              <a:pPr/>
              <a:t>12.11.14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8A8FE4-21ED-4B5B-9458-6B7CBE2713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1738-D7B9-4B78-86A9-EDE899A3146A}" type="datetimeFigureOut">
              <a:rPr lang="ru-RU" smtClean="0"/>
              <a:pPr/>
              <a:t>12.11.14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8FE4-21ED-4B5B-9458-6B7CBE271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1738-D7B9-4B78-86A9-EDE899A3146A}" type="datetimeFigureOut">
              <a:rPr lang="ru-RU" smtClean="0"/>
              <a:pPr/>
              <a:t>12.11.14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78A8FE4-21ED-4B5B-9458-6B7CBE271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3D41738-D7B9-4B78-86A9-EDE899A3146A}" type="datetimeFigureOut">
              <a:rPr lang="ru-RU" smtClean="0"/>
              <a:pPr/>
              <a:t>12.11.14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8FE4-21ED-4B5B-9458-6B7CBE271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3D41738-D7B9-4B78-86A9-EDE899A3146A}" type="datetimeFigureOut">
              <a:rPr lang="ru-RU" smtClean="0"/>
              <a:pPr/>
              <a:t>12.11.14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78A8FE4-21ED-4B5B-9458-6B7CBE271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hyperlink" Target="%D0%A0%D0%B5%D0%B7%D1%83%D0%BB%D1%8C%D1%82%D0%B0%D1%82%D1%8B%20%D0%9A%D0%A0.xlsx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%D0%BA%D0%B0%D0%BB%D0%B0%D1%81%D0%B0%20.doc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%D1%80%D1%83%D0%BB%D0%BC%D0%B8.doc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%D0%9F%D0%B0%D0%BD%D1%91.docx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%D0%B0%D0%BD%D0%BD%D0%B5.docx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%D0%B0%D0%BF.docx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%D1%83%D0%BB%D1%82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1931"/>
            <a:ext cx="9144000" cy="6858000"/>
          </a:xfrm>
          <a:prstGeom prst="rect">
            <a:avLst/>
          </a:prstGeom>
          <a:gradFill rotWithShape="1">
            <a:gsLst>
              <a:gs pos="0">
                <a:srgbClr val="FF3300">
                  <a:alpha val="75000"/>
                </a:srgbClr>
              </a:gs>
              <a:gs pos="50000">
                <a:srgbClr val="FF9999">
                  <a:alpha val="74000"/>
                </a:srgbClr>
              </a:gs>
              <a:gs pos="100000">
                <a:srgbClr val="FF3300">
                  <a:alpha val="68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prstMaterial="metal">
            <a:bevelB/>
            <a:extrusionClr>
              <a:schemeClr val="accent3">
                <a:lumMod val="60000"/>
                <a:lumOff val="40000"/>
              </a:schemeClr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7" name="Picture 3" descr="Изображение"/>
          <p:cNvPicPr>
            <a:picLocks noChangeAspect="1" noChangeArrowheads="1"/>
          </p:cNvPicPr>
          <p:nvPr/>
        </p:nvPicPr>
        <p:blipFill>
          <a:blip r:embed="rId4" cstate="screen">
            <a:lum bright="-10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000372"/>
            <a:ext cx="4071966" cy="309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500034" y="285728"/>
            <a:ext cx="6699250" cy="1373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Cyr Boldit Chuv"/>
              </a:rPr>
              <a:t>Т.р.с </a:t>
            </a:r>
            <a:r>
              <a:rPr lang="ru-RU" sz="3600" b="1" kern="10" spc="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Cyr Boldit Chuv"/>
              </a:rPr>
              <a:t>кала=ма</a:t>
            </a:r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Cyr Boldit Chuv"/>
              </a:rPr>
              <a:t> </a:t>
            </a:r>
            <a:r>
              <a:rPr lang="ru-RU" sz="3600" b="1" kern="10" spc="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Cyr Boldit Chuv"/>
              </a:rPr>
              <a:t>в.рен.р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 Cyr Boldit Chuv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3428992" y="1857364"/>
            <a:ext cx="18288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58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Cyr Chuv"/>
              </a:rPr>
              <a:t>("+" </a:t>
            </a:r>
            <a:r>
              <a:rPr lang="ru-RU" sz="3600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Cyr Chuv"/>
              </a:rPr>
              <a:t>сасё</a:t>
            </a:r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Cyr Chuv"/>
              </a:rPr>
              <a:t>)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Cyr Chuv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3571876"/>
            <a:ext cx="3571900" cy="1569660"/>
          </a:xfrm>
          <a:prstGeom prst="rect">
            <a:avLst/>
          </a:prstGeom>
          <a:noFill/>
          <a:ln>
            <a:solidFill>
              <a:srgbClr val="FF6600">
                <a:alpha val="30196"/>
              </a:srgbClr>
            </a:solidFill>
          </a:ln>
          <a:effectLst>
            <a:outerShdw blurRad="63500" dist="50800" dir="7200000" algn="ctr" rotWithShape="0">
              <a:srgbClr val="000000">
                <a:alpha val="6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FF00"/>
                </a:solidFill>
              </a:rPr>
              <a:t>Презентация учителя- </a:t>
            </a:r>
            <a:r>
              <a:rPr lang="ru-RU" sz="2400" i="1" smtClean="0">
                <a:solidFill>
                  <a:srgbClr val="FFFF00"/>
                </a:solidFill>
              </a:rPr>
              <a:t>логопеда МБОУ </a:t>
            </a:r>
            <a:r>
              <a:rPr lang="ru-RU" sz="2400" i="1" dirty="0" smtClean="0">
                <a:solidFill>
                  <a:srgbClr val="FFFF00"/>
                </a:solidFill>
              </a:rPr>
              <a:t>«</a:t>
            </a:r>
            <a:r>
              <a:rPr lang="ru-RU" sz="2400" i="1" dirty="0" err="1" smtClean="0">
                <a:solidFill>
                  <a:srgbClr val="FFFF00"/>
                </a:solidFill>
              </a:rPr>
              <a:t>Кугесьская</a:t>
            </a:r>
            <a:r>
              <a:rPr lang="ru-RU" sz="2400" i="1" dirty="0" smtClean="0">
                <a:solidFill>
                  <a:srgbClr val="FFFF00"/>
                </a:solidFill>
              </a:rPr>
              <a:t> СОШ №1»</a:t>
            </a:r>
          </a:p>
          <a:p>
            <a:r>
              <a:rPr lang="ru-RU" sz="2400" i="1" dirty="0" smtClean="0">
                <a:solidFill>
                  <a:srgbClr val="FFFF00"/>
                </a:solidFill>
              </a:rPr>
              <a:t>Алексеевой Е.А.</a:t>
            </a:r>
            <a:endParaRPr lang="ru-RU" sz="24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Результаты применения пособия в коррекционной работе:</a:t>
            </a:r>
            <a:endParaRPr lang="ru-RU" sz="24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85918" y="614364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Смотреть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Андреев И.А, Функционирование и развитие чувашского языка в условиях двуязычия // Вестник Чувашской национальной академии. Чебоксары, 1994. № 2. С. 39-43.</a:t>
            </a:r>
          </a:p>
          <a:p>
            <a:pPr lvl="0"/>
            <a:r>
              <a:rPr lang="ru-RU" dirty="0" smtClean="0"/>
              <a:t>Анисимов Г.А. Система упражнений при изучении грамматики русского языка в чувашской школе. Чебоксары: Чувашское книжное издательство, 1987. 95 с.</a:t>
            </a:r>
          </a:p>
          <a:p>
            <a:pPr lvl="0"/>
            <a:r>
              <a:rPr lang="ru-RU" dirty="0" smtClean="0"/>
              <a:t>Михайлов М.М. Двуязычие: проблемы, поиски… Чувашское книжное издательство, Чебоксары, 1989 г. 165 с.</a:t>
            </a:r>
          </a:p>
          <a:p>
            <a:pPr lvl="0"/>
            <a:r>
              <a:rPr lang="ru-RU" dirty="0" smtClean="0"/>
              <a:t>Мышкин З.Ф. Обучение русскому произношению в чувашской школе. Чебоксары: Чувашское кн. изд-во, 1980. 56 с.</a:t>
            </a:r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572560" cy="1038212"/>
          </a:xfrm>
        </p:spPr>
        <p:txBody>
          <a:bodyPr>
            <a:noAutofit/>
          </a:bodyPr>
          <a:lstStyle/>
          <a:p>
            <a:pPr algn="ctr"/>
            <a:r>
              <a:rPr lang="ru-RU" sz="3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Научно-теоретические основы методического пособия</a:t>
            </a:r>
            <a:endParaRPr lang="ru-RU" sz="3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71612"/>
            <a:ext cx="8001024" cy="4071966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dirty="0" smtClean="0"/>
              <a:t>Учение о системном строении и системном взаимодействии различных компонентов речи.</a:t>
            </a:r>
          </a:p>
          <a:p>
            <a:pPr algn="l">
              <a:buFont typeface="Wingdings" pitchFamily="2" charset="2"/>
              <a:buChar char="ü"/>
            </a:pPr>
            <a:endParaRPr lang="ru-RU" dirty="0" smtClean="0"/>
          </a:p>
          <a:p>
            <a:pPr algn="l">
              <a:buFont typeface="Wingdings" pitchFamily="2" charset="2"/>
              <a:buChar char="ü"/>
            </a:pPr>
            <a:r>
              <a:rPr lang="ru-RU" dirty="0" smtClean="0"/>
              <a:t>Работы </a:t>
            </a:r>
            <a:r>
              <a:rPr lang="ru-RU" dirty="0" err="1" smtClean="0"/>
              <a:t>Л.С.Выготского</a:t>
            </a:r>
            <a:r>
              <a:rPr lang="ru-RU" dirty="0" smtClean="0"/>
              <a:t>, А.А.Леонтьева, </a:t>
            </a:r>
            <a:r>
              <a:rPr lang="ru-RU" dirty="0" err="1" smtClean="0"/>
              <a:t>А.Р.Лурия</a:t>
            </a:r>
            <a:r>
              <a:rPr lang="ru-RU" dirty="0" smtClean="0"/>
              <a:t> о связи речи </a:t>
            </a:r>
          </a:p>
          <a:p>
            <a:pPr algn="l"/>
            <a:r>
              <a:rPr lang="ru-RU" dirty="0" smtClean="0"/>
              <a:t>               с другими  высшими психическими функциями ребенка.</a:t>
            </a:r>
          </a:p>
          <a:p>
            <a:pPr algn="l"/>
            <a:endParaRPr lang="ru-RU" dirty="0" smtClean="0"/>
          </a:p>
          <a:p>
            <a:pPr algn="l">
              <a:buFont typeface="Wingdings" pitchFamily="2" charset="2"/>
              <a:buChar char="ü"/>
            </a:pPr>
            <a:r>
              <a:rPr lang="ru-RU" dirty="0" smtClean="0"/>
              <a:t>Учение </a:t>
            </a:r>
            <a:r>
              <a:rPr lang="ru-RU" dirty="0" err="1" smtClean="0"/>
              <a:t>Л.С.Выготского</a:t>
            </a:r>
            <a:r>
              <a:rPr lang="ru-RU" dirty="0" smtClean="0"/>
              <a:t>  «о зоне ближайшего развития».</a:t>
            </a:r>
          </a:p>
          <a:p>
            <a:pPr algn="l">
              <a:buFont typeface="Wingdings" pitchFamily="2" charset="2"/>
              <a:buChar char="ü"/>
            </a:pPr>
            <a:endParaRPr lang="ru-RU" dirty="0" smtClean="0"/>
          </a:p>
          <a:p>
            <a:pPr algn="l">
              <a:buFont typeface="Wingdings" pitchFamily="2" charset="2"/>
              <a:buChar char="ü"/>
            </a:pPr>
            <a:r>
              <a:rPr lang="ru-RU" dirty="0" smtClean="0"/>
              <a:t>Положение логопедии о необходимости исправления дефектов речи на родном для ребенка языке.</a:t>
            </a:r>
          </a:p>
          <a:p>
            <a:pPr algn="l"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принципы, на которые опирается представленное методическое пособие:</a:t>
            </a:r>
            <a:endParaRPr lang="ru-RU" sz="28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525963"/>
          </a:xfrm>
        </p:spPr>
        <p:txBody>
          <a:bodyPr>
            <a:normAutofit/>
          </a:bodyPr>
          <a:lstStyle/>
          <a:p>
            <a:pPr>
              <a:buSzPct val="100000"/>
              <a:buFont typeface="Wingdings 2" pitchFamily="18" charset="2"/>
              <a:buChar char=""/>
            </a:pPr>
            <a:r>
              <a:rPr lang="ru-RU" sz="2400" b="1" i="1" dirty="0" smtClean="0"/>
              <a:t>Логопедические</a:t>
            </a:r>
            <a:r>
              <a:rPr lang="ru-RU" sz="2400" dirty="0" smtClean="0"/>
              <a:t>:  системность, принцип развития, онтогенетический принцип, рассмотрение нарушений речи  во взаимодействии с другими сторонами психического развития ребенка.</a:t>
            </a:r>
          </a:p>
          <a:p>
            <a:pPr>
              <a:buSzPct val="100000"/>
              <a:buFont typeface="Wingdings 2" pitchFamily="18" charset="2"/>
              <a:buChar char=""/>
            </a:pPr>
            <a:endParaRPr lang="ru-RU" sz="2400" dirty="0" smtClean="0"/>
          </a:p>
          <a:p>
            <a:pPr>
              <a:buSzPct val="100000"/>
              <a:buFont typeface="Wingdings 2" pitchFamily="18" charset="2"/>
              <a:buChar char=""/>
            </a:pPr>
            <a:r>
              <a:rPr lang="ru-RU" sz="2400" b="1" i="1" dirty="0" err="1" smtClean="0"/>
              <a:t>Общедидактические</a:t>
            </a:r>
            <a:r>
              <a:rPr lang="ru-RU" sz="2400" dirty="0" smtClean="0"/>
              <a:t>:  наглядность, доступность, воспитывающий  и развивающий характер предлагаемого речевого материала.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758138" cy="2714644"/>
          </a:xfr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на развитие слухового внимания, памяти, фонематического восприятия, фонематических представлений: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143248"/>
            <a:ext cx="6043626" cy="2643206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Char char=""/>
            </a:pPr>
            <a:r>
              <a:rPr lang="ru-RU" sz="3800" dirty="0" smtClean="0">
                <a:latin typeface="Arial Cyr Boldit Chuv" pitchFamily="34" charset="-52"/>
              </a:rPr>
              <a:t> </a:t>
            </a:r>
            <a:r>
              <a:rPr lang="ru-RU" sz="2000" dirty="0" err="1" smtClean="0">
                <a:latin typeface="Arial Cyr Boldit Chuv" pitchFamily="34" charset="-52"/>
              </a:rPr>
              <a:t>Тимл</a:t>
            </a:r>
            <a:r>
              <a:rPr lang="ru-RU" sz="2000" dirty="0" smtClean="0">
                <a:latin typeface="Arial Cyr Boldit Chuv" pitchFamily="34" charset="-52"/>
              </a:rPr>
              <a:t>. </a:t>
            </a:r>
            <a:r>
              <a:rPr lang="ru-RU" sz="2000" dirty="0" err="1" smtClean="0">
                <a:latin typeface="Arial Cyr Boldit Chuv" pitchFamily="34" charset="-52"/>
              </a:rPr>
              <a:t>итле</a:t>
            </a:r>
            <a:r>
              <a:rPr lang="ru-RU" sz="2000" dirty="0" smtClean="0">
                <a:latin typeface="Arial Cyr Boldit Chuv" pitchFamily="34" charset="-52"/>
              </a:rPr>
              <a:t> те </a:t>
            </a:r>
            <a:r>
              <a:rPr lang="ru-RU" sz="2000" dirty="0" err="1" smtClean="0">
                <a:latin typeface="Arial Cyr Boldit Chuv" pitchFamily="34" charset="-52"/>
              </a:rPr>
              <a:t>ман</a:t>
            </a:r>
            <a:r>
              <a:rPr lang="ru-RU" sz="2000" dirty="0" smtClean="0">
                <a:latin typeface="Arial Cyr Boldit Chuv" pitchFamily="34" charset="-52"/>
              </a:rPr>
              <a:t> </a:t>
            </a:r>
            <a:r>
              <a:rPr lang="ru-RU" sz="2000" dirty="0" err="1" smtClean="0">
                <a:latin typeface="Arial Cyr Boldit Chuv" pitchFamily="34" charset="-52"/>
              </a:rPr>
              <a:t>хы==ён</a:t>
            </a:r>
            <a:r>
              <a:rPr lang="ru-RU" sz="2000" dirty="0" smtClean="0">
                <a:latin typeface="Arial Cyr Boldit Chuv" pitchFamily="34" charset="-52"/>
              </a:rPr>
              <a:t> </a:t>
            </a:r>
            <a:r>
              <a:rPr lang="ru-RU" sz="2000" dirty="0" err="1" smtClean="0">
                <a:latin typeface="Arial Cyr Boldit Chuv" pitchFamily="34" charset="-52"/>
              </a:rPr>
              <a:t>=ак</a:t>
            </a:r>
            <a:r>
              <a:rPr lang="ru-RU" sz="2000" dirty="0" smtClean="0">
                <a:latin typeface="Arial Cyr Boldit Chuv" pitchFamily="34" charset="-52"/>
              </a:rPr>
              <a:t> </a:t>
            </a:r>
            <a:r>
              <a:rPr lang="ru-RU" sz="2000" dirty="0" err="1" smtClean="0">
                <a:latin typeface="Arial Cyr Boldit Chuv" pitchFamily="34" charset="-52"/>
              </a:rPr>
              <a:t>сыпёксене</a:t>
            </a:r>
            <a:r>
              <a:rPr lang="ru-RU" sz="2000" dirty="0" smtClean="0">
                <a:latin typeface="Arial Cyr Boldit Chuv" pitchFamily="34" charset="-52"/>
              </a:rPr>
              <a:t> кала?</a:t>
            </a:r>
          </a:p>
          <a:p>
            <a:pPr>
              <a:buNone/>
            </a:pPr>
            <a:r>
              <a:rPr lang="ru-RU" sz="2000" dirty="0" smtClean="0">
                <a:latin typeface="Arial Cyr Boldit Chuv" pitchFamily="34" charset="-52"/>
              </a:rPr>
              <a:t>		</a:t>
            </a:r>
            <a:r>
              <a:rPr lang="ru-RU" sz="2000" dirty="0" err="1" smtClean="0">
                <a:latin typeface="Arial Cyr Boldit Chuv" pitchFamily="34" charset="-52"/>
              </a:rPr>
              <a:t>=а</a:t>
            </a:r>
            <a:r>
              <a:rPr lang="ru-RU" sz="2000" dirty="0" smtClean="0">
                <a:latin typeface="Arial Cyr Boldit Chuv" pitchFamily="34" charset="-52"/>
              </a:rPr>
              <a:t> - </a:t>
            </a:r>
            <a:r>
              <a:rPr lang="ru-RU" sz="2000" dirty="0" err="1" smtClean="0">
                <a:latin typeface="Arial Cyr Boldit Chuv" pitchFamily="34" charset="-52"/>
              </a:rPr>
              <a:t>=у</a:t>
            </a:r>
            <a:r>
              <a:rPr lang="ru-RU" sz="2000" dirty="0" smtClean="0">
                <a:latin typeface="Arial Cyr Boldit Chuv" pitchFamily="34" charset="-52"/>
              </a:rPr>
              <a:t> - </a:t>
            </a:r>
            <a:r>
              <a:rPr lang="ru-RU" sz="2000" dirty="0" err="1" smtClean="0">
                <a:latin typeface="Arial Cyr Boldit Chuv" pitchFamily="34" charset="-52"/>
              </a:rPr>
              <a:t>=а</a:t>
            </a:r>
            <a:r>
              <a:rPr lang="ru-RU" sz="2000" dirty="0" smtClean="0">
                <a:latin typeface="Arial Cyr Boldit Chuv" pitchFamily="34" charset="-52"/>
              </a:rPr>
              <a:t> - </a:t>
            </a:r>
            <a:r>
              <a:rPr lang="ru-RU" sz="2000" dirty="0" err="1" smtClean="0">
                <a:latin typeface="Arial Cyr Boldit Chuv" pitchFamily="34" charset="-52"/>
              </a:rPr>
              <a:t>=у</a:t>
            </a:r>
            <a:r>
              <a:rPr lang="ru-RU" sz="2000" dirty="0" smtClean="0">
                <a:latin typeface="Arial Cyr Boldit Chuv" pitchFamily="34" charset="-52"/>
              </a:rPr>
              <a:t>  	 =. - </a:t>
            </a:r>
            <a:r>
              <a:rPr lang="ru-RU" sz="2000" dirty="0" err="1" smtClean="0">
                <a:latin typeface="Arial Cyr Boldit Chuv" pitchFamily="34" charset="-52"/>
              </a:rPr>
              <a:t>=е</a:t>
            </a:r>
            <a:r>
              <a:rPr lang="ru-RU" sz="2000" dirty="0" smtClean="0">
                <a:latin typeface="Arial Cyr Boldit Chuv" pitchFamily="34" charset="-52"/>
              </a:rPr>
              <a:t> - </a:t>
            </a:r>
            <a:r>
              <a:rPr lang="ru-RU" sz="2000" dirty="0" err="1" smtClean="0">
                <a:latin typeface="Arial Cyr Boldit Chuv" pitchFamily="34" charset="-52"/>
              </a:rPr>
              <a:t>=е</a:t>
            </a:r>
            <a:r>
              <a:rPr lang="ru-RU" sz="2000" dirty="0" smtClean="0">
                <a:latin typeface="Arial Cyr Boldit Chuv" pitchFamily="34" charset="-52"/>
              </a:rPr>
              <a:t> - =.</a:t>
            </a:r>
          </a:p>
          <a:p>
            <a:pPr>
              <a:buNone/>
            </a:pPr>
            <a:r>
              <a:rPr lang="ru-RU" sz="2000" dirty="0" smtClean="0">
                <a:latin typeface="Arial Cyr Boldit Chuv" pitchFamily="34" charset="-52"/>
              </a:rPr>
              <a:t>		</a:t>
            </a:r>
            <a:r>
              <a:rPr lang="ru-RU" sz="2000" dirty="0" err="1" smtClean="0">
                <a:latin typeface="Arial Cyr Boldit Chuv" pitchFamily="34" charset="-52"/>
              </a:rPr>
              <a:t>=и</a:t>
            </a:r>
            <a:r>
              <a:rPr lang="ru-RU" sz="2000" dirty="0" smtClean="0">
                <a:latin typeface="Arial Cyr Boldit Chuv" pitchFamily="34" charset="-52"/>
              </a:rPr>
              <a:t> - </a:t>
            </a:r>
            <a:r>
              <a:rPr lang="ru-RU" sz="2000" dirty="0" err="1" smtClean="0">
                <a:latin typeface="Arial Cyr Boldit Chuv" pitchFamily="34" charset="-52"/>
              </a:rPr>
              <a:t>=у</a:t>
            </a:r>
            <a:r>
              <a:rPr lang="ru-RU" sz="2000" dirty="0" smtClean="0">
                <a:latin typeface="Arial Cyr Boldit Chuv" pitchFamily="34" charset="-52"/>
              </a:rPr>
              <a:t> - </a:t>
            </a:r>
            <a:r>
              <a:rPr lang="ru-RU" sz="2000" dirty="0" err="1" smtClean="0">
                <a:latin typeface="Arial Cyr Boldit Chuv" pitchFamily="34" charset="-52"/>
              </a:rPr>
              <a:t>=и</a:t>
            </a:r>
            <a:r>
              <a:rPr lang="ru-RU" sz="2000" dirty="0" smtClean="0">
                <a:latin typeface="Arial Cyr Boldit Chuv" pitchFamily="34" charset="-52"/>
              </a:rPr>
              <a:t> - </a:t>
            </a:r>
            <a:r>
              <a:rPr lang="ru-RU" sz="2000" dirty="0" err="1" smtClean="0">
                <a:latin typeface="Arial Cyr Boldit Chuv" pitchFamily="34" charset="-52"/>
              </a:rPr>
              <a:t>=у</a:t>
            </a:r>
            <a:r>
              <a:rPr lang="ru-RU" sz="2000" dirty="0" smtClean="0">
                <a:latin typeface="Arial Cyr Boldit Chuv" pitchFamily="34" charset="-52"/>
              </a:rPr>
              <a:t>     	 </a:t>
            </a:r>
            <a:r>
              <a:rPr lang="ru-RU" sz="2000" dirty="0" err="1" smtClean="0">
                <a:latin typeface="Arial Cyr Boldit Chuv" pitchFamily="34" charset="-52"/>
              </a:rPr>
              <a:t>=ё</a:t>
            </a:r>
            <a:r>
              <a:rPr lang="ru-RU" sz="2000" dirty="0" smtClean="0">
                <a:latin typeface="Arial Cyr Boldit Chuv" pitchFamily="34" charset="-52"/>
              </a:rPr>
              <a:t> - </a:t>
            </a:r>
            <a:r>
              <a:rPr lang="ru-RU" sz="2000" dirty="0" err="1" smtClean="0">
                <a:latin typeface="Arial Cyr Boldit Chuv" pitchFamily="34" charset="-52"/>
              </a:rPr>
              <a:t>=а</a:t>
            </a:r>
            <a:r>
              <a:rPr lang="ru-RU" sz="2000" dirty="0" smtClean="0">
                <a:latin typeface="Arial Cyr Boldit Chuv" pitchFamily="34" charset="-52"/>
              </a:rPr>
              <a:t> - </a:t>
            </a:r>
            <a:r>
              <a:rPr lang="ru-RU" sz="2000" dirty="0" err="1" smtClean="0">
                <a:latin typeface="Arial Cyr Boldit Chuv" pitchFamily="34" charset="-52"/>
              </a:rPr>
              <a:t>=а</a:t>
            </a:r>
            <a:r>
              <a:rPr lang="ru-RU" sz="2000" dirty="0" smtClean="0">
                <a:latin typeface="Arial Cyr Boldit Chuv" pitchFamily="34" charset="-52"/>
              </a:rPr>
              <a:t> - </a:t>
            </a:r>
            <a:r>
              <a:rPr lang="ru-RU" sz="2000" dirty="0" err="1" smtClean="0">
                <a:latin typeface="Arial Cyr Boldit Chuv" pitchFamily="34" charset="-52"/>
              </a:rPr>
              <a:t>=ё</a:t>
            </a:r>
            <a:endParaRPr lang="ru-RU" sz="2000" dirty="0" smtClean="0">
              <a:latin typeface="Arial Cyr Boldit Chuv" pitchFamily="34" charset="-52"/>
            </a:endParaRPr>
          </a:p>
          <a:p>
            <a:pPr>
              <a:buNone/>
            </a:pPr>
            <a:r>
              <a:rPr lang="ru-RU" sz="2000" dirty="0" smtClean="0">
                <a:latin typeface="Arial Cyr Boldit Chuv" pitchFamily="34" charset="-52"/>
              </a:rPr>
              <a:t>		</a:t>
            </a:r>
            <a:r>
              <a:rPr lang="ru-RU" sz="2000" dirty="0" err="1" smtClean="0">
                <a:latin typeface="Arial Cyr Boldit Chuv" pitchFamily="34" charset="-52"/>
              </a:rPr>
              <a:t>=ё</a:t>
            </a:r>
            <a:r>
              <a:rPr lang="ru-RU" sz="2000" dirty="0" smtClean="0">
                <a:latin typeface="Arial Cyr Boldit Chuv" pitchFamily="34" charset="-52"/>
              </a:rPr>
              <a:t> - =. - =. - </a:t>
            </a:r>
            <a:r>
              <a:rPr lang="ru-RU" sz="2000" dirty="0" err="1" smtClean="0">
                <a:latin typeface="Arial Cyr Boldit Chuv" pitchFamily="34" charset="-52"/>
              </a:rPr>
              <a:t>=ё</a:t>
            </a:r>
            <a:r>
              <a:rPr lang="ru-RU" sz="2000" dirty="0" smtClean="0">
                <a:latin typeface="Arial Cyr Boldit Chuv" pitchFamily="34" charset="-52"/>
              </a:rPr>
              <a:t>   	 </a:t>
            </a:r>
            <a:r>
              <a:rPr lang="ru-RU" sz="2000" dirty="0" err="1" smtClean="0">
                <a:latin typeface="Arial Cyr Boldit Chuv" pitchFamily="34" charset="-52"/>
              </a:rPr>
              <a:t>=ё</a:t>
            </a:r>
            <a:r>
              <a:rPr lang="ru-RU" sz="2000" dirty="0" smtClean="0">
                <a:latin typeface="Arial Cyr Boldit Chuv" pitchFamily="34" charset="-52"/>
              </a:rPr>
              <a:t> - =. - </a:t>
            </a:r>
            <a:r>
              <a:rPr lang="ru-RU" sz="2000" dirty="0" err="1" smtClean="0">
                <a:latin typeface="Arial Cyr Boldit Chuv" pitchFamily="34" charset="-52"/>
              </a:rPr>
              <a:t>=ё</a:t>
            </a:r>
            <a:r>
              <a:rPr lang="ru-RU" sz="2000" dirty="0" smtClean="0">
                <a:latin typeface="Arial Cyr Boldit Chuv" pitchFamily="34" charset="-52"/>
              </a:rPr>
              <a:t> - =.</a:t>
            </a:r>
          </a:p>
          <a:p>
            <a:pPr>
              <a:buNone/>
            </a:pPr>
            <a:r>
              <a:rPr lang="ru-RU" sz="2000" dirty="0" smtClean="0">
                <a:latin typeface="Arial Cyr Boldit Chuv" pitchFamily="34" charset="-52"/>
              </a:rPr>
              <a:t>		=\ - =\ - </a:t>
            </a:r>
            <a:r>
              <a:rPr lang="ru-RU" sz="2000" dirty="0" err="1" smtClean="0">
                <a:latin typeface="Arial Cyr Boldit Chuv" pitchFamily="34" charset="-52"/>
              </a:rPr>
              <a:t>=у</a:t>
            </a:r>
            <a:r>
              <a:rPr lang="ru-RU" sz="2000" dirty="0" smtClean="0">
                <a:latin typeface="Arial Cyr Boldit Chuv" pitchFamily="34" charset="-52"/>
              </a:rPr>
              <a:t> - </a:t>
            </a:r>
            <a:r>
              <a:rPr lang="ru-RU" sz="2000" dirty="0" err="1" smtClean="0">
                <a:latin typeface="Arial Cyr Boldit Chuv" pitchFamily="34" charset="-52"/>
              </a:rPr>
              <a:t>=у</a:t>
            </a:r>
            <a:r>
              <a:rPr lang="ru-RU" sz="2000" dirty="0" smtClean="0">
                <a:latin typeface="Arial Cyr Boldit Chuv" pitchFamily="34" charset="-52"/>
              </a:rPr>
              <a:t>    	 </a:t>
            </a:r>
            <a:r>
              <a:rPr lang="ru-RU" sz="2000" dirty="0" err="1" smtClean="0">
                <a:latin typeface="Arial Cyr Boldit Chuv" pitchFamily="34" charset="-52"/>
              </a:rPr>
              <a:t>=ы</a:t>
            </a:r>
            <a:r>
              <a:rPr lang="ru-RU" sz="2000" dirty="0" smtClean="0">
                <a:latin typeface="Arial Cyr Boldit Chuv" pitchFamily="34" charset="-52"/>
              </a:rPr>
              <a:t> - </a:t>
            </a:r>
            <a:r>
              <a:rPr lang="ru-RU" sz="2000" dirty="0" err="1" smtClean="0">
                <a:latin typeface="Arial Cyr Boldit Chuv" pitchFamily="34" charset="-52"/>
              </a:rPr>
              <a:t>=и</a:t>
            </a:r>
            <a:r>
              <a:rPr lang="ru-RU" sz="2000" dirty="0" smtClean="0">
                <a:latin typeface="Arial Cyr Boldit Chuv" pitchFamily="34" charset="-52"/>
              </a:rPr>
              <a:t> - </a:t>
            </a:r>
            <a:r>
              <a:rPr lang="ru-RU" sz="2000" dirty="0" err="1" smtClean="0">
                <a:latin typeface="Arial Cyr Boldit Chuv" pitchFamily="34" charset="-52"/>
              </a:rPr>
              <a:t>=и</a:t>
            </a:r>
            <a:r>
              <a:rPr lang="ru-RU" sz="2000" dirty="0" smtClean="0">
                <a:latin typeface="Arial Cyr Boldit Chuv" pitchFamily="34" charset="-52"/>
              </a:rPr>
              <a:t> - </a:t>
            </a:r>
            <a:r>
              <a:rPr lang="ru-RU" sz="2000" dirty="0" err="1" smtClean="0">
                <a:latin typeface="Arial Cyr Boldit Chuv" pitchFamily="34" charset="-52"/>
              </a:rPr>
              <a:t>=ы</a:t>
            </a:r>
            <a:endParaRPr lang="ru-RU" sz="2000" dirty="0" smtClean="0">
              <a:latin typeface="Arial Cyr Boldit Chuv" pitchFamily="34" charset="-52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614364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file"/>
              </a:rPr>
              <a:t>Смотреть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1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Автоматизация звука </a:t>
            </a:r>
            <a:r>
              <a:rPr lang="ru-RU" sz="4800" dirty="0" smtClean="0">
                <a:latin typeface="Arial Cyr Boldit Chuv" pitchFamily="34" charset="-52"/>
              </a:rPr>
              <a:t>=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571612"/>
            <a:ext cx="77867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sz="3200" dirty="0" smtClean="0"/>
              <a:t>В слогах (прямых, обратных , со стечением согласных);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3200" dirty="0" smtClean="0"/>
              <a:t>в словах (в начале, середине, конце);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3200" dirty="0" smtClean="0"/>
              <a:t>в предложениях;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3200" dirty="0" smtClean="0"/>
              <a:t>в стихах;  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3200" dirty="0" smtClean="0"/>
              <a:t>в связной речи;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614364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file"/>
              </a:rPr>
              <a:t>Смотреть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</a:t>
            </a:r>
            <a:r>
              <a:rPr lang="ru-RU" dirty="0" err="1" smtClean="0"/>
              <a:t>звуко-буквенного</a:t>
            </a:r>
            <a:r>
              <a:rPr lang="ru-RU" dirty="0" smtClean="0"/>
              <a:t> анализа и синтеза</a:t>
            </a:r>
            <a:endParaRPr lang="ru-RU" dirty="0"/>
          </a:p>
        </p:txBody>
      </p:sp>
      <p:pic>
        <p:nvPicPr>
          <p:cNvPr id="2050" name="Picture 2" descr="DSC00328 копия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2643182"/>
            <a:ext cx="52864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SC00328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143380"/>
            <a:ext cx="5715039" cy="21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00034" y="1643050"/>
            <a:ext cx="75724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/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керч.ксем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=ине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тимл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пёх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м.н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\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кернине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кала?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Cyr Chuv" pitchFamily="34" charset="-52"/>
                <a:ea typeface="Times New Roman" pitchFamily="18" charset="0"/>
              </a:rPr>
              <a:t>+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сасё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=ак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сёмахсенче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хёш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вырёнта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тёнине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палёрт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621508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file"/>
              </a:rPr>
              <a:t>Смотреть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лексико-грамматического строя речи</a:t>
            </a:r>
            <a:endParaRPr lang="ru-RU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28596" y="1785926"/>
            <a:ext cx="7786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К.=тук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курать%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=ер=и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тил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=ури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упа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=ури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кашкёр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=ури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мулкач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=ури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йытё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=ури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сысна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=ури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: кушак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=ури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пакша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=ури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ч.р.п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=ури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шёши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=ури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=ир.к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тёрри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=уйён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81" name="Picture 1" descr="Изображение 009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7F8F9E"/>
              </a:clrFrom>
              <a:clrTo>
                <a:srgbClr val="7F8F9E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876"/>
            <a:ext cx="3428992" cy="1474355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857620" y="3500438"/>
            <a:ext cx="45005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Хёш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сёмахсем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тискер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ч.р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чунсене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     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п.лтере==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.;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Хёш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сёмахсем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килти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ч.р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чунсене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п.лтере==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.;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Хёш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сёмах.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ытлашши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621508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Смотреть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над связной речью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357298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Пересказ  прочитанного текста по вопросам,  составление рассказа по картинкам, работа с деформированным текстом.</a:t>
            </a:r>
            <a:endParaRPr lang="ru-RU" sz="2400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505" name="Picture 1" descr="Изображение 042"/>
          <p:cNvPicPr>
            <a:picLocks noChangeAspect="1" noChangeArrowheads="1"/>
          </p:cNvPicPr>
          <p:nvPr/>
        </p:nvPicPr>
        <p:blipFill>
          <a:blip r:embed="rId2" cstate="print">
            <a:lum bright="-6000" contrast="36000"/>
          </a:blip>
          <a:srcRect/>
          <a:stretch>
            <a:fillRect/>
          </a:stretch>
        </p:blipFill>
        <p:spPr bwMode="auto">
          <a:xfrm>
            <a:off x="214282" y="2500306"/>
            <a:ext cx="3435350" cy="35433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29058" y="2714620"/>
            <a:ext cx="42862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Калава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илемл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. </a:t>
            </a:r>
            <a:r>
              <a:rPr lang="ru-RU" sz="1600" dirty="0" err="1" smtClean="0">
                <a:latin typeface="Arial Cyr Chuv" pitchFamily="34" charset="-52"/>
                <a:ea typeface="Times New Roman" pitchFamily="18" charset="0"/>
              </a:rPr>
              <a:t>в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ула</a:t>
            </a:r>
            <a:r>
              <a:rPr lang="ru-RU" sz="1600" dirty="0" smtClean="0">
                <a:latin typeface="Arial Cyr Chuv" pitchFamily="34" charset="-52"/>
                <a:ea typeface="Times New Roman" pitchFamily="18" charset="0"/>
              </a:rPr>
              <a:t> та </a:t>
            </a:r>
            <a:r>
              <a:rPr lang="ru-RU" sz="1600" dirty="0" err="1" smtClean="0">
                <a:latin typeface="Arial Cyr Chuv" pitchFamily="34" charset="-52"/>
                <a:ea typeface="Times New Roman" pitchFamily="18" charset="0"/>
              </a:rPr>
              <a:t>каласа</a:t>
            </a:r>
            <a:r>
              <a:rPr lang="ru-RU" sz="1600" dirty="0" smtClean="0">
                <a:latin typeface="Arial Cyr Chuv" pitchFamily="34" charset="-52"/>
                <a:ea typeface="Times New Roman" pitchFamily="18" charset="0"/>
              </a:rPr>
              <a:t> пар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	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ru-RU" sz="1600" dirty="0" smtClean="0">
                <a:latin typeface="Arial Cyr Chuv" pitchFamily="34" charset="-52"/>
                <a:ea typeface="Times New Roman" pitchFamily="18" charset="0"/>
              </a:rPr>
              <a:t>		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Хура=ка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Пир.н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хура=ка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ятлё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пысёк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йытё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пур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Эп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ён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х.лле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п.ч.к=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=унана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к\лт.м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Хам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=уна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=ине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лартём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та%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- Ну: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атя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Хура=ка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урамалла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: - тесе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пушёпа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=ат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!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тутартём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?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Хура=ки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=ётёр-=атёр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=уни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м.н.пе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к.лет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айне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к.рех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кайр.?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Манён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пу=а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к.лет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п.рени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=умне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шан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тутарса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хёварч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.?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 Chuv" pitchFamily="34" charset="-52"/>
                <a:ea typeface="Times New Roman" pitchFamily="18" charset="0"/>
              </a:rPr>
              <a:t>(И?Я? Яковлев)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614364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Смотреть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неречевых психических процессов: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001056" cy="14001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(  </a:t>
            </a:r>
            <a:r>
              <a:rPr lang="ru-RU" sz="2800" dirty="0" smtClean="0"/>
              <a:t>внимания, памяти, логического мышления, мелкой моторики пальцев рук, пространственной ориентировки )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28794" y="614364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file"/>
              </a:rPr>
              <a:t>Смотреть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356</TotalTime>
  <Words>371</Words>
  <Application>Microsoft Macintosh PowerPoint</Application>
  <PresentationFormat>Экран (4:3)</PresentationFormat>
  <Paragraphs>69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Презентация PowerPoint</vt:lpstr>
      <vt:lpstr>Научно-теоретические основы методического пособия</vt:lpstr>
      <vt:lpstr>Основные принципы, на которые опирается представленное методическое пособие:</vt:lpstr>
      <vt:lpstr>Упражнения на развитие слухового внимания, памяти, фонематического восприятия, фонематических представлений:</vt:lpstr>
      <vt:lpstr>Автоматизация звука =</vt:lpstr>
      <vt:lpstr>Развитие звуко-буквенного анализа и синтеза</vt:lpstr>
      <vt:lpstr>Развитие лексико-грамматического строя речи</vt:lpstr>
      <vt:lpstr>Работа над связной речью</vt:lpstr>
      <vt:lpstr>Развитие неречевых психических процессов: </vt:lpstr>
      <vt:lpstr>Результаты применения пособия в коррекционной работе:</vt:lpstr>
      <vt:lpstr>Литература: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Alexey</cp:lastModifiedBy>
  <cp:revision>42</cp:revision>
  <dcterms:created xsi:type="dcterms:W3CDTF">2009-10-17T13:13:08Z</dcterms:created>
  <dcterms:modified xsi:type="dcterms:W3CDTF">2014-11-12T19:09:00Z</dcterms:modified>
</cp:coreProperties>
</file>