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6" r:id="rId4"/>
    <p:sldId id="256" r:id="rId5"/>
    <p:sldId id="265" r:id="rId6"/>
    <p:sldId id="257" r:id="rId7"/>
    <p:sldId id="258" r:id="rId8"/>
    <p:sldId id="259" r:id="rId9"/>
    <p:sldId id="268" r:id="rId10"/>
    <p:sldId id="269" r:id="rId11"/>
    <p:sldId id="270" r:id="rId12"/>
    <p:sldId id="260" r:id="rId13"/>
    <p:sldId id="271" r:id="rId14"/>
    <p:sldId id="267" r:id="rId15"/>
    <p:sldId id="272" r:id="rId16"/>
    <p:sldId id="26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F224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DD3B3-8DEC-4AD7-8EFE-67A47563E34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132263-CADE-4C92-8589-3B37725E0FC9}">
      <dgm:prSet phldrT="[Текст]"/>
      <dgm:spPr/>
      <dgm:t>
        <a:bodyPr/>
        <a:lstStyle/>
        <a:p>
          <a:r>
            <a:rPr lang="ru-RU" dirty="0" smtClean="0"/>
            <a:t>Функции</a:t>
          </a:r>
        </a:p>
        <a:p>
          <a:r>
            <a:rPr lang="ru-RU" dirty="0" err="1" smtClean="0"/>
            <a:t>портфолио</a:t>
          </a:r>
          <a:endParaRPr lang="ru-RU" dirty="0"/>
        </a:p>
      </dgm:t>
    </dgm:pt>
    <dgm:pt modelId="{63C96B1F-08B0-4E44-8404-6967F27981AD}" type="parTrans" cxnId="{E05E3D61-499D-42B6-AD8C-E28310326401}">
      <dgm:prSet/>
      <dgm:spPr/>
      <dgm:t>
        <a:bodyPr/>
        <a:lstStyle/>
        <a:p>
          <a:endParaRPr lang="ru-RU"/>
        </a:p>
      </dgm:t>
    </dgm:pt>
    <dgm:pt modelId="{080639F7-CC1D-4F41-8A38-3E8EC3B6953A}" type="sibTrans" cxnId="{E05E3D61-499D-42B6-AD8C-E28310326401}">
      <dgm:prSet/>
      <dgm:spPr/>
      <dgm:t>
        <a:bodyPr/>
        <a:lstStyle/>
        <a:p>
          <a:endParaRPr lang="ru-RU"/>
        </a:p>
      </dgm:t>
    </dgm:pt>
    <dgm:pt modelId="{375643FE-8BEB-4D8C-A768-9FA3F4C7A5EB}">
      <dgm:prSet custT="1"/>
      <dgm:spPr>
        <a:solidFill>
          <a:srgbClr val="FF66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мотивирует учащихся к непрерывному совершенствованию в выбранном направлении;</a:t>
          </a:r>
          <a:endParaRPr lang="ru-RU" sz="2000" b="1" dirty="0">
            <a:solidFill>
              <a:schemeClr val="tx1"/>
            </a:solidFill>
          </a:endParaRPr>
        </a:p>
      </dgm:t>
    </dgm:pt>
    <dgm:pt modelId="{41252B0F-C29B-4880-9A5E-723798483D45}" type="parTrans" cxnId="{5191D4AF-31BC-483B-B90B-FEFF7D649EB5}">
      <dgm:prSet/>
      <dgm:spPr/>
      <dgm:t>
        <a:bodyPr/>
        <a:lstStyle/>
        <a:p>
          <a:endParaRPr lang="ru-RU"/>
        </a:p>
      </dgm:t>
    </dgm:pt>
    <dgm:pt modelId="{AA6935DE-666A-4943-A0F6-6B3CADDC9D81}" type="sibTrans" cxnId="{5191D4AF-31BC-483B-B90B-FEFF7D649EB5}">
      <dgm:prSet/>
      <dgm:spPr/>
      <dgm:t>
        <a:bodyPr/>
        <a:lstStyle/>
        <a:p>
          <a:endParaRPr lang="ru-RU"/>
        </a:p>
      </dgm:t>
    </dgm:pt>
    <dgm:pt modelId="{CF98E0AD-5483-4BDE-A019-53F9284BBF4A}">
      <dgm:prSet custT="1"/>
      <dgm:spPr>
        <a:solidFill>
          <a:srgbClr val="1AF224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мотивирует учащихся к развитию своих способностей</a:t>
          </a:r>
          <a:endParaRPr lang="ru-RU" sz="2000" b="1" dirty="0">
            <a:solidFill>
              <a:schemeClr val="tx1"/>
            </a:solidFill>
          </a:endParaRPr>
        </a:p>
      </dgm:t>
    </dgm:pt>
    <dgm:pt modelId="{C35A2355-63C2-45AC-A585-4ABAC9884522}" type="parTrans" cxnId="{2D7ED180-239C-424A-ACA1-290742390D79}">
      <dgm:prSet/>
      <dgm:spPr/>
      <dgm:t>
        <a:bodyPr/>
        <a:lstStyle/>
        <a:p>
          <a:endParaRPr lang="ru-RU"/>
        </a:p>
      </dgm:t>
    </dgm:pt>
    <dgm:pt modelId="{E73AF51C-CAD2-4184-A6CB-F1B016B804F0}" type="sibTrans" cxnId="{2D7ED180-239C-424A-ACA1-290742390D79}">
      <dgm:prSet/>
      <dgm:spPr/>
      <dgm:t>
        <a:bodyPr/>
        <a:lstStyle/>
        <a:p>
          <a:endParaRPr lang="ru-RU"/>
        </a:p>
      </dgm:t>
    </dgm:pt>
    <dgm:pt modelId="{7170A0A3-885E-4F3B-998F-8835589B096D}">
      <dgm:prSet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инициирует самооценку (рефлексию) учащихся </a:t>
          </a:r>
          <a:endParaRPr lang="ru-RU" sz="2000" b="1" dirty="0">
            <a:solidFill>
              <a:schemeClr val="tx1"/>
            </a:solidFill>
          </a:endParaRPr>
        </a:p>
      </dgm:t>
    </dgm:pt>
    <dgm:pt modelId="{E8FF3045-2957-4772-9E98-ACDF2CBF7CDC}" type="parTrans" cxnId="{D85EC12A-9BF3-4B91-A087-0878AD4635B4}">
      <dgm:prSet/>
      <dgm:spPr/>
      <dgm:t>
        <a:bodyPr/>
        <a:lstStyle/>
        <a:p>
          <a:endParaRPr lang="ru-RU"/>
        </a:p>
      </dgm:t>
    </dgm:pt>
    <dgm:pt modelId="{3F5C6834-2EFB-448E-8865-E317C871A767}" type="sibTrans" cxnId="{D85EC12A-9BF3-4B91-A087-0878AD4635B4}">
      <dgm:prSet/>
      <dgm:spPr/>
      <dgm:t>
        <a:bodyPr/>
        <a:lstStyle/>
        <a:p>
          <a:endParaRPr lang="ru-RU"/>
        </a:p>
      </dgm:t>
    </dgm:pt>
    <dgm:pt modelId="{8D463E2D-8AA2-4459-B804-04FD210D2C04}">
      <dgm:prSet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оценивает динамику продвижения учащихся </a:t>
          </a:r>
          <a:endParaRPr lang="ru-RU" sz="2000" b="1" dirty="0">
            <a:solidFill>
              <a:schemeClr val="tx1"/>
            </a:solidFill>
          </a:endParaRPr>
        </a:p>
      </dgm:t>
    </dgm:pt>
    <dgm:pt modelId="{78AE6B8C-A2F1-404C-AD8C-EDEDCE2C9444}" type="parTrans" cxnId="{BF55D7C9-33FB-4FA7-91A6-8D5F9FE84997}">
      <dgm:prSet/>
      <dgm:spPr/>
      <dgm:t>
        <a:bodyPr/>
        <a:lstStyle/>
        <a:p>
          <a:endParaRPr lang="ru-RU"/>
        </a:p>
      </dgm:t>
    </dgm:pt>
    <dgm:pt modelId="{24C33DD8-CFA5-4ED6-B0D1-C92C01C39776}" type="sibTrans" cxnId="{BF55D7C9-33FB-4FA7-91A6-8D5F9FE84997}">
      <dgm:prSet/>
      <dgm:spPr/>
      <dgm:t>
        <a:bodyPr/>
        <a:lstStyle/>
        <a:p>
          <a:endParaRPr lang="ru-RU"/>
        </a:p>
      </dgm:t>
    </dgm:pt>
    <dgm:pt modelId="{382DC529-F7E5-4C47-BAD4-B052BF6AB10B}" type="pres">
      <dgm:prSet presAssocID="{E00DD3B3-8DEC-4AD7-8EFE-67A47563E3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B98809-341B-4676-AB96-5B60E5CF8C52}" type="pres">
      <dgm:prSet presAssocID="{57132263-CADE-4C92-8589-3B37725E0FC9}" presName="centerShape" presStyleLbl="node0" presStyleIdx="0" presStyleCnt="1" custLinFactNeighborX="-10130" custLinFactNeighborY="4985"/>
      <dgm:spPr/>
      <dgm:t>
        <a:bodyPr/>
        <a:lstStyle/>
        <a:p>
          <a:endParaRPr lang="ru-RU"/>
        </a:p>
      </dgm:t>
    </dgm:pt>
    <dgm:pt modelId="{2E45082A-E4BC-4951-86FF-0D9829429D72}" type="pres">
      <dgm:prSet presAssocID="{CF98E0AD-5483-4BDE-A019-53F9284BBF4A}" presName="node" presStyleLbl="node1" presStyleIdx="0" presStyleCnt="4" custScaleX="204092" custRadScaleRad="151634" custRadScaleInc="-298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05019-9C53-459E-B127-DEBFBCB3D3A0}" type="pres">
      <dgm:prSet presAssocID="{CF98E0AD-5483-4BDE-A019-53F9284BBF4A}" presName="dummy" presStyleCnt="0"/>
      <dgm:spPr/>
    </dgm:pt>
    <dgm:pt modelId="{99D55239-7B90-4F82-8AC2-9B56642D1819}" type="pres">
      <dgm:prSet presAssocID="{E73AF51C-CAD2-4184-A6CB-F1B016B804F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32DA792-76DC-41AF-81D8-A7112BE576E4}" type="pres">
      <dgm:prSet presAssocID="{7170A0A3-885E-4F3B-998F-8835589B096D}" presName="node" presStyleLbl="node1" presStyleIdx="1" presStyleCnt="4" custScaleX="155961" custRadScaleRad="127153" custRadScaleInc="3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2C93F-C1D2-4DEF-AEF4-F75781170C47}" type="pres">
      <dgm:prSet presAssocID="{7170A0A3-885E-4F3B-998F-8835589B096D}" presName="dummy" presStyleCnt="0"/>
      <dgm:spPr/>
    </dgm:pt>
    <dgm:pt modelId="{3FDB92FB-4626-428C-8616-A03353B715FF}" type="pres">
      <dgm:prSet presAssocID="{3F5C6834-2EFB-448E-8865-E317C871A767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D2412E8-5626-41B9-B975-1C207ABDC800}" type="pres">
      <dgm:prSet presAssocID="{8D463E2D-8AA2-4459-B804-04FD210D2C04}" presName="node" presStyleLbl="node1" presStyleIdx="2" presStyleCnt="4" custScaleX="246104" custRadScaleRad="100656" custRadScaleInc="44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4BB16-E477-428D-8830-F03978FDA1B3}" type="pres">
      <dgm:prSet presAssocID="{8D463E2D-8AA2-4459-B804-04FD210D2C04}" presName="dummy" presStyleCnt="0"/>
      <dgm:spPr/>
    </dgm:pt>
    <dgm:pt modelId="{72519076-07E3-4FAD-8B44-957B3E8330C2}" type="pres">
      <dgm:prSet presAssocID="{24C33DD8-CFA5-4ED6-B0D1-C92C01C3977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DE76801-F005-4D20-A79B-E30A5EF16210}" type="pres">
      <dgm:prSet presAssocID="{375643FE-8BEB-4D8C-A768-9FA3F4C7A5EB}" presName="node" presStyleLbl="node1" presStyleIdx="3" presStyleCnt="4" custScaleX="348778" custScaleY="140700" custRadScaleRad="88999" custRadScaleInc="255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4823F-B1A7-4071-AA9C-D2B7AA0660BD}" type="pres">
      <dgm:prSet presAssocID="{375643FE-8BEB-4D8C-A768-9FA3F4C7A5EB}" presName="dummy" presStyleCnt="0"/>
      <dgm:spPr/>
    </dgm:pt>
    <dgm:pt modelId="{7D322B39-C088-4570-A955-1326E45FC216}" type="pres">
      <dgm:prSet presAssocID="{AA6935DE-666A-4943-A0F6-6B3CADDC9D81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C5FCDBFB-7AB2-4FB1-A9E4-C3B7BB6759EE}" type="presOf" srcId="{57132263-CADE-4C92-8589-3B37725E0FC9}" destId="{7CB98809-341B-4676-AB96-5B60E5CF8C52}" srcOrd="0" destOrd="0" presId="urn:microsoft.com/office/officeart/2005/8/layout/radial6"/>
    <dgm:cxn modelId="{51C54347-A167-493B-8990-E418C3A238AD}" type="presOf" srcId="{E00DD3B3-8DEC-4AD7-8EFE-67A47563E34D}" destId="{382DC529-F7E5-4C47-BAD4-B052BF6AB10B}" srcOrd="0" destOrd="0" presId="urn:microsoft.com/office/officeart/2005/8/layout/radial6"/>
    <dgm:cxn modelId="{BF55D7C9-33FB-4FA7-91A6-8D5F9FE84997}" srcId="{57132263-CADE-4C92-8589-3B37725E0FC9}" destId="{8D463E2D-8AA2-4459-B804-04FD210D2C04}" srcOrd="2" destOrd="0" parTransId="{78AE6B8C-A2F1-404C-AD8C-EDEDCE2C9444}" sibTransId="{24C33DD8-CFA5-4ED6-B0D1-C92C01C39776}"/>
    <dgm:cxn modelId="{5191D4AF-31BC-483B-B90B-FEFF7D649EB5}" srcId="{57132263-CADE-4C92-8589-3B37725E0FC9}" destId="{375643FE-8BEB-4D8C-A768-9FA3F4C7A5EB}" srcOrd="3" destOrd="0" parTransId="{41252B0F-C29B-4880-9A5E-723798483D45}" sibTransId="{AA6935DE-666A-4943-A0F6-6B3CADDC9D81}"/>
    <dgm:cxn modelId="{A851EBCA-9292-4E28-B974-7DAD400F0EC3}" type="presOf" srcId="{3F5C6834-2EFB-448E-8865-E317C871A767}" destId="{3FDB92FB-4626-428C-8616-A03353B715FF}" srcOrd="0" destOrd="0" presId="urn:microsoft.com/office/officeart/2005/8/layout/radial6"/>
    <dgm:cxn modelId="{24925300-349E-4DED-8D78-4F21108DEDB7}" type="presOf" srcId="{24C33DD8-CFA5-4ED6-B0D1-C92C01C39776}" destId="{72519076-07E3-4FAD-8B44-957B3E8330C2}" srcOrd="0" destOrd="0" presId="urn:microsoft.com/office/officeart/2005/8/layout/radial6"/>
    <dgm:cxn modelId="{4E583845-752D-4CF8-B392-E078A5588D7F}" type="presOf" srcId="{CF98E0AD-5483-4BDE-A019-53F9284BBF4A}" destId="{2E45082A-E4BC-4951-86FF-0D9829429D72}" srcOrd="0" destOrd="0" presId="urn:microsoft.com/office/officeart/2005/8/layout/radial6"/>
    <dgm:cxn modelId="{E56C3DCC-5EA1-4D30-8E67-8CBE65DA99FD}" type="presOf" srcId="{8D463E2D-8AA2-4459-B804-04FD210D2C04}" destId="{3D2412E8-5626-41B9-B975-1C207ABDC800}" srcOrd="0" destOrd="0" presId="urn:microsoft.com/office/officeart/2005/8/layout/radial6"/>
    <dgm:cxn modelId="{D85EC12A-9BF3-4B91-A087-0878AD4635B4}" srcId="{57132263-CADE-4C92-8589-3B37725E0FC9}" destId="{7170A0A3-885E-4F3B-998F-8835589B096D}" srcOrd="1" destOrd="0" parTransId="{E8FF3045-2957-4772-9E98-ACDF2CBF7CDC}" sibTransId="{3F5C6834-2EFB-448E-8865-E317C871A767}"/>
    <dgm:cxn modelId="{80B70814-3328-42F6-AD66-DB88DDF552D6}" type="presOf" srcId="{E73AF51C-CAD2-4184-A6CB-F1B016B804F0}" destId="{99D55239-7B90-4F82-8AC2-9B56642D1819}" srcOrd="0" destOrd="0" presId="urn:microsoft.com/office/officeart/2005/8/layout/radial6"/>
    <dgm:cxn modelId="{868B5265-6008-4243-98BD-A49DF145F336}" type="presOf" srcId="{AA6935DE-666A-4943-A0F6-6B3CADDC9D81}" destId="{7D322B39-C088-4570-A955-1326E45FC216}" srcOrd="0" destOrd="0" presId="urn:microsoft.com/office/officeart/2005/8/layout/radial6"/>
    <dgm:cxn modelId="{4A288296-AC8E-4679-B6C3-B50C58AE7A96}" type="presOf" srcId="{7170A0A3-885E-4F3B-998F-8835589B096D}" destId="{A32DA792-76DC-41AF-81D8-A7112BE576E4}" srcOrd="0" destOrd="0" presId="urn:microsoft.com/office/officeart/2005/8/layout/radial6"/>
    <dgm:cxn modelId="{EEE28F4F-FC7B-4F5B-B5BB-23375109E15C}" type="presOf" srcId="{375643FE-8BEB-4D8C-A768-9FA3F4C7A5EB}" destId="{ADE76801-F005-4D20-A79B-E30A5EF16210}" srcOrd="0" destOrd="0" presId="urn:microsoft.com/office/officeart/2005/8/layout/radial6"/>
    <dgm:cxn modelId="{E05E3D61-499D-42B6-AD8C-E28310326401}" srcId="{E00DD3B3-8DEC-4AD7-8EFE-67A47563E34D}" destId="{57132263-CADE-4C92-8589-3B37725E0FC9}" srcOrd="0" destOrd="0" parTransId="{63C96B1F-08B0-4E44-8404-6967F27981AD}" sibTransId="{080639F7-CC1D-4F41-8A38-3E8EC3B6953A}"/>
    <dgm:cxn modelId="{2D7ED180-239C-424A-ACA1-290742390D79}" srcId="{57132263-CADE-4C92-8589-3B37725E0FC9}" destId="{CF98E0AD-5483-4BDE-A019-53F9284BBF4A}" srcOrd="0" destOrd="0" parTransId="{C35A2355-63C2-45AC-A585-4ABAC9884522}" sibTransId="{E73AF51C-CAD2-4184-A6CB-F1B016B804F0}"/>
    <dgm:cxn modelId="{56C1069E-3A9E-4FE0-90FF-0A4308C4296F}" type="presParOf" srcId="{382DC529-F7E5-4C47-BAD4-B052BF6AB10B}" destId="{7CB98809-341B-4676-AB96-5B60E5CF8C52}" srcOrd="0" destOrd="0" presId="urn:microsoft.com/office/officeart/2005/8/layout/radial6"/>
    <dgm:cxn modelId="{CAEEF9DC-4A55-4B9F-B333-D2CAAF490F8C}" type="presParOf" srcId="{382DC529-F7E5-4C47-BAD4-B052BF6AB10B}" destId="{2E45082A-E4BC-4951-86FF-0D9829429D72}" srcOrd="1" destOrd="0" presId="urn:microsoft.com/office/officeart/2005/8/layout/radial6"/>
    <dgm:cxn modelId="{7770B1C3-1505-489F-B4A7-9FD6A9A3580B}" type="presParOf" srcId="{382DC529-F7E5-4C47-BAD4-B052BF6AB10B}" destId="{B6105019-9C53-459E-B127-DEBFBCB3D3A0}" srcOrd="2" destOrd="0" presId="urn:microsoft.com/office/officeart/2005/8/layout/radial6"/>
    <dgm:cxn modelId="{7D9AA689-82F4-48C6-A2AD-7BE8614F1224}" type="presParOf" srcId="{382DC529-F7E5-4C47-BAD4-B052BF6AB10B}" destId="{99D55239-7B90-4F82-8AC2-9B56642D1819}" srcOrd="3" destOrd="0" presId="urn:microsoft.com/office/officeart/2005/8/layout/radial6"/>
    <dgm:cxn modelId="{A1A6ADCA-9CFB-4E9B-9F6A-41E0348670F0}" type="presParOf" srcId="{382DC529-F7E5-4C47-BAD4-B052BF6AB10B}" destId="{A32DA792-76DC-41AF-81D8-A7112BE576E4}" srcOrd="4" destOrd="0" presId="urn:microsoft.com/office/officeart/2005/8/layout/radial6"/>
    <dgm:cxn modelId="{78A38BD0-A850-4277-86CF-AC60D14384EE}" type="presParOf" srcId="{382DC529-F7E5-4C47-BAD4-B052BF6AB10B}" destId="{52C2C93F-C1D2-4DEF-AEF4-F75781170C47}" srcOrd="5" destOrd="0" presId="urn:microsoft.com/office/officeart/2005/8/layout/radial6"/>
    <dgm:cxn modelId="{E0579F61-7371-4F3E-AE07-9ADF5FC38DA7}" type="presParOf" srcId="{382DC529-F7E5-4C47-BAD4-B052BF6AB10B}" destId="{3FDB92FB-4626-428C-8616-A03353B715FF}" srcOrd="6" destOrd="0" presId="urn:microsoft.com/office/officeart/2005/8/layout/radial6"/>
    <dgm:cxn modelId="{E5DAB84A-8759-4D6A-8BFF-0A9FF1F03091}" type="presParOf" srcId="{382DC529-F7E5-4C47-BAD4-B052BF6AB10B}" destId="{3D2412E8-5626-41B9-B975-1C207ABDC800}" srcOrd="7" destOrd="0" presId="urn:microsoft.com/office/officeart/2005/8/layout/radial6"/>
    <dgm:cxn modelId="{6A6F1F89-F2D3-467F-90A2-DD87A14DDC38}" type="presParOf" srcId="{382DC529-F7E5-4C47-BAD4-B052BF6AB10B}" destId="{92A4BB16-E477-428D-8830-F03978FDA1B3}" srcOrd="8" destOrd="0" presId="urn:microsoft.com/office/officeart/2005/8/layout/radial6"/>
    <dgm:cxn modelId="{8BE21844-0504-4060-B57F-37B00DCC4F66}" type="presParOf" srcId="{382DC529-F7E5-4C47-BAD4-B052BF6AB10B}" destId="{72519076-07E3-4FAD-8B44-957B3E8330C2}" srcOrd="9" destOrd="0" presId="urn:microsoft.com/office/officeart/2005/8/layout/radial6"/>
    <dgm:cxn modelId="{37899639-3CCB-4F97-A161-F8C4F5567A6A}" type="presParOf" srcId="{382DC529-F7E5-4C47-BAD4-B052BF6AB10B}" destId="{ADE76801-F005-4D20-A79B-E30A5EF16210}" srcOrd="10" destOrd="0" presId="urn:microsoft.com/office/officeart/2005/8/layout/radial6"/>
    <dgm:cxn modelId="{8556F45D-946D-4890-AAAA-95D36421E2F8}" type="presParOf" srcId="{382DC529-F7E5-4C47-BAD4-B052BF6AB10B}" destId="{2724823F-B1A7-4071-AA9C-D2B7AA0660BD}" srcOrd="11" destOrd="0" presId="urn:microsoft.com/office/officeart/2005/8/layout/radial6"/>
    <dgm:cxn modelId="{0E2463F6-5D47-43F1-983D-57748386457A}" type="presParOf" srcId="{382DC529-F7E5-4C47-BAD4-B052BF6AB10B}" destId="{7D322B39-C088-4570-A955-1326E45FC21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322B39-C088-4570-A955-1326E45FC216}">
      <dsp:nvSpPr>
        <dsp:cNvPr id="0" name=""/>
        <dsp:cNvSpPr/>
      </dsp:nvSpPr>
      <dsp:spPr>
        <a:xfrm>
          <a:off x="-149492" y="-1530244"/>
          <a:ext cx="4729053" cy="4729053"/>
        </a:xfrm>
        <a:prstGeom prst="blockArc">
          <a:avLst>
            <a:gd name="adj1" fmla="val 353133"/>
            <a:gd name="adj2" fmla="val 6398268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19076-07E3-4FAD-8B44-957B3E8330C2}">
      <dsp:nvSpPr>
        <dsp:cNvPr id="0" name=""/>
        <dsp:cNvSpPr/>
      </dsp:nvSpPr>
      <dsp:spPr>
        <a:xfrm>
          <a:off x="3004299" y="851733"/>
          <a:ext cx="4729053" cy="4729053"/>
        </a:xfrm>
        <a:prstGeom prst="blockArc">
          <a:avLst>
            <a:gd name="adj1" fmla="val 6814087"/>
            <a:gd name="adj2" fmla="val 14894405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B92FB-4626-428C-8616-A03353B715FF}">
      <dsp:nvSpPr>
        <dsp:cNvPr id="0" name=""/>
        <dsp:cNvSpPr/>
      </dsp:nvSpPr>
      <dsp:spPr>
        <a:xfrm>
          <a:off x="2639729" y="727721"/>
          <a:ext cx="4729053" cy="4729053"/>
        </a:xfrm>
        <a:prstGeom prst="blockArc">
          <a:avLst>
            <a:gd name="adj1" fmla="val 39421"/>
            <a:gd name="adj2" fmla="val 6240266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55239-7B90-4F82-8AC2-9B56642D1819}">
      <dsp:nvSpPr>
        <dsp:cNvPr id="0" name=""/>
        <dsp:cNvSpPr/>
      </dsp:nvSpPr>
      <dsp:spPr>
        <a:xfrm>
          <a:off x="1498682" y="147930"/>
          <a:ext cx="5870170" cy="5870170"/>
        </a:xfrm>
        <a:prstGeom prst="blockArc">
          <a:avLst>
            <a:gd name="adj1" fmla="val 10842632"/>
            <a:gd name="adj2" fmla="val 42632"/>
            <a:gd name="adj3" fmla="val 37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98809-341B-4676-AB96-5B60E5CF8C52}">
      <dsp:nvSpPr>
        <dsp:cNvPr id="0" name=""/>
        <dsp:cNvSpPr/>
      </dsp:nvSpPr>
      <dsp:spPr>
        <a:xfrm>
          <a:off x="3429007" y="2214566"/>
          <a:ext cx="2175091" cy="2175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Функции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портфолио</a:t>
          </a:r>
          <a:endParaRPr lang="ru-RU" sz="2400" kern="1200" dirty="0"/>
        </a:p>
      </dsp:txBody>
      <dsp:txXfrm>
        <a:off x="3429007" y="2214566"/>
        <a:ext cx="2175091" cy="2175091"/>
      </dsp:txXfrm>
    </dsp:sp>
    <dsp:sp modelId="{2E45082A-E4BC-4951-86FF-0D9829429D72}">
      <dsp:nvSpPr>
        <dsp:cNvPr id="0" name=""/>
        <dsp:cNvSpPr/>
      </dsp:nvSpPr>
      <dsp:spPr>
        <a:xfrm>
          <a:off x="0" y="2286015"/>
          <a:ext cx="3107431" cy="1522564"/>
        </a:xfrm>
        <a:prstGeom prst="ellipse">
          <a:avLst/>
        </a:prstGeom>
        <a:solidFill>
          <a:srgbClr val="1AF22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мотивирует учащихся к развитию своих способностей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2286015"/>
        <a:ext cx="3107431" cy="1522564"/>
      </dsp:txXfrm>
    </dsp:sp>
    <dsp:sp modelId="{A32DA792-76DC-41AF-81D8-A7112BE576E4}">
      <dsp:nvSpPr>
        <dsp:cNvPr id="0" name=""/>
        <dsp:cNvSpPr/>
      </dsp:nvSpPr>
      <dsp:spPr>
        <a:xfrm>
          <a:off x="6126515" y="2357451"/>
          <a:ext cx="2374606" cy="152256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инициирует самооценку (рефлексию) учащихся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126515" y="2357451"/>
        <a:ext cx="2374606" cy="1522564"/>
      </dsp:txXfrm>
    </dsp:sp>
    <dsp:sp modelId="{3D2412E8-5626-41B9-B975-1C207ABDC800}">
      <dsp:nvSpPr>
        <dsp:cNvPr id="0" name=""/>
        <dsp:cNvSpPr/>
      </dsp:nvSpPr>
      <dsp:spPr>
        <a:xfrm>
          <a:off x="2571766" y="4572028"/>
          <a:ext cx="3747091" cy="152256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оценивает динамику продвижения учащихся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571766" y="4572028"/>
        <a:ext cx="3747091" cy="1522564"/>
      </dsp:txXfrm>
    </dsp:sp>
    <dsp:sp modelId="{ADE76801-F005-4D20-A79B-E30A5EF16210}">
      <dsp:nvSpPr>
        <dsp:cNvPr id="0" name=""/>
        <dsp:cNvSpPr/>
      </dsp:nvSpPr>
      <dsp:spPr>
        <a:xfrm>
          <a:off x="1857388" y="0"/>
          <a:ext cx="5310369" cy="2142247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мотивирует учащихся к непрерывному совершенствованию в выбранном направлении;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857388" y="0"/>
        <a:ext cx="5310369" cy="2142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2F4F-518C-41A6-AC77-1F1B46D2BF94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0BF-4FCE-4634-8CEE-064FAD03E1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2F4F-518C-41A6-AC77-1F1B46D2BF94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0BF-4FCE-4634-8CEE-064FAD03E1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2F4F-518C-41A6-AC77-1F1B46D2BF94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0BF-4FCE-4634-8CEE-064FAD03E1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2F4F-518C-41A6-AC77-1F1B46D2BF94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0BF-4FCE-4634-8CEE-064FAD03E1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2F4F-518C-41A6-AC77-1F1B46D2BF94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0BF-4FCE-4634-8CEE-064FAD03E1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2F4F-518C-41A6-AC77-1F1B46D2BF94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0BF-4FCE-4634-8CEE-064FAD03E1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2F4F-518C-41A6-AC77-1F1B46D2BF94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0BF-4FCE-4634-8CEE-064FAD03E1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2F4F-518C-41A6-AC77-1F1B46D2BF94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0BF-4FCE-4634-8CEE-064FAD03E1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2F4F-518C-41A6-AC77-1F1B46D2BF94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0BF-4FCE-4634-8CEE-064FAD03E1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2F4F-518C-41A6-AC77-1F1B46D2BF94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0BF-4FCE-4634-8CEE-064FAD03E1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2F4F-518C-41A6-AC77-1F1B46D2BF94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0BF-4FCE-4634-8CEE-064FAD03E1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02F4F-518C-41A6-AC77-1F1B46D2BF94}" type="datetimeFigureOut">
              <a:rPr lang="ru-RU" smtClean="0"/>
              <a:pPr/>
              <a:t>20.10.2013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DA0BF-4FCE-4634-8CEE-064FAD03E1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5688" y="1714488"/>
            <a:ext cx="464402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Мониторинг</a:t>
            </a:r>
          </a:p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Обученности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Учащихся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626" name="Picture 2" descr="C:\Documents and Settings\Admin\Мои документы\Мои рисунки\MP Navigator EX\2013_03_02\IMG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00042"/>
            <a:ext cx="4214842" cy="5907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864" y="642918"/>
            <a:ext cx="821322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r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7715304" cy="5512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gn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6643734" cy="4766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303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285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357158" y="285728"/>
          <a:ext cx="8501122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25695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Здоровьесберегающая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опирается на технологию педагогической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поддержки,  которая основывается на эмоционально доброжелатель-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ном  фоне  оценивания,  сотрудничестве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 взаимопонимании  всех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участников учебно-воспитательного процесса. Обучение оценочной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деятельности происходит через личностную поддержку ребёнка.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64305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Психологическая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 связана  с   развитием  адекватной   самооценки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ребёнка, которая способствует успешной адаптации и самореализации  личности  младшего школьника. В этом случае становится возможным внутреннее принятие оценки учеником, она начинает помогать ребёнку учиться.  Развитие адекватной самооценки возможно при содержательном  оценивании, связанном с преодолением таких проблем, как страх 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перед  наказанием, мания несправедливых обид, озлобленность,  равнодушие,  угнетённость и т.д.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4429132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Динамическая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связана с формированием целостного понятия об оценочной деятельности, с присвоением коэффициента эффективности обучения, при котором основанием в оценке становится критерий относительной успешности. Представление учащихся о разных способах видах и формах оценивания даёт возможность получения объективной оценки собственного развития, так как оно может быть измерено различными способами и шкалами.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 фон (2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8214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00232" y="214290"/>
            <a:ext cx="6215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Правила «оценочной безопасности»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500174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 Не скупись на похвалу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928802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 Хвали исполнителя, критикуй только исполнение.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357430"/>
            <a:ext cx="3664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 «На бочку дёгтя – ложка мёда»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2786058"/>
            <a:ext cx="4631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Ставь перед ребёнком конкретные цели.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3286124"/>
            <a:ext cx="2918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 « За двумя зайцами…».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371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«Формула опять ты не…» - верный способ выращивания  неудачников;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44291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 Учитель, начни практику оценочной безопасности с собственной самооценки!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02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28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2571744"/>
            <a:ext cx="58934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Желаем удачи!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Лента лицом вниз 7"/>
          <p:cNvSpPr/>
          <p:nvPr/>
        </p:nvSpPr>
        <p:spPr>
          <a:xfrm>
            <a:off x="0" y="357166"/>
            <a:ext cx="6500826" cy="857256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5714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       Основные принципы</a:t>
            </a:r>
          </a:p>
          <a:p>
            <a:r>
              <a:rPr lang="ru-RU" sz="1600" b="1" dirty="0" smtClean="0"/>
              <a:t> </a:t>
            </a:r>
            <a:r>
              <a:rPr lang="ru-RU" sz="1600" b="1" dirty="0" err="1"/>
              <a:t>безотметочного</a:t>
            </a:r>
            <a:r>
              <a:rPr lang="ru-RU" sz="1600" b="1" dirty="0"/>
              <a:t> обучения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2214554"/>
            <a:ext cx="264320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дифференцированный подход</a:t>
            </a:r>
            <a:r>
              <a:rPr lang="ru-RU" dirty="0"/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3857628"/>
            <a:ext cx="312897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гибкость и вариативность инструментария оценки</a:t>
            </a:r>
            <a:r>
              <a:rPr lang="ru-RU" dirty="0"/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5286388"/>
            <a:ext cx="227172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естественность процесса контроля и оценки</a:t>
            </a:r>
            <a:r>
              <a:rPr lang="ru-RU" dirty="0"/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628" y="3857628"/>
            <a:ext cx="342902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сочетание качественной и количественной составляющих оценки</a:t>
            </a:r>
            <a:r>
              <a:rPr lang="ru-RU" dirty="0"/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00364" y="2214554"/>
            <a:ext cx="285752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/>
              <a:t>критериальность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00760" y="2214554"/>
            <a:ext cx="292895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приоритет самооценки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587" cy="6858000"/>
          </a:xfrm>
          <a:prstGeom prst="rect">
            <a:avLst/>
          </a:prstGeom>
        </p:spPr>
      </p:pic>
      <p:pic>
        <p:nvPicPr>
          <p:cNvPr id="1026" name="Picture 2" descr="C:\Documents and Settings\Admin\Мои документы\Мои рисунки\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71480"/>
            <a:ext cx="401569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587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581658" y="1428738"/>
            <a:ext cx="257175" cy="2286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591183" y="1714488"/>
            <a:ext cx="123825" cy="22860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591183" y="1990713"/>
            <a:ext cx="257175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715008" y="1714488"/>
            <a:ext cx="123825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214942" y="1357298"/>
            <a:ext cx="371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- «Я справился отлично»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308747" y="1643050"/>
            <a:ext cx="4741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-«Мне надо ещё работать»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	    - «Мне нужна помощь»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Admin\Мои документы\Мои рисунки\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452467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Documents and Settings\Admin\Мои документы\Мои рисунки\dfg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85926"/>
            <a:ext cx="3565543" cy="421484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Мои рисунки\erg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785794"/>
            <a:ext cx="4094699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42976" y="1928802"/>
            <a:ext cx="5000660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142976" y="2928934"/>
            <a:ext cx="5000660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142976" y="3929066"/>
            <a:ext cx="5000660" cy="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Крест 6"/>
          <p:cNvSpPr/>
          <p:nvPr/>
        </p:nvSpPr>
        <p:spPr>
          <a:xfrm rot="2529893">
            <a:off x="5603110" y="1531152"/>
            <a:ext cx="842962" cy="842962"/>
          </a:xfrm>
          <a:prstGeom prst="plus">
            <a:avLst>
              <a:gd name="adj" fmla="val 447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ест 7"/>
          <p:cNvSpPr/>
          <p:nvPr/>
        </p:nvSpPr>
        <p:spPr>
          <a:xfrm rot="2529893">
            <a:off x="816763" y="1531152"/>
            <a:ext cx="842962" cy="842962"/>
          </a:xfrm>
          <a:prstGeom prst="plus">
            <a:avLst>
              <a:gd name="adj" fmla="val 447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348" y="928670"/>
            <a:ext cx="6333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Изученные орфограммы в корне слова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2285992"/>
            <a:ext cx="7032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Будут отмечены неизученные орфограммы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3286124"/>
            <a:ext cx="5157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Орфограммы сильных позиций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587" cy="6858000"/>
          </a:xfrm>
          <a:prstGeom prst="rect">
            <a:avLst/>
          </a:prstGeom>
        </p:spPr>
      </p:pic>
      <p:pic>
        <p:nvPicPr>
          <p:cNvPr id="1026" name="Picture 2" descr="C:\Documents and Settings\Admin\Мои документы\Мои рисунки\e4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1" y="714356"/>
            <a:ext cx="3909863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587" y="0"/>
            <a:ext cx="9170587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285728"/>
            <a:ext cx="590007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1 - Ума палата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2 - Это успех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3 - Сделано наспех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– сделано на смех.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4 - Терпение и труд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– всё перетрут.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5 - К большому терпению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придёт и умение.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6 - Захотел – сделал!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89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7 - Нерадивый дважды дело делает!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Admin\Мои документы\Мои рисунки\xv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3755023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Documents and Settings\Admin\Мои документы\Мои рисунки\Рисунок1j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7964771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354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60</cp:revision>
  <dcterms:created xsi:type="dcterms:W3CDTF">2013-02-28T16:35:29Z</dcterms:created>
  <dcterms:modified xsi:type="dcterms:W3CDTF">2013-10-20T12:29:34Z</dcterms:modified>
</cp:coreProperties>
</file>