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4" r:id="rId2"/>
    <p:sldId id="256" r:id="rId3"/>
    <p:sldId id="266" r:id="rId4"/>
    <p:sldId id="257" r:id="rId5"/>
    <p:sldId id="270" r:id="rId6"/>
    <p:sldId id="274" r:id="rId7"/>
    <p:sldId id="262" r:id="rId8"/>
    <p:sldId id="275" r:id="rId9"/>
    <p:sldId id="276" r:id="rId10"/>
    <p:sldId id="267" r:id="rId11"/>
    <p:sldId id="258" r:id="rId12"/>
    <p:sldId id="259" r:id="rId13"/>
    <p:sldId id="260" r:id="rId14"/>
    <p:sldId id="261" r:id="rId15"/>
    <p:sldId id="271" r:id="rId16"/>
    <p:sldId id="265" r:id="rId17"/>
    <p:sldId id="268" r:id="rId18"/>
    <p:sldId id="269" r:id="rId19"/>
    <p:sldId id="26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2D7F2"/>
    <a:srgbClr val="C8EAF8"/>
    <a:srgbClr val="A6DEF4"/>
    <a:srgbClr val="0025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9D8794-C8DF-422A-B957-12EE26C3513D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EFD0B3-E257-4CC3-84EB-635F2D0D1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AE7AA7-AC2D-4855-835E-C38B7D7BC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B00AD0-15F8-457A-A961-D63BA27A0A65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50D42F-1180-4C86-AA51-328D9EC72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CF1F-11EE-44BA-81BD-C490505DC523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13CF-7CB7-4843-AD77-CA01D1FF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9710-5D5D-4511-9EB1-B113F8178A68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AE2D-CD2B-4752-A898-8C17D3656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120E-C347-4262-B161-692C8A0165C2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9FC63-0A9F-402F-A78E-1B7BD1C08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3B2209-03FB-4CAF-8ED8-6D22D8D52E2A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26C05B-29F9-4488-BB66-529311B18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2B2E7C-7B50-49AD-8A80-F941FD9FB96D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1CA2B-D25A-40BE-BFD0-0471170D5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61E9B6-00AA-4F45-95A1-4D889F73AD45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755897-7E57-4E1F-AFC3-78C62DE7C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44FDA0-C043-47F7-A164-33F8A8262B26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FECED6-EA1D-4AE7-A408-11029364E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4992-1103-4DA9-AE97-1706CE325FFF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D6FF-E174-4EA3-8ECE-AF75A8CD3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EF4DE0-C035-48F5-AD3D-D4323A88DE1E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E87D09-86C4-4723-A1B2-BB8B1AFC1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2B1181-DD24-4B44-971B-9A3F2FC7FACD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D36D183-49C3-4CCA-97BB-C1EA290D5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12F4E28-8500-4B8F-9745-EB343250944D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31430F5-F04E-4179-9273-D5F3E08CB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714375"/>
            <a:ext cx="8215313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Lucida Sans Unicode" pitchFamily="34" charset="0"/>
              </a:rPr>
              <a:t>МБОУ СОШ № 11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Lucida Sans Unicode" pitchFamily="34" charset="0"/>
              </a:rPr>
              <a:t>Александровского района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Lucida Sans Unicode" pitchFamily="34" charset="0"/>
              </a:rPr>
              <a:t>Владимирской области</a:t>
            </a:r>
          </a:p>
          <a:p>
            <a:pPr algn="r"/>
            <a:endParaRPr lang="ru-RU" sz="2800" b="1" dirty="0">
              <a:solidFill>
                <a:srgbClr val="C00000"/>
              </a:solidFill>
              <a:latin typeface="Lucida Sans Unicode" pitchFamily="34" charset="0"/>
            </a:endParaRPr>
          </a:p>
          <a:p>
            <a:pPr algn="r"/>
            <a:endParaRPr lang="ru-RU" sz="2800" b="1" dirty="0">
              <a:solidFill>
                <a:srgbClr val="C00000"/>
              </a:solidFill>
              <a:latin typeface="Lucida Sans Unicode" pitchFamily="34" charset="0"/>
            </a:endParaRPr>
          </a:p>
          <a:p>
            <a:pPr algn="r"/>
            <a:endParaRPr lang="ru-RU" sz="2800" b="1" dirty="0">
              <a:solidFill>
                <a:srgbClr val="002570"/>
              </a:solidFill>
              <a:latin typeface="Lucida Sans Unicode" pitchFamily="34" charset="0"/>
            </a:endParaRPr>
          </a:p>
          <a:p>
            <a:pPr algn="r"/>
            <a:endParaRPr lang="ru-RU" b="1" dirty="0" smtClean="0">
              <a:solidFill>
                <a:srgbClr val="002570"/>
              </a:solidFill>
              <a:latin typeface="Lucida Sans Unicode" pitchFamily="34" charset="0"/>
            </a:endParaRPr>
          </a:p>
          <a:p>
            <a:pPr algn="r"/>
            <a:endParaRPr lang="ru-RU" b="1" dirty="0" smtClean="0">
              <a:solidFill>
                <a:srgbClr val="002570"/>
              </a:solidFill>
              <a:latin typeface="Lucida Sans Unicode" pitchFamily="34" charset="0"/>
            </a:endParaRPr>
          </a:p>
          <a:p>
            <a:pPr algn="r"/>
            <a:endParaRPr lang="ru-RU" b="1" dirty="0" smtClean="0">
              <a:solidFill>
                <a:srgbClr val="002570"/>
              </a:solidFill>
              <a:latin typeface="Lucida Sans Unicode" pitchFamily="34" charset="0"/>
            </a:endParaRPr>
          </a:p>
          <a:p>
            <a:pPr algn="r"/>
            <a:endParaRPr lang="ru-RU" b="1" dirty="0" smtClean="0">
              <a:solidFill>
                <a:srgbClr val="002570"/>
              </a:solidFill>
              <a:latin typeface="Lucida Sans Unicode" pitchFamily="34" charset="0"/>
            </a:endParaRPr>
          </a:p>
          <a:p>
            <a:pPr algn="r"/>
            <a:endParaRPr lang="ru-RU" b="1" dirty="0" smtClean="0">
              <a:solidFill>
                <a:srgbClr val="002570"/>
              </a:solidFill>
              <a:latin typeface="Lucida Sans Unicode" pitchFamily="34" charset="0"/>
            </a:endParaRPr>
          </a:p>
          <a:p>
            <a:pPr algn="r"/>
            <a:endParaRPr lang="ru-RU" b="1" dirty="0" smtClean="0">
              <a:solidFill>
                <a:srgbClr val="002570"/>
              </a:solidFill>
              <a:latin typeface="Lucida Sans Unicode" pitchFamily="34" charset="0"/>
            </a:endParaRPr>
          </a:p>
          <a:p>
            <a:pPr algn="r"/>
            <a:r>
              <a:rPr lang="ru-RU" b="1" dirty="0" smtClean="0">
                <a:solidFill>
                  <a:srgbClr val="002570"/>
                </a:solidFill>
                <a:latin typeface="Lucida Sans Unicode" pitchFamily="34" charset="0"/>
              </a:rPr>
              <a:t>Презентацию подготовила:</a:t>
            </a:r>
            <a:endParaRPr lang="ru-RU" b="1" dirty="0">
              <a:solidFill>
                <a:srgbClr val="002570"/>
              </a:solidFill>
              <a:latin typeface="Lucida Sans Unicode" pitchFamily="34" charset="0"/>
            </a:endParaRPr>
          </a:p>
          <a:p>
            <a:pPr algn="r"/>
            <a:r>
              <a:rPr lang="ru-RU" b="1" dirty="0" smtClean="0">
                <a:solidFill>
                  <a:srgbClr val="002570"/>
                </a:solidFill>
                <a:latin typeface="Lucida Sans Unicode" pitchFamily="34" charset="0"/>
              </a:rPr>
              <a:t>у</a:t>
            </a:r>
            <a:r>
              <a:rPr lang="ru-RU" b="1" dirty="0" smtClean="0">
                <a:solidFill>
                  <a:srgbClr val="002570"/>
                </a:solidFill>
                <a:latin typeface="Lucida Sans Unicode" pitchFamily="34" charset="0"/>
              </a:rPr>
              <a:t>читель первой квалификационной категории </a:t>
            </a:r>
            <a:r>
              <a:rPr lang="ru-RU" b="1" dirty="0" err="1" smtClean="0">
                <a:solidFill>
                  <a:srgbClr val="002570"/>
                </a:solidFill>
                <a:latin typeface="Lucida Sans Unicode" pitchFamily="34" charset="0"/>
              </a:rPr>
              <a:t>Цой</a:t>
            </a:r>
            <a:r>
              <a:rPr lang="ru-RU" b="1" dirty="0" smtClean="0">
                <a:solidFill>
                  <a:srgbClr val="002570"/>
                </a:solidFill>
                <a:latin typeface="Lucida Sans Unicode" pitchFamily="34" charset="0"/>
              </a:rPr>
              <a:t> </a:t>
            </a:r>
            <a:r>
              <a:rPr lang="ru-RU" b="1" dirty="0">
                <a:solidFill>
                  <a:srgbClr val="002570"/>
                </a:solidFill>
                <a:latin typeface="Lucida Sans Unicode" pitchFamily="34" charset="0"/>
              </a:rPr>
              <a:t>С.Б.</a:t>
            </a:r>
          </a:p>
          <a:p>
            <a:pPr algn="r"/>
            <a:endParaRPr lang="ru-RU" b="1" dirty="0">
              <a:solidFill>
                <a:srgbClr val="353535"/>
              </a:solidFill>
              <a:latin typeface="Lucida Sans Unicode" pitchFamily="34" charset="0"/>
            </a:endParaRPr>
          </a:p>
          <a:p>
            <a:pPr algn="r"/>
            <a:endParaRPr lang="ru-RU" b="1" dirty="0">
              <a:solidFill>
                <a:srgbClr val="353535"/>
              </a:solidFill>
              <a:latin typeface="Lucida Sans Unicode" pitchFamily="34" charset="0"/>
            </a:endParaRPr>
          </a:p>
          <a:p>
            <a:pPr algn="r"/>
            <a:endParaRPr lang="ru-RU" b="1" dirty="0">
              <a:solidFill>
                <a:srgbClr val="353535"/>
              </a:solidFill>
              <a:latin typeface="Lucida Sans Unicode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Lucida Sans Unicode" pitchFamily="34" charset="0"/>
              </a:rPr>
              <a:t>2012 </a:t>
            </a:r>
            <a:r>
              <a:rPr lang="ru-RU" b="1" dirty="0">
                <a:solidFill>
                  <a:srgbClr val="C00000"/>
                </a:solidFill>
                <a:latin typeface="Lucida Sans Unicode" pitchFamily="34" charset="0"/>
              </a:rPr>
              <a:t>год</a:t>
            </a:r>
          </a:p>
        </p:txBody>
      </p:sp>
      <p:pic>
        <p:nvPicPr>
          <p:cNvPr id="14339" name="Picture 3" descr="Школа 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841430" cy="2880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239000" cy="660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/>
                </a:solidFill>
              </a:rPr>
              <a:t>Организационная модель внеурочной деятельности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1563" y="935038"/>
            <a:ext cx="2435225" cy="1198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Специалисты, работники школы (психолог, старший вожатый)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10013" y="1055688"/>
            <a:ext cx="1795462" cy="9636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Внеурочная деятельность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980728"/>
            <a:ext cx="2535237" cy="11890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Инновационная деятельность (программы, проекты)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2636838"/>
            <a:ext cx="1871662" cy="2759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Учебный план ОУ</a:t>
            </a:r>
          </a:p>
          <a:p>
            <a:pPr algn="ctr"/>
            <a:endParaRPr lang="ru-RU" sz="1400" b="1" dirty="0">
              <a:solidFill>
                <a:srgbClr val="C00000"/>
              </a:solidFill>
            </a:endParaRPr>
          </a:p>
          <a:p>
            <a:pPr algn="ctr"/>
            <a:r>
              <a:rPr lang="ru-RU" sz="1400" b="1" i="1" dirty="0">
                <a:solidFill>
                  <a:srgbClr val="C00000"/>
                </a:solidFill>
              </a:rPr>
              <a:t>Часть, формируемая участниками образовательного процесса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60588" y="2636838"/>
            <a:ext cx="1800225" cy="2759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Дополнительное образование ОУ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b="1" i="1" dirty="0">
                <a:solidFill>
                  <a:srgbClr val="C00000"/>
                </a:solidFill>
              </a:rPr>
              <a:t>(кружки, секции, студии, проекты, клуб)</a:t>
            </a:r>
          </a:p>
          <a:p>
            <a:pPr algn="ctr"/>
            <a:endParaRPr lang="ru-RU" sz="1400" b="1" i="1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52913" y="4630738"/>
            <a:ext cx="44450" cy="39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71938" y="2636838"/>
            <a:ext cx="1530350" cy="2759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 err="1">
                <a:solidFill>
                  <a:srgbClr val="C00000"/>
                </a:solidFill>
              </a:rPr>
              <a:t>Дополнитель-ное</a:t>
            </a:r>
            <a:r>
              <a:rPr lang="ru-RU" sz="1400" b="1" dirty="0">
                <a:solidFill>
                  <a:srgbClr val="C00000"/>
                </a:solidFill>
              </a:rPr>
              <a:t> образование учреждений культуры и УДОД</a:t>
            </a:r>
          </a:p>
          <a:p>
            <a:pPr algn="ctr"/>
            <a:endParaRPr lang="ru-RU" sz="1400" b="1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2938" y="2636838"/>
            <a:ext cx="1554162" cy="2759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Группы продленного дня</a:t>
            </a:r>
          </a:p>
          <a:p>
            <a:pPr algn="ctr"/>
            <a:endParaRPr lang="ru-RU" sz="1400" b="1" dirty="0">
              <a:solidFill>
                <a:srgbClr val="C00000"/>
              </a:solidFill>
            </a:endParaRPr>
          </a:p>
          <a:p>
            <a:pPr algn="ctr"/>
            <a:r>
              <a:rPr lang="ru-RU" sz="1400" b="1" i="1" dirty="0">
                <a:solidFill>
                  <a:srgbClr val="C00000"/>
                </a:solidFill>
              </a:rPr>
              <a:t>Деятельность воспитателей ГПД, гимназия полного дня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80288" y="2636838"/>
            <a:ext cx="1584325" cy="27590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Классное руководство</a:t>
            </a:r>
          </a:p>
          <a:p>
            <a:pPr algn="ctr"/>
            <a:endParaRPr lang="ru-RU" sz="1400" b="1" dirty="0">
              <a:solidFill>
                <a:srgbClr val="C00000"/>
              </a:solidFill>
            </a:endParaRPr>
          </a:p>
          <a:p>
            <a:pPr algn="ctr"/>
            <a:r>
              <a:rPr lang="ru-RU" sz="1400" b="1" i="1" dirty="0">
                <a:solidFill>
                  <a:srgbClr val="C00000"/>
                </a:solidFill>
              </a:rPr>
              <a:t>(экскурсии социальные акции, соревнования)</a:t>
            </a:r>
          </a:p>
          <a:p>
            <a:pPr algn="ctr"/>
            <a:endParaRPr lang="ru-RU" i="1" dirty="0">
              <a:solidFill>
                <a:srgbClr val="FFFFFF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651500" y="1628775"/>
            <a:ext cx="484188" cy="3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 noChangeShapeType="1"/>
          </p:cNvCxnSpPr>
          <p:nvPr/>
        </p:nvCxnSpPr>
        <p:spPr bwMode="auto">
          <a:xfrm flipH="1">
            <a:off x="3419475" y="1619250"/>
            <a:ext cx="463550" cy="80963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42" name="Прямая со стрелкой 41"/>
          <p:cNvCxnSpPr>
            <a:cxnSpLocks noChangeShapeType="1"/>
            <a:stCxn id="9" idx="2"/>
            <a:endCxn id="16" idx="0"/>
          </p:cNvCxnSpPr>
          <p:nvPr/>
        </p:nvCxnSpPr>
        <p:spPr bwMode="auto">
          <a:xfrm>
            <a:off x="4808538" y="2046288"/>
            <a:ext cx="3363912" cy="56356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46" name="Прямая со стрелкой 45"/>
          <p:cNvCxnSpPr>
            <a:cxnSpLocks noChangeShapeType="1"/>
            <a:stCxn id="9" idx="2"/>
            <a:endCxn id="15" idx="0"/>
          </p:cNvCxnSpPr>
          <p:nvPr/>
        </p:nvCxnSpPr>
        <p:spPr bwMode="auto">
          <a:xfrm>
            <a:off x="4808538" y="2046288"/>
            <a:ext cx="1692275" cy="56356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49" name="Прямая со стрелкой 48"/>
          <p:cNvCxnSpPr>
            <a:cxnSpLocks noChangeShapeType="1"/>
            <a:stCxn id="9" idx="2"/>
            <a:endCxn id="14" idx="0"/>
          </p:cNvCxnSpPr>
          <p:nvPr/>
        </p:nvCxnSpPr>
        <p:spPr bwMode="auto">
          <a:xfrm>
            <a:off x="4808538" y="2046288"/>
            <a:ext cx="28575" cy="56356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55" name="Прямая со стрелкой 54"/>
          <p:cNvCxnSpPr>
            <a:cxnSpLocks noChangeShapeType="1"/>
            <a:stCxn id="9" idx="2"/>
            <a:endCxn id="12" idx="0"/>
          </p:cNvCxnSpPr>
          <p:nvPr/>
        </p:nvCxnSpPr>
        <p:spPr bwMode="auto">
          <a:xfrm flipH="1">
            <a:off x="3060700" y="2046288"/>
            <a:ext cx="1747838" cy="56356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58" name="Прямая со стрелкой 57"/>
          <p:cNvCxnSpPr>
            <a:cxnSpLocks noChangeShapeType="1"/>
            <a:stCxn id="9" idx="2"/>
          </p:cNvCxnSpPr>
          <p:nvPr/>
        </p:nvCxnSpPr>
        <p:spPr bwMode="auto">
          <a:xfrm flipH="1">
            <a:off x="1333500" y="2046288"/>
            <a:ext cx="3475038" cy="534987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65" name="Прямоугольник 64"/>
          <p:cNvSpPr/>
          <p:nvPr/>
        </p:nvSpPr>
        <p:spPr>
          <a:xfrm>
            <a:off x="1036638" y="5637213"/>
            <a:ext cx="7461250" cy="3841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110397"/>
                </a:solidFill>
              </a:rPr>
              <a:t>Система воспитательной работы. Уклад школьной жизни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625" y="549275"/>
            <a:ext cx="7921625" cy="574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570"/>
                </a:solidFill>
              </a:rPr>
              <a:t>Направления внеурочной деятельности</a:t>
            </a:r>
            <a:endParaRPr lang="ru-RU" sz="2800">
              <a:solidFill>
                <a:srgbClr val="00257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8918" y="1916832"/>
            <a:ext cx="923330" cy="43204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Спортивно-оздоровительное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2376" y="1916832"/>
            <a:ext cx="553998" cy="43204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Духовно - нравственное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36394" y="1916832"/>
            <a:ext cx="553998" cy="43204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Общекультурное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87181" y="1916832"/>
            <a:ext cx="553998" cy="43204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Социальное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32898" y="1916832"/>
            <a:ext cx="553998" cy="43204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Общеинтеллектуальное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702175" y="1196975"/>
            <a:ext cx="28733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150100" y="1196975"/>
            <a:ext cx="28733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908175" y="1196975"/>
            <a:ext cx="28733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403600" y="1196975"/>
            <a:ext cx="28892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953125" y="1196975"/>
            <a:ext cx="28733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404813"/>
            <a:ext cx="7775575" cy="466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570"/>
                </a:solidFill>
              </a:rPr>
              <a:t>Виды внеурочной деятельности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8888" y="1804988"/>
            <a:ext cx="6767512" cy="4000500"/>
          </a:xfrm>
          <a:prstGeom prst="rect">
            <a:avLst/>
          </a:prstGeom>
          <a:gradFill rotWithShape="1">
            <a:gsLst>
              <a:gs pos="0">
                <a:srgbClr val="C8EAF8"/>
              </a:gs>
              <a:gs pos="100000">
                <a:srgbClr val="92D7F2"/>
              </a:gs>
            </a:gsLst>
            <a:lin ang="5400000" scaled="1"/>
          </a:gradFill>
          <a:ln w="9525" algn="ctr">
            <a:solidFill>
              <a:srgbClr val="39639D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Игровая деятельность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Познавательная деятельность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Проблемно-ценностное общение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Досугово-развлекательная деятельность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	     Художественное творчество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Социальное творчество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Трудовая (производственная) деятельность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 Спортивно-оздоровительная деятельность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              Туристско-краеведческая деятельность</a:t>
            </a:r>
          </a:p>
          <a:p>
            <a:pPr>
              <a:lnSpc>
                <a:spcPct val="150000"/>
              </a:lnSpc>
            </a:pPr>
            <a:endParaRPr lang="ru-RU" sz="800" b="1">
              <a:solidFill>
                <a:srgbClr val="002570"/>
              </a:solidFill>
              <a:latin typeface="Lucida Sans Unicode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546225" y="1949450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546225" y="2381250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546225" y="2813050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547813" y="5334000"/>
            <a:ext cx="3587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546225" y="3246438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546225" y="3678238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546225" y="4038600"/>
            <a:ext cx="3603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547813" y="4470400"/>
            <a:ext cx="35877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547813" y="4903788"/>
            <a:ext cx="3587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692275" y="962025"/>
            <a:ext cx="5903913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Box 2"/>
          <p:cNvPicPr>
            <a:picLocks noChangeArrowheads="1"/>
          </p:cNvPicPr>
          <p:nvPr/>
        </p:nvPicPr>
        <p:blipFill>
          <a:blip r:embed="rId2" cstate="print"/>
          <a:srcRect t="39117"/>
          <a:stretch>
            <a:fillRect/>
          </a:stretch>
        </p:blipFill>
        <p:spPr bwMode="auto">
          <a:xfrm>
            <a:off x="395288" y="1989138"/>
            <a:ext cx="8437562" cy="3024187"/>
          </a:xfrm>
          <a:prstGeom prst="rect">
            <a:avLst/>
          </a:prstGeom>
          <a:noFill/>
        </p:spPr>
      </p:pic>
      <p:sp>
        <p:nvSpPr>
          <p:cNvPr id="4" name="Стрелка вниз 3"/>
          <p:cNvSpPr/>
          <p:nvPr/>
        </p:nvSpPr>
        <p:spPr>
          <a:xfrm>
            <a:off x="2268538" y="1054100"/>
            <a:ext cx="4824412" cy="935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4213" y="404813"/>
            <a:ext cx="7775575" cy="4667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570"/>
                </a:solidFill>
              </a:rPr>
              <a:t>Формы внеурочной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260350"/>
            <a:ext cx="8748712" cy="457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Lucida Sans Unicode" pitchFamily="34" charset="0"/>
              </a:rPr>
              <a:t>      </a:t>
            </a:r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Требования к организации внеурочной деятельности</a:t>
            </a:r>
          </a:p>
          <a:p>
            <a:r>
              <a:rPr lang="ru-RU" b="1">
                <a:solidFill>
                  <a:srgbClr val="002570"/>
                </a:solidFill>
                <a:latin typeface="Lucida Sans Unicode" pitchFamily="34" charset="0"/>
              </a:rPr>
              <a:t>    </a:t>
            </a:r>
          </a:p>
          <a:p>
            <a:r>
              <a:rPr lang="ru-RU" sz="2000" b="1">
                <a:solidFill>
                  <a:srgbClr val="002570"/>
                </a:solidFill>
                <a:latin typeface="Lucida Sans Unicode" pitchFamily="34" charset="0"/>
              </a:rPr>
              <a:t>      1.  При отсутствии условий для реализации внеурочной деятельности образовательное учреждение использует возможности образовательных учреждений дополнительного образования детей, организаций культуры и спорта (в рамках соответствующих государственных (муниципальных) заданий, формируемых учредителем, на договорной основе).</a:t>
            </a:r>
          </a:p>
          <a:p>
            <a:endParaRPr lang="ru-RU" sz="2000" b="1">
              <a:solidFill>
                <a:srgbClr val="002570"/>
              </a:solidFill>
              <a:latin typeface="Lucida Sans Unicode" pitchFamily="34" charset="0"/>
            </a:endParaRPr>
          </a:p>
          <a:p>
            <a:r>
              <a:rPr lang="ru-RU" sz="2000" b="1">
                <a:solidFill>
                  <a:srgbClr val="002570"/>
                </a:solidFill>
                <a:latin typeface="Lucida Sans Unicode" pitchFamily="34" charset="0"/>
              </a:rPr>
              <a:t>      2. Формируется с учетом пожеланий обучающихся и их родителей (законных представителей).</a:t>
            </a:r>
          </a:p>
          <a:p>
            <a:endParaRPr lang="ru-RU" sz="2400" b="1">
              <a:solidFill>
                <a:srgbClr val="002570"/>
              </a:solidFill>
              <a:latin typeface="Lucida Sans Unicode" pitchFamily="34" charset="0"/>
            </a:endParaRPr>
          </a:p>
          <a:p>
            <a:endParaRPr lang="ru-RU" sz="2400" b="1">
              <a:solidFill>
                <a:srgbClr val="353535"/>
              </a:solidFill>
              <a:latin typeface="Lucida Sans Unicode" pitchFamily="34" charset="0"/>
            </a:endParaRPr>
          </a:p>
        </p:txBody>
      </p:sp>
      <p:pic>
        <p:nvPicPr>
          <p:cNvPr id="26628" name="Picture 4" descr="1315733809_4a0dff4cb28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108450"/>
            <a:ext cx="3505200" cy="251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260350"/>
            <a:ext cx="8569325" cy="4144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2913" algn="ctr"/>
            <a:r>
              <a:rPr lang="ru-RU" sz="2400" b="1">
                <a:solidFill>
                  <a:srgbClr val="353535"/>
                </a:solidFill>
                <a:latin typeface="Lucida Sans Unicode" pitchFamily="34" charset="0"/>
              </a:rPr>
              <a:t> </a:t>
            </a:r>
            <a:r>
              <a:rPr lang="ru-RU" sz="2400">
                <a:latin typeface="Lucida Sans Unicode" pitchFamily="34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Требования к организации внеурочной деятельности</a:t>
            </a:r>
            <a:endParaRPr lang="ru-RU" sz="2400" b="1">
              <a:solidFill>
                <a:srgbClr val="353535"/>
              </a:solidFill>
              <a:latin typeface="Lucida Sans Unicode" pitchFamily="34" charset="0"/>
            </a:endParaRPr>
          </a:p>
          <a:p>
            <a:pPr indent="442913"/>
            <a:endParaRPr lang="ru-RU" b="1">
              <a:solidFill>
                <a:srgbClr val="353535"/>
              </a:solidFill>
              <a:latin typeface="Lucida Sans Unicode" pitchFamily="34" charset="0"/>
            </a:endParaRPr>
          </a:p>
          <a:p>
            <a:pPr indent="442913"/>
            <a:r>
              <a:rPr lang="ru-RU" sz="2000" b="1">
                <a:solidFill>
                  <a:srgbClr val="002570"/>
                </a:solidFill>
                <a:latin typeface="Lucida Sans Unicode" pitchFamily="34" charset="0"/>
              </a:rPr>
              <a:t>3. Планирование внеурочной деятельности предполагает возможность её осуществления не только в течение учебного года, но и в каникулярный период.</a:t>
            </a:r>
          </a:p>
          <a:p>
            <a:pPr indent="442913"/>
            <a:endParaRPr lang="ru-RU" sz="2000" b="1">
              <a:solidFill>
                <a:srgbClr val="002570"/>
              </a:solidFill>
              <a:latin typeface="Lucida Sans Unicode" pitchFamily="34" charset="0"/>
            </a:endParaRPr>
          </a:p>
          <a:p>
            <a:pPr indent="442913"/>
            <a:r>
              <a:rPr lang="ru-RU" sz="2000" b="1">
                <a:solidFill>
                  <a:srgbClr val="002570"/>
                </a:solidFill>
                <a:latin typeface="Lucida Sans Unicode" pitchFamily="34" charset="0"/>
              </a:rPr>
              <a:t>4. Работа предметных факультативов, кружков, клубов может планироваться для подгруппы в рамках одного класса (12-15 человек), одного класса или планироваться и осуществляться не только для учащихся конкретного класса, а с учетом возможности привлечения обучающихся параллели или начальной школы в целом (театральная студия, школьный хор). </a:t>
            </a:r>
          </a:p>
        </p:txBody>
      </p:sp>
      <p:pic>
        <p:nvPicPr>
          <p:cNvPr id="27654" name="Picture 6" descr="1283278081_aiu1rcchvmgfqt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365625"/>
            <a:ext cx="2005013" cy="230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333375"/>
            <a:ext cx="7715250" cy="393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71463" algn="ctr"/>
            <a:r>
              <a:rPr lang="ru-RU" sz="2400" b="1">
                <a:solidFill>
                  <a:srgbClr val="353535"/>
                </a:solidFill>
                <a:latin typeface="Lucida Sans Unicode" pitchFamily="34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Требования к организации внеурочной деятельности</a:t>
            </a:r>
            <a:endParaRPr lang="ru-RU" sz="2400" b="1">
              <a:solidFill>
                <a:srgbClr val="353535"/>
              </a:solidFill>
              <a:latin typeface="Lucida Sans Unicode" pitchFamily="34" charset="0"/>
            </a:endParaRPr>
          </a:p>
          <a:p>
            <a:pPr indent="271463"/>
            <a:endParaRPr lang="ru-RU" sz="2400" b="1">
              <a:solidFill>
                <a:srgbClr val="353535"/>
              </a:solidFill>
              <a:latin typeface="Lucida Sans Unicode" pitchFamily="34" charset="0"/>
            </a:endParaRPr>
          </a:p>
          <a:p>
            <a:pPr indent="271463"/>
            <a:r>
              <a:rPr lang="ru-RU" sz="2000" b="1">
                <a:solidFill>
                  <a:srgbClr val="002570"/>
                </a:solidFill>
                <a:latin typeface="Lucida Sans Unicode" pitchFamily="34" charset="0"/>
              </a:rPr>
              <a:t>5. Внеурочная деятельность предполагает для каждого обучающегося индивидуальный образовательный маршрут.</a:t>
            </a:r>
          </a:p>
          <a:p>
            <a:pPr indent="271463"/>
            <a:r>
              <a:rPr lang="ru-RU" sz="2000" b="1">
                <a:solidFill>
                  <a:srgbClr val="002570"/>
                </a:solidFill>
                <a:latin typeface="Lucida Sans Unicode" pitchFamily="34" charset="0"/>
              </a:rPr>
              <a:t>       </a:t>
            </a:r>
          </a:p>
          <a:p>
            <a:pPr indent="271463"/>
            <a:r>
              <a:rPr lang="ru-RU" sz="2000" b="1">
                <a:solidFill>
                  <a:srgbClr val="002570"/>
                </a:solidFill>
                <a:latin typeface="Lucida Sans Unicode" pitchFamily="34" charset="0"/>
              </a:rPr>
              <a:t>6. Внеурочную деятельность могут вести учителя, классные руководители, педагоги-психологи, педагоги дополнительного образования, др. педагогические работники, родители обучающихся, имеющие профессиональное образование.</a:t>
            </a:r>
          </a:p>
        </p:txBody>
      </p:sp>
      <p:pic>
        <p:nvPicPr>
          <p:cNvPr id="28675" name="Picture 3" descr="b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005263"/>
            <a:ext cx="1784350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500063"/>
            <a:ext cx="8143875" cy="44799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algn="ctr"/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Уровни воспитательных результатов</a:t>
            </a:r>
          </a:p>
          <a:p>
            <a:pPr indent="361950"/>
            <a:endParaRPr lang="ru-RU" sz="2400" b="1" i="1">
              <a:latin typeface="Lucida Sans Unicode" pitchFamily="34" charset="0"/>
            </a:endParaRPr>
          </a:p>
          <a:p>
            <a:pPr indent="361950"/>
            <a:r>
              <a:rPr lang="ru-RU" sz="2000" b="1" i="1">
                <a:solidFill>
                  <a:srgbClr val="002570"/>
                </a:solidFill>
                <a:latin typeface="Lucida Sans Unicode" pitchFamily="34" charset="0"/>
              </a:rPr>
              <a:t>Первый уровень </a:t>
            </a:r>
            <a:r>
              <a:rPr lang="ru-RU" sz="2000">
                <a:solidFill>
                  <a:srgbClr val="002570"/>
                </a:solidFill>
                <a:latin typeface="Lucida Sans Unicode" pitchFamily="34" charset="0"/>
              </a:rPr>
              <a:t>– приобретение школьником социального знания (знания об общественных нормах, об устройстве общества, о социально одобряемых и неодобряемых формах поведения в обществе и т.д.) </a:t>
            </a:r>
          </a:p>
          <a:p>
            <a:pPr indent="361950"/>
            <a:endParaRPr lang="ru-RU" sz="2000" b="1" i="1">
              <a:solidFill>
                <a:srgbClr val="002570"/>
              </a:solidFill>
              <a:latin typeface="Lucida Sans Unicode" pitchFamily="34" charset="0"/>
            </a:endParaRPr>
          </a:p>
          <a:p>
            <a:pPr indent="361950"/>
            <a:r>
              <a:rPr lang="ru-RU" sz="2000" b="1" i="1">
                <a:solidFill>
                  <a:srgbClr val="002570"/>
                </a:solidFill>
                <a:latin typeface="Lucida Sans Unicode" pitchFamily="34" charset="0"/>
              </a:rPr>
              <a:t>Второй уровень </a:t>
            </a:r>
            <a:r>
              <a:rPr lang="ru-RU" sz="2000">
                <a:solidFill>
                  <a:srgbClr val="002570"/>
                </a:solidFill>
                <a:latin typeface="Lucida Sans Unicode" pitchFamily="34" charset="0"/>
              </a:rPr>
              <a:t>– получение школьником опыта переживания и  позитивного отношения к базовым ценностям общества .</a:t>
            </a:r>
          </a:p>
          <a:p>
            <a:pPr indent="361950"/>
            <a:endParaRPr lang="ru-RU" sz="2000">
              <a:solidFill>
                <a:srgbClr val="002570"/>
              </a:solidFill>
              <a:latin typeface="Lucida Sans Unicode" pitchFamily="34" charset="0"/>
            </a:endParaRPr>
          </a:p>
          <a:p>
            <a:pPr indent="361950"/>
            <a:r>
              <a:rPr lang="ru-RU" sz="2000" b="1" i="1">
                <a:solidFill>
                  <a:srgbClr val="002570"/>
                </a:solidFill>
                <a:latin typeface="Lucida Sans Unicode" pitchFamily="34" charset="0"/>
              </a:rPr>
              <a:t>Третий уровень </a:t>
            </a:r>
            <a:r>
              <a:rPr lang="ru-RU" sz="2000">
                <a:solidFill>
                  <a:srgbClr val="002570"/>
                </a:solidFill>
                <a:latin typeface="Lucida Sans Unicode" pitchFamily="34" charset="0"/>
              </a:rPr>
              <a:t>– получение школьником опыта самостоятельного общественного действия</a:t>
            </a:r>
            <a:endParaRPr lang="ru-RU" sz="2000" b="1">
              <a:solidFill>
                <a:srgbClr val="002570"/>
              </a:solidFill>
              <a:latin typeface="Lucida Sans Unicode" pitchFamily="34" charset="0"/>
            </a:endParaRPr>
          </a:p>
          <a:p>
            <a:pPr indent="361950" algn="ctr"/>
            <a:endParaRPr lang="ru-RU" sz="2000">
              <a:solidFill>
                <a:srgbClr val="002570"/>
              </a:solidFill>
              <a:latin typeface="Lucida Sans Unicode" pitchFamily="34" charset="0"/>
            </a:endParaRPr>
          </a:p>
        </p:txBody>
      </p:sp>
      <p:pic>
        <p:nvPicPr>
          <p:cNvPr id="31753" name="Picture 9" descr="97098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652963"/>
            <a:ext cx="2736850" cy="205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509588" y="509588"/>
            <a:ext cx="842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13" y="1268413"/>
            <a:ext cx="8339137" cy="2805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Lucida Sans Unicode" pitchFamily="34" charset="0"/>
            </a:endParaRPr>
          </a:p>
          <a:p>
            <a:r>
              <a:rPr lang="ru-RU" sz="2000" b="1">
                <a:solidFill>
                  <a:srgbClr val="EBF9FC"/>
                </a:solidFill>
                <a:latin typeface="Lucida Sans Unicode" pitchFamily="34" charset="0"/>
              </a:rPr>
              <a:t> </a:t>
            </a: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Воспитательный результат внеурочной деятельности</a:t>
            </a:r>
            <a:r>
              <a:rPr lang="ru-RU" sz="2000">
                <a:solidFill>
                  <a:srgbClr val="2B4A76"/>
                </a:solidFill>
                <a:latin typeface="Lucida Sans Unicode" pitchFamily="34" charset="0"/>
              </a:rPr>
              <a:t> – непосредственное духовно-нравственное приобретение ребенка благодаря его участию в том или ином виде внеурочной деятельности. </a:t>
            </a:r>
          </a:p>
          <a:p>
            <a:endParaRPr lang="ru-RU" sz="2000">
              <a:solidFill>
                <a:srgbClr val="2B4A76"/>
              </a:solidFill>
              <a:latin typeface="Lucida Sans Unicode" pitchFamily="34" charset="0"/>
            </a:endParaRPr>
          </a:p>
          <a:p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Воспитательный эффект внеурочной деятельности</a:t>
            </a:r>
            <a:r>
              <a:rPr lang="ru-RU" sz="2000">
                <a:solidFill>
                  <a:srgbClr val="2B4A76"/>
                </a:solidFill>
                <a:latin typeface="Lucida Sans Unicode" pitchFamily="34" charset="0"/>
              </a:rPr>
              <a:t> – влияние того или иного духовно-нравственного приобретения  на процесс развития личности ребенка (</a:t>
            </a: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последствие результата</a:t>
            </a:r>
            <a:r>
              <a:rPr lang="ru-RU" sz="2000">
                <a:solidFill>
                  <a:srgbClr val="2B4A76"/>
                </a:solidFill>
                <a:latin typeface="Lucida Sans Unicode" pitchFamily="34" charset="0"/>
              </a:rPr>
              <a:t>).</a:t>
            </a:r>
            <a:endParaRPr lang="ru-RU" sz="2000">
              <a:solidFill>
                <a:srgbClr val="002060"/>
              </a:solidFill>
              <a:latin typeface="Lucida Sans Unicode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763713" y="333375"/>
            <a:ext cx="6261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Воспитательные результаты и эффекты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внеурочной деятельности</a:t>
            </a:r>
          </a:p>
        </p:txBody>
      </p:sp>
      <p:pic>
        <p:nvPicPr>
          <p:cNvPr id="32774" name="Picture 6" descr="statusshkol-nyi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933825"/>
            <a:ext cx="2806700" cy="280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116013" y="188913"/>
            <a:ext cx="6842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Lucida Sans Unicode" pitchFamily="34" charset="0"/>
              </a:rPr>
              <a:t>Модель внеурочной деятельности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Lucida Sans Unicode" pitchFamily="34" charset="0"/>
              </a:rPr>
              <a:t>МБОУ СОШ  № 11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50825" y="1125538"/>
            <a:ext cx="65532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227A8F"/>
                </a:solidFill>
                <a:latin typeface="Lucida Sans Unicode" pitchFamily="34" charset="0"/>
              </a:rPr>
              <a:t>1 классы:</a:t>
            </a:r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</a:t>
            </a:r>
            <a:r>
              <a:rPr lang="ru-RU" dirty="0" smtClean="0">
                <a:solidFill>
                  <a:srgbClr val="227A8F"/>
                </a:solidFill>
                <a:latin typeface="Lucida Sans Unicode" pitchFamily="34" charset="0"/>
              </a:rPr>
              <a:t> Проектная </a:t>
            </a:r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деятельность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 Деятельность классного руководителя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 «Здоровье  это здорово»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 «Зелёная планета»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 «Звонкие голоса»</a:t>
            </a:r>
          </a:p>
          <a:p>
            <a:endParaRPr lang="ru-RU" dirty="0">
              <a:solidFill>
                <a:srgbClr val="227A8F"/>
              </a:solidFill>
              <a:latin typeface="Lucida Sans Unicode" pitchFamily="34" charset="0"/>
            </a:endParaRPr>
          </a:p>
          <a:p>
            <a:r>
              <a:rPr lang="ru-RU" b="1" i="1" dirty="0">
                <a:solidFill>
                  <a:srgbClr val="227A8F"/>
                </a:solidFill>
                <a:latin typeface="Lucida Sans Unicode" pitchFamily="34" charset="0"/>
              </a:rPr>
              <a:t>2 классы:</a:t>
            </a:r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Проектная деятельность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 Деятельность классного руководителя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«Здоровье  это здорово»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«Звонкие голоса»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«Волшебная кисточка»</a:t>
            </a:r>
          </a:p>
          <a:p>
            <a:endParaRPr lang="ru-RU" b="1" i="1" dirty="0">
              <a:solidFill>
                <a:srgbClr val="227A8F"/>
              </a:solidFill>
              <a:latin typeface="Lucida Sans Unicode" pitchFamily="34" charset="0"/>
            </a:endParaRPr>
          </a:p>
          <a:p>
            <a:r>
              <a:rPr lang="ru-RU" b="1" i="1" dirty="0">
                <a:solidFill>
                  <a:srgbClr val="227A8F"/>
                </a:solidFill>
                <a:latin typeface="Lucida Sans Unicode" pitchFamily="34" charset="0"/>
              </a:rPr>
              <a:t>3 классы:</a:t>
            </a:r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</a:t>
            </a:r>
            <a:r>
              <a:rPr lang="ru-RU" dirty="0" smtClean="0">
                <a:solidFill>
                  <a:srgbClr val="227A8F"/>
                </a:solidFill>
                <a:latin typeface="Lucida Sans Unicode" pitchFamily="34" charset="0"/>
              </a:rPr>
              <a:t> Проектная </a:t>
            </a:r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деятельность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 Деятельность классного руководителя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«Звонкие голоса»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«Мир информатики»</a:t>
            </a:r>
          </a:p>
          <a:p>
            <a:r>
              <a:rPr lang="ru-RU" dirty="0">
                <a:solidFill>
                  <a:srgbClr val="227A8F"/>
                </a:solidFill>
                <a:latin typeface="Lucida Sans Unicode" pitchFamily="34" charset="0"/>
              </a:rPr>
              <a:t>                «Учимся танцевать»</a:t>
            </a:r>
          </a:p>
        </p:txBody>
      </p:sp>
      <p:pic>
        <p:nvPicPr>
          <p:cNvPr id="33797" name="Picture 5" descr="orig_40_1318794749t7zr9FiS7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2565400"/>
            <a:ext cx="1627188" cy="2016125"/>
          </a:xfrm>
          <a:prstGeom prst="rect">
            <a:avLst/>
          </a:prstGeom>
          <a:noFill/>
        </p:spPr>
      </p:pic>
      <p:pic>
        <p:nvPicPr>
          <p:cNvPr id="33798" name="Picture 6" descr="2475_setka%20zaniatiy_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196975"/>
            <a:ext cx="1905000" cy="1238250"/>
          </a:xfrm>
          <a:prstGeom prst="rect">
            <a:avLst/>
          </a:prstGeom>
          <a:noFill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/>
          <a:srcRect l="9402" t="34770" r="70042" b="32346"/>
          <a:stretch>
            <a:fillRect/>
          </a:stretch>
        </p:blipFill>
        <p:spPr bwMode="auto">
          <a:xfrm>
            <a:off x="6948488" y="4652963"/>
            <a:ext cx="158273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4248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>
                <a:solidFill>
                  <a:srgbClr val="002570"/>
                </a:solidFill>
                <a:latin typeface="Lucida Sans Unicode" pitchFamily="34" charset="0"/>
              </a:rPr>
              <a:t>Моделирование системы организации внеурочной деятельности в современных условиях</a:t>
            </a:r>
          </a:p>
        </p:txBody>
      </p:sp>
      <p:pic>
        <p:nvPicPr>
          <p:cNvPr id="15365" name="Picture 5" descr="0_6d402_4371b0f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284538"/>
            <a:ext cx="467042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950" y="692150"/>
            <a:ext cx="8845550" cy="495300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buFont typeface="Wingdings 3" pitchFamily="18" charset="2"/>
              <a:buNone/>
            </a:pPr>
            <a:r>
              <a:rPr lang="ru-RU" sz="3300" i="1" smtClean="0">
                <a:solidFill>
                  <a:srgbClr val="110397"/>
                </a:solidFill>
              </a:rPr>
              <a:t>«Где нет простора для проявления способности, там нет и способности». </a:t>
            </a:r>
          </a:p>
          <a:p>
            <a:pPr algn="r">
              <a:lnSpc>
                <a:spcPct val="90000"/>
              </a:lnSpc>
              <a:buFont typeface="Wingdings 3" pitchFamily="18" charset="2"/>
              <a:buNone/>
            </a:pPr>
            <a:r>
              <a:rPr lang="ru-RU" sz="3300" smtClean="0">
                <a:solidFill>
                  <a:srgbClr val="FF0000"/>
                </a:solidFill>
              </a:rPr>
              <a:t>                                            Л. Фейербах</a:t>
            </a:r>
            <a:br>
              <a:rPr lang="ru-RU" sz="3300" smtClean="0">
                <a:solidFill>
                  <a:srgbClr val="FF0000"/>
                </a:solidFill>
              </a:rPr>
            </a:br>
            <a:endParaRPr lang="ru-RU" sz="3300" i="1" smtClean="0"/>
          </a:p>
          <a:p>
            <a:pPr algn="r">
              <a:lnSpc>
                <a:spcPct val="90000"/>
              </a:lnSpc>
              <a:buFont typeface="Wingdings 3" pitchFamily="18" charset="2"/>
              <a:buNone/>
            </a:pPr>
            <a:r>
              <a:rPr lang="ru-RU" sz="37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3300" i="1" smtClean="0">
                <a:solidFill>
                  <a:srgbClr val="110397"/>
                </a:solidFill>
              </a:rPr>
              <a:t>«Свои способности человек может узнать, только применив их на деле»</a:t>
            </a:r>
            <a:r>
              <a:rPr lang="ru-RU" sz="33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</a:t>
            </a:r>
            <a:r>
              <a:rPr lang="ru-RU" sz="33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Л. </a:t>
            </a:r>
            <a:r>
              <a:rPr lang="ru-RU" sz="33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Сенека</a:t>
            </a:r>
            <a:endParaRPr lang="ru-RU" sz="3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95288" y="620713"/>
            <a:ext cx="842486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002570"/>
                </a:solidFill>
                <a:latin typeface="Lucida Sans Unicode" pitchFamily="34" charset="0"/>
              </a:rPr>
              <a:t>             Внеурочная деятельность школьников </a:t>
            </a:r>
            <a:r>
              <a:rPr lang="ru-RU" sz="2400" i="1">
                <a:solidFill>
                  <a:srgbClr val="002570"/>
                </a:solidFill>
                <a:latin typeface="Lucida Sans Unicode" pitchFamily="34" charset="0"/>
              </a:rPr>
              <a:t>– это совокупность всех видов деятельности школьников,  в которой в соответствии с основной образовательной программой образовательного учреждения решаются задачи воспитания и социализации, развития интересов, формирования универсальных учебных действий.</a:t>
            </a:r>
          </a:p>
        </p:txBody>
      </p:sp>
      <p:pic>
        <p:nvPicPr>
          <p:cNvPr id="17412" name="Picture 4" descr="1191269172_c4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141663"/>
            <a:ext cx="2103437" cy="33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714375" y="571500"/>
            <a:ext cx="807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Lucida Sans Unicode" pitchFamily="34" charset="0"/>
              </a:rPr>
              <a:t>Цель внеурочной деятельности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784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2570"/>
                </a:solidFill>
                <a:latin typeface="Lucida Sans Unicode" pitchFamily="34" charset="0"/>
              </a:rPr>
              <a:t>Создание условий для проявления и развития ребенком своих интересов на основе свободного выбора, постижения духовно-нравственных ценностей и культурных традиций.</a:t>
            </a:r>
          </a:p>
        </p:txBody>
      </p:sp>
      <p:pic>
        <p:nvPicPr>
          <p:cNvPr id="18439" name="Picture 7" descr="40250-clip_image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284538"/>
            <a:ext cx="415290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795338" y="581025"/>
            <a:ext cx="8072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Lucida Sans Unicode" pitchFamily="34" charset="0"/>
              </a:rPr>
              <a:t>Задачи внеурочной деятельности</a:t>
            </a:r>
          </a:p>
          <a:p>
            <a:pPr algn="ctr"/>
            <a:endParaRPr lang="ru-RU" sz="3200">
              <a:latin typeface="Lucida Sans Unicode" pitchFamily="34" charset="0"/>
            </a:endParaRPr>
          </a:p>
        </p:txBody>
      </p:sp>
      <p:pic>
        <p:nvPicPr>
          <p:cNvPr id="19460" name="Picture 4" descr="fayl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941888"/>
            <a:ext cx="2297112" cy="1739900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8313" y="1412875"/>
            <a:ext cx="84963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rgbClr val="002570"/>
                </a:solidFill>
                <a:latin typeface="Lucida Sans Unicode" pitchFamily="34" charset="0"/>
              </a:rPr>
              <a:t> обеспечить благоприятную адаптацию ребёнка к школе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rgbClr val="002570"/>
                </a:solidFill>
                <a:latin typeface="Lucida Sans Unicode" pitchFamily="34" charset="0"/>
              </a:rPr>
              <a:t> улучшить условия для развития ребёнка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rgbClr val="002570"/>
                </a:solidFill>
                <a:latin typeface="Lucida Sans Unicode" pitchFamily="34" charset="0"/>
              </a:rPr>
              <a:t> учесть возрастные и индивидуальные особенности обучающегося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rgbClr val="002570"/>
                </a:solidFill>
                <a:latin typeface="Lucida Sans Unicode" pitchFamily="34" charset="0"/>
              </a:rPr>
              <a:t> эффективно использовать имеющуюся в школе учебно-методическую и материально-техническую базу, информационные ресурсы, собственный методический потенциал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5288" y="404813"/>
            <a:ext cx="84978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latin typeface="Lucida Sans Unicode" pitchFamily="34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Принципы организации внеурочной деятельности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в начальной школе</a:t>
            </a:r>
          </a:p>
          <a:p>
            <a:endParaRPr lang="ru-RU" b="1">
              <a:solidFill>
                <a:srgbClr val="2B4A76"/>
              </a:solidFill>
              <a:latin typeface="Lucida Sans Unicode" pitchFamily="34" charset="0"/>
            </a:endParaRPr>
          </a:p>
          <a:p>
            <a:endParaRPr lang="ru-RU" i="1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  Принцип учета потребностей обучающихся и их родителей.</a:t>
            </a:r>
          </a:p>
          <a:p>
            <a:endParaRPr lang="ru-RU" sz="2000" b="1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  Принцип преемственности</a:t>
            </a:r>
            <a:r>
              <a:rPr lang="ru-RU" sz="2000">
                <a:solidFill>
                  <a:srgbClr val="2B4A76"/>
                </a:solidFill>
                <a:latin typeface="Lucida Sans Unicode" pitchFamily="34" charset="0"/>
              </a:rPr>
              <a:t>, заключающийся в  выборе хотя бы одного направления деятельности, которое продолжалось бы в основной школе. </a:t>
            </a:r>
          </a:p>
          <a:p>
            <a:endParaRPr lang="ru-RU" sz="2000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  Принцип  разнообразия направлений внеурочной деятельности</a:t>
            </a:r>
            <a:r>
              <a:rPr lang="ru-RU" sz="2000" i="1">
                <a:solidFill>
                  <a:srgbClr val="2B4A76"/>
                </a:solidFill>
                <a:latin typeface="Lucida Sans Unicode" pitchFamily="34" charset="0"/>
              </a:rPr>
              <a:t>, </a:t>
            </a:r>
            <a:r>
              <a:rPr lang="ru-RU" sz="2000">
                <a:solidFill>
                  <a:srgbClr val="2B4A76"/>
                </a:solidFill>
                <a:latin typeface="Lucida Sans Unicode" pitchFamily="34" charset="0"/>
              </a:rPr>
              <a:t>предполагающий реализацию всех пяти направлений внеурочной деятельности, предложенных в стандарте.</a:t>
            </a:r>
          </a:p>
        </p:txBody>
      </p:sp>
      <p:pic>
        <p:nvPicPr>
          <p:cNvPr id="20487" name="Picture 7" descr="S00E46B4C?Action=IBPictur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508500"/>
            <a:ext cx="2327275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428625"/>
            <a:ext cx="8358188" cy="454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Принципы организации внеурочной деятельности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в начальной школе</a:t>
            </a:r>
            <a:endParaRPr lang="ru-RU" sz="2400" i="1">
              <a:solidFill>
                <a:srgbClr val="2B4A76"/>
              </a:solidFill>
              <a:latin typeface="Lucida Sans Unicode" pitchFamily="34" charset="0"/>
            </a:endParaRPr>
          </a:p>
          <a:p>
            <a:endParaRPr lang="ru-RU" sz="2400" i="1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 i="1">
                <a:solidFill>
                  <a:srgbClr val="2B4A76"/>
                </a:solidFill>
                <a:latin typeface="Lucida Sans Unicode" pitchFamily="34" charset="0"/>
              </a:rPr>
              <a:t>  </a:t>
            </a: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Принцип учета социокультурных особенностей</a:t>
            </a:r>
            <a:r>
              <a:rPr lang="ru-RU" sz="2000" i="1">
                <a:solidFill>
                  <a:srgbClr val="2B4A76"/>
                </a:solidFill>
                <a:latin typeface="Lucida Sans Unicode" pitchFamily="34" charset="0"/>
              </a:rPr>
              <a:t> школы, программы развития образовательного учреждения.</a:t>
            </a:r>
          </a:p>
          <a:p>
            <a:endParaRPr lang="ru-RU" sz="2000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>
                <a:latin typeface="Lucida Sans Unicode" pitchFamily="34" charset="0"/>
              </a:rPr>
              <a:t> </a:t>
            </a: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Принцип учета возможностей учебно-методического комплекта</a:t>
            </a:r>
            <a:endParaRPr lang="ru-RU" sz="2000">
              <a:solidFill>
                <a:srgbClr val="2B4A76"/>
              </a:solidFill>
              <a:latin typeface="Lucida Sans Unicode" pitchFamily="34" charset="0"/>
            </a:endParaRPr>
          </a:p>
          <a:p>
            <a:endParaRPr lang="ru-RU" sz="2000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  Принцип учета региональных разработок</a:t>
            </a:r>
            <a:r>
              <a:rPr lang="ru-RU" sz="2000" i="1">
                <a:solidFill>
                  <a:srgbClr val="2B4A76"/>
                </a:solidFill>
                <a:latin typeface="Lucida Sans Unicode" pitchFamily="34" charset="0"/>
              </a:rPr>
              <a:t> для организации внеурочной деятельности. </a:t>
            </a:r>
          </a:p>
          <a:p>
            <a:endParaRPr lang="ru-RU" sz="2000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 i="1">
                <a:solidFill>
                  <a:srgbClr val="2B4A76"/>
                </a:solidFill>
                <a:latin typeface="Lucida Sans Unicode" pitchFamily="34" charset="0"/>
              </a:rPr>
              <a:t>  </a:t>
            </a: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Принцип взаимодействия с учреждениями</a:t>
            </a:r>
            <a:r>
              <a:rPr lang="ru-RU" sz="2000" i="1">
                <a:solidFill>
                  <a:srgbClr val="2B4A76"/>
                </a:solidFill>
                <a:latin typeface="Lucida Sans Unicode" pitchFamily="34" charset="0"/>
              </a:rPr>
              <a:t> дополнительного образования, культуры и спорта. </a:t>
            </a:r>
          </a:p>
        </p:txBody>
      </p:sp>
      <p:pic>
        <p:nvPicPr>
          <p:cNvPr id="41988" name="Picture 4" descr="33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724400"/>
            <a:ext cx="3386138" cy="195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476250"/>
            <a:ext cx="8034337" cy="393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Lucida Sans Unicode" pitchFamily="34" charset="0"/>
              </a:rPr>
              <a:t>Принципы организации внеурочной деятельности в начальной школе</a:t>
            </a:r>
            <a:endParaRPr lang="ru-RU" sz="2400" i="1">
              <a:solidFill>
                <a:srgbClr val="2B4A76"/>
              </a:solidFill>
              <a:latin typeface="Lucida Sans Unicode" pitchFamily="34" charset="0"/>
            </a:endParaRPr>
          </a:p>
          <a:p>
            <a:endParaRPr lang="ru-RU" sz="2400" i="1">
              <a:solidFill>
                <a:srgbClr val="2B4A76"/>
              </a:solidFill>
              <a:latin typeface="Lucida Sans Unicode" pitchFamily="34" charset="0"/>
            </a:endParaRPr>
          </a:p>
          <a:p>
            <a:pPr>
              <a:buFontTx/>
              <a:buChar char="•"/>
            </a:pP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  Принцип разнообразия форм организации внеурочной деятельности.</a:t>
            </a:r>
          </a:p>
          <a:p>
            <a:r>
              <a:rPr lang="ru-RU" sz="2000">
                <a:solidFill>
                  <a:srgbClr val="2B4A76"/>
                </a:solidFill>
                <a:latin typeface="Lucida Sans Unicode" pitchFamily="34" charset="0"/>
              </a:rPr>
              <a:t> </a:t>
            </a:r>
          </a:p>
          <a:p>
            <a:pPr>
              <a:buFontTx/>
              <a:buChar char="•"/>
            </a:pPr>
            <a:r>
              <a:rPr lang="ru-RU" sz="2000" b="1" i="1">
                <a:solidFill>
                  <a:srgbClr val="2B4A76"/>
                </a:solidFill>
                <a:latin typeface="Lucida Sans Unicode" pitchFamily="34" charset="0"/>
              </a:rPr>
              <a:t>  Принцип  оптимального использования учебного  и каникулярного периодов учебного года при организации внеурочной деятельности. </a:t>
            </a:r>
            <a:r>
              <a:rPr lang="ru-RU" sz="2000">
                <a:solidFill>
                  <a:srgbClr val="2B4A76"/>
                </a:solidFill>
                <a:latin typeface="Lucida Sans Unicode" pitchFamily="34" charset="0"/>
              </a:rPr>
              <a:t> Информация о времени проведения тех или иных занятий должна содержаться в программе кружка, студии.</a:t>
            </a:r>
          </a:p>
          <a:p>
            <a:endParaRPr lang="ru-RU" sz="2000">
              <a:solidFill>
                <a:srgbClr val="2B4A76"/>
              </a:solidFill>
              <a:latin typeface="Lucida Sans Unicode" pitchFamily="34" charset="0"/>
            </a:endParaRPr>
          </a:p>
        </p:txBody>
      </p:sp>
      <p:pic>
        <p:nvPicPr>
          <p:cNvPr id="43011" name="Picture 3" descr="image5413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076700"/>
            <a:ext cx="3743325" cy="237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562</TotalTime>
  <Words>648</Words>
  <Application>Microsoft Office PowerPoint</Application>
  <PresentationFormat>Экран (4:3)</PresentationFormat>
  <Paragraphs>139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Организационная модель внеурочной деятельности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внеурочной деятельности.</dc:title>
  <dc:creator>Светлана</dc:creator>
  <cp:lastModifiedBy>Настя</cp:lastModifiedBy>
  <cp:revision>60</cp:revision>
  <dcterms:created xsi:type="dcterms:W3CDTF">2012-09-16T05:24:09Z</dcterms:created>
  <dcterms:modified xsi:type="dcterms:W3CDTF">2013-09-09T17:38:42Z</dcterms:modified>
</cp:coreProperties>
</file>