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9" r:id="rId4"/>
    <p:sldId id="263" r:id="rId5"/>
    <p:sldId id="269" r:id="rId6"/>
    <p:sldId id="270" r:id="rId7"/>
    <p:sldId id="271" r:id="rId8"/>
    <p:sldId id="260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99FF33"/>
    <a:srgbClr val="66FF66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43" autoAdjust="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D2AB2-4583-4EA6-ABE5-4FA602455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8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3A13A-7DE9-4D6F-AD22-6AC7C9D6D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4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D6FF9-AE5F-4FCD-9193-5FB718EAE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09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63E21-C674-4ED9-8CA7-6224EAD2B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AE5C9-DEE9-4B1E-995B-AE57B71FC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9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28E8C-0B70-43EB-9742-CFF6622B8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4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3F234-218B-4ADB-B71D-E90C07602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3C64E-85F6-4F05-A543-D54EC4A14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46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9B329-16FC-4030-BCED-93DC3DFA8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24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12915-1C9C-4F8F-9346-11F3F99EE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0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D8F6D-8A11-432E-AEA7-F529D0852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22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2618B-AB9F-43B2-A459-74EAA72AA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13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F7749922-59E9-4A78-A39F-1DF9DE6F9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дед мороз и дерево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3088"/>
            <a:ext cx="85979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6725" y="115888"/>
            <a:ext cx="504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Урок математики в 4-м классе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835150" y="3716338"/>
            <a:ext cx="59055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ru-RU" sz="40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»</a:t>
            </a:r>
          </a:p>
        </p:txBody>
      </p:sp>
      <p:sp>
        <p:nvSpPr>
          <p:cNvPr id="2053" name="Прямоугольник 1"/>
          <p:cNvSpPr>
            <a:spLocks noChangeArrowheads="1"/>
          </p:cNvSpPr>
          <p:nvPr/>
        </p:nvSpPr>
        <p:spPr bwMode="auto">
          <a:xfrm>
            <a:off x="6084888" y="4581525"/>
            <a:ext cx="27638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Прямоугольник 2"/>
          <p:cNvSpPr>
            <a:spLocks noChangeArrowheads="1"/>
          </p:cNvSpPr>
          <p:nvPr/>
        </p:nvSpPr>
        <p:spPr bwMode="auto">
          <a:xfrm>
            <a:off x="4067175" y="3567113"/>
            <a:ext cx="47815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333399"/>
              </a:solidFill>
              <a:latin typeface="Arial" charset="0"/>
            </a:endParaRPr>
          </a:p>
          <a:p>
            <a:pPr eaLnBrk="1" hangingPunct="1"/>
            <a:endParaRPr lang="ru-RU" altLang="ru-RU">
              <a:solidFill>
                <a:srgbClr val="333399"/>
              </a:solidFill>
              <a:latin typeface="Arial" charset="0"/>
            </a:endParaRPr>
          </a:p>
          <a:p>
            <a:pPr eaLnBrk="1" hangingPunct="1"/>
            <a:endParaRPr lang="ru-RU" altLang="ru-RU">
              <a:solidFill>
                <a:srgbClr val="333399"/>
              </a:solidFill>
              <a:latin typeface="Arial" charset="0"/>
            </a:endParaRPr>
          </a:p>
          <a:p>
            <a:pPr eaLnBrk="1" hangingPunct="1"/>
            <a:endParaRPr lang="ru-RU" altLang="ru-RU">
              <a:solidFill>
                <a:srgbClr val="333399"/>
              </a:solidFill>
              <a:latin typeface="Arial" charset="0"/>
            </a:endParaRPr>
          </a:p>
          <a:p>
            <a:pPr eaLnBrk="1" hangingPunct="1"/>
            <a:endParaRPr lang="ru-RU" altLang="ru-RU">
              <a:solidFill>
                <a:srgbClr val="333399"/>
              </a:solidFill>
              <a:latin typeface="Arial" charset="0"/>
            </a:endParaRPr>
          </a:p>
          <a:p>
            <a:pPr eaLnBrk="1" hangingPunct="1"/>
            <a:endParaRPr lang="ru-RU" altLang="ru-RU">
              <a:solidFill>
                <a:srgbClr val="333399"/>
              </a:solidFill>
              <a:latin typeface="Arial" charset="0"/>
            </a:endParaRPr>
          </a:p>
          <a:p>
            <a:pPr eaLnBrk="1" hangingPunct="1"/>
            <a:r>
              <a:rPr lang="ru-RU" altLang="ru-RU">
                <a:solidFill>
                  <a:srgbClr val="333399"/>
                </a:solidFill>
                <a:latin typeface="Arial" charset="0"/>
              </a:rPr>
              <a:t>МБОУ «Чувашско-Дрожжановская сош» </a:t>
            </a:r>
            <a:r>
              <a:rPr lang="ru-RU" altLang="ru-RU">
                <a:solidFill>
                  <a:srgbClr val="C00000"/>
                </a:solidFill>
                <a:latin typeface="Arial" charset="0"/>
              </a:rPr>
              <a:t>Одинцова Ирина Николаевна</a:t>
            </a:r>
            <a:endParaRPr lang="ru-RU" alt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539750" y="4221163"/>
            <a:ext cx="8353425" cy="157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Длина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спортзала 24 м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а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ширина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  3 раза меньше. </a:t>
            </a:r>
          </a:p>
          <a:p>
            <a:pPr eaLnBrk="0" hangingPunct="0"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Найди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периметр и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площадь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спортзала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1267" name="Rectangle 5" descr="Джинсовая ткань"/>
          <p:cNvSpPr>
            <a:spLocks noChangeArrowheads="1"/>
          </p:cNvSpPr>
          <p:nvPr/>
        </p:nvSpPr>
        <p:spPr bwMode="auto">
          <a:xfrm>
            <a:off x="395288" y="476250"/>
            <a:ext cx="4176712" cy="20875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395288" y="242093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>
            <a:off x="4572000" y="234791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0" name="Line 8"/>
          <p:cNvSpPr>
            <a:spLocks noChangeShapeType="1"/>
          </p:cNvSpPr>
          <p:nvPr/>
        </p:nvSpPr>
        <p:spPr bwMode="auto">
          <a:xfrm>
            <a:off x="395288" y="3429000"/>
            <a:ext cx="41767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2122488" y="306228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FFFF00"/>
                </a:solidFill>
              </a:rPr>
              <a:t>24  м</a:t>
            </a:r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>
            <a:off x="4427538" y="47625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3" name="Line 11"/>
          <p:cNvSpPr>
            <a:spLocks noChangeShapeType="1"/>
          </p:cNvSpPr>
          <p:nvPr/>
        </p:nvSpPr>
        <p:spPr bwMode="auto">
          <a:xfrm>
            <a:off x="4427538" y="2563813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4" name="Line 12"/>
          <p:cNvSpPr>
            <a:spLocks noChangeShapeType="1"/>
          </p:cNvSpPr>
          <p:nvPr/>
        </p:nvSpPr>
        <p:spPr bwMode="auto">
          <a:xfrm>
            <a:off x="5291138" y="476250"/>
            <a:ext cx="0" cy="20875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Line 13"/>
          <p:cNvSpPr>
            <a:spLocks noChangeShapeType="1"/>
          </p:cNvSpPr>
          <p:nvPr/>
        </p:nvSpPr>
        <p:spPr bwMode="auto">
          <a:xfrm flipV="1">
            <a:off x="5291138" y="1412875"/>
            <a:ext cx="360362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Line 14"/>
          <p:cNvSpPr>
            <a:spLocks noChangeShapeType="1"/>
          </p:cNvSpPr>
          <p:nvPr/>
        </p:nvSpPr>
        <p:spPr bwMode="auto">
          <a:xfrm>
            <a:off x="5651500" y="14128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7" name="Text Box 15"/>
          <p:cNvSpPr txBox="1">
            <a:spLocks noChangeArrowheads="1"/>
          </p:cNvSpPr>
          <p:nvPr/>
        </p:nvSpPr>
        <p:spPr bwMode="auto">
          <a:xfrm>
            <a:off x="5651500" y="981075"/>
            <a:ext cx="115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FFFF00"/>
                </a:solidFill>
              </a:rPr>
              <a:t>в 3 раза меньше </a:t>
            </a:r>
          </a:p>
        </p:txBody>
      </p:sp>
      <p:pic>
        <p:nvPicPr>
          <p:cNvPr id="11278" name="Picture 16" descr="http://im0-tub-ru.yandex.net/i?id=cbf14f2bd87b06d47947ee8d3f229353-88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6250"/>
            <a:ext cx="2555875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елка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t="14305" b="16389"/>
          <a:stretch>
            <a:fillRect/>
          </a:stretch>
        </p:blipFill>
        <p:spPr>
          <a:xfrm>
            <a:off x="908050" y="1108075"/>
            <a:ext cx="6904038" cy="570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82" name="Text Box 10"/>
          <p:cNvSpPr txBox="1">
            <a:spLocks noChangeArrowheads="1"/>
          </p:cNvSpPr>
          <p:nvPr/>
        </p:nvSpPr>
        <p:spPr bwMode="auto">
          <a:xfrm rot="-1935220">
            <a:off x="180975" y="476250"/>
            <a:ext cx="45354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rgbClr val="FF0000"/>
                </a:solidFill>
                <a:latin typeface="Monotype Corsiva" pitchFamily="66" charset="0"/>
              </a:rPr>
              <a:t>МОЛОДЦЫ РЕБЯТКИ!!!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mso4F2C9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2455863"/>
            <a:ext cx="3810000" cy="3709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5" descr="домики3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80000">
            <a:off x="-206375" y="-7938"/>
            <a:ext cx="9512300" cy="69056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042988" y="1268413"/>
            <a:ext cx="48244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Идёт по лесу Дед Мороз</a:t>
            </a:r>
          </a:p>
          <a:p>
            <a:pPr eaLnBrk="0" hangingPunct="0"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Мимо ёлок и берёз</a:t>
            </a:r>
          </a:p>
          <a:p>
            <a:pPr eaLnBrk="0" hangingPunct="0"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Мимо сосен, мимо пней.</a:t>
            </a:r>
          </a:p>
          <a:p>
            <a:pPr eaLnBrk="0" hangingPunct="0"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 несёт он для детей</a:t>
            </a:r>
          </a:p>
          <a:p>
            <a:pPr eaLnBrk="0" hangingPunct="0"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Игрушки и подарки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323850" y="620713"/>
            <a:ext cx="28797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Реши примеры: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323850" y="1268413"/>
            <a:ext cx="8496300" cy="5035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105 x 4 =            640 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-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 160 =</a:t>
            </a:r>
          </a:p>
          <a:p>
            <a:pPr eaLnBrk="0" hangingPunct="0">
              <a:defRPr/>
            </a:pP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SimSun" pitchFamily="2" charset="-122"/>
            </a:endParaRPr>
          </a:p>
          <a:p>
            <a:pPr eaLnBrk="0" hangingPunct="0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330 x 3 =            450 : 3 =             </a:t>
            </a:r>
          </a:p>
          <a:p>
            <a:pPr eaLnBrk="0" hangingPunct="0">
              <a:defRPr/>
            </a:pP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SimSun" pitchFamily="2" charset="-122"/>
            </a:endParaRPr>
          </a:p>
          <a:p>
            <a:pPr eaLnBrk="0" hangingPunct="0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1200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: 10 =          700 + 350 =</a:t>
            </a:r>
          </a:p>
          <a:p>
            <a:pPr eaLnBrk="0" hangingPunct="0">
              <a:defRPr/>
            </a:pP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SimSun" pitchFamily="2" charset="-122"/>
            </a:endParaRPr>
          </a:p>
          <a:p>
            <a:pPr eaLnBrk="0" hangingPunct="0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250 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:5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 =            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111 x 4 =</a:t>
            </a:r>
          </a:p>
          <a:p>
            <a:pPr eaLnBrk="0" hangingPunct="0">
              <a:defRPr/>
            </a:pP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SimSun" pitchFamily="2" charset="-122"/>
            </a:endParaRPr>
          </a:p>
          <a:p>
            <a:pPr eaLnBrk="0" hangingPunct="0">
              <a:defRPr/>
            </a:pP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SimSun" pitchFamily="2" charset="-122"/>
            </a:endParaRP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900113" y="1347788"/>
            <a:ext cx="29511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420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827088" y="2427288"/>
            <a:ext cx="29511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990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</a:p>
        </p:txBody>
      </p:sp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1189038" y="3500438"/>
            <a:ext cx="29511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120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</a:p>
        </p:txBody>
      </p:sp>
      <p:sp>
        <p:nvSpPr>
          <p:cNvPr id="189449" name="Rectangle 9"/>
          <p:cNvSpPr>
            <a:spLocks noChangeArrowheads="1"/>
          </p:cNvSpPr>
          <p:nvPr/>
        </p:nvSpPr>
        <p:spPr bwMode="auto">
          <a:xfrm>
            <a:off x="827088" y="4652963"/>
            <a:ext cx="30972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50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</a:p>
        </p:txBody>
      </p:sp>
      <p:sp>
        <p:nvSpPr>
          <p:cNvPr id="189450" name="Rectangle 10"/>
          <p:cNvSpPr>
            <a:spLocks noChangeArrowheads="1"/>
          </p:cNvSpPr>
          <p:nvPr/>
        </p:nvSpPr>
        <p:spPr bwMode="auto">
          <a:xfrm>
            <a:off x="684213" y="5734050"/>
            <a:ext cx="30972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</a:p>
        </p:txBody>
      </p: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6011863" y="1347788"/>
            <a:ext cx="30972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480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5580063" y="2427288"/>
            <a:ext cx="30972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150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</a:p>
        </p:txBody>
      </p:sp>
      <p:sp>
        <p:nvSpPr>
          <p:cNvPr id="189453" name="Rectangle 13"/>
          <p:cNvSpPr>
            <a:spLocks noChangeArrowheads="1"/>
          </p:cNvSpPr>
          <p:nvPr/>
        </p:nvSpPr>
        <p:spPr bwMode="auto">
          <a:xfrm>
            <a:off x="6011863" y="3429000"/>
            <a:ext cx="30972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1050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</a:p>
        </p:txBody>
      </p:sp>
      <p:sp>
        <p:nvSpPr>
          <p:cNvPr id="189454" name="Rectangle 14"/>
          <p:cNvSpPr>
            <a:spLocks noChangeArrowheads="1"/>
          </p:cNvSpPr>
          <p:nvPr/>
        </p:nvSpPr>
        <p:spPr bwMode="auto">
          <a:xfrm>
            <a:off x="5580063" y="4581525"/>
            <a:ext cx="3097212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444        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</a:p>
        </p:txBody>
      </p:sp>
      <p:sp>
        <p:nvSpPr>
          <p:cNvPr id="189455" name="Rectangle 15"/>
          <p:cNvSpPr>
            <a:spLocks noChangeArrowheads="1"/>
          </p:cNvSpPr>
          <p:nvPr/>
        </p:nvSpPr>
        <p:spPr bwMode="auto">
          <a:xfrm>
            <a:off x="5651500" y="5740400"/>
            <a:ext cx="30972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6" grpId="0"/>
      <p:bldP spid="189447" grpId="0"/>
      <p:bldP spid="189448" grpId="0"/>
      <p:bldP spid="189449" grpId="0"/>
      <p:bldP spid="189450" grpId="0"/>
      <p:bldP spid="189451" grpId="0"/>
      <p:bldP spid="189452" grpId="0"/>
      <p:bldP spid="189453" grpId="0"/>
      <p:bldP spid="189454" grpId="0"/>
      <p:bldP spid="1894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msoD416A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1250" r="33485" b="48334"/>
          <a:stretch>
            <a:fillRect/>
          </a:stretch>
        </p:blipFill>
        <p:spPr>
          <a:xfrm>
            <a:off x="6156325" y="0"/>
            <a:ext cx="106363" cy="106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179388" y="836613"/>
            <a:ext cx="8856662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40 * X = 36 * 10     k-70=260 + 80     </a:t>
            </a:r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323850" y="115888"/>
            <a:ext cx="30956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Реши уравнения:</a:t>
            </a:r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4572000" y="3213100"/>
            <a:ext cx="51133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X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:10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 = 630 - 570         </a:t>
            </a:r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179388" y="4137025"/>
            <a:ext cx="446563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56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0 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+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 X = 2 * 400</a:t>
            </a:r>
          </a:p>
        </p:txBody>
      </p:sp>
      <p:sp>
        <p:nvSpPr>
          <p:cNvPr id="197644" name="Rectangle 12"/>
          <p:cNvSpPr>
            <a:spLocks noChangeArrowheads="1"/>
          </p:cNvSpPr>
          <p:nvPr/>
        </p:nvSpPr>
        <p:spPr bwMode="auto">
          <a:xfrm>
            <a:off x="1357313" y="1401763"/>
            <a:ext cx="7175500" cy="1754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40 * X = 360    k–70 = 340</a:t>
            </a:r>
          </a:p>
          <a:p>
            <a:pPr eaLnBrk="0" hangingPunct="0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X = 360:40       k = 340 +70</a:t>
            </a:r>
          </a:p>
          <a:p>
            <a:pPr eaLnBrk="0" hangingPunct="0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    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X = 9        k = 410</a:t>
            </a:r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1357313" y="4857750"/>
            <a:ext cx="4510087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560+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 X = 800</a:t>
            </a:r>
          </a:p>
          <a:p>
            <a:pPr eaLnBrk="0" hangingPunct="0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X = 800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 - 560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Sun" pitchFamily="2" charset="-122"/>
            </a:endParaRPr>
          </a:p>
          <a:p>
            <a:pPr eaLnBrk="0" hangingPunct="0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    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X = </a:t>
            </a:r>
            <a:r>
              <a:rPr lang="ru-RU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240</a:t>
            </a:r>
            <a:endParaRPr lang="en-US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Sun" pitchFamily="2" charset="-122"/>
            </a:endParaRPr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5678488" y="3860800"/>
            <a:ext cx="4510087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X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:10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 = 60</a:t>
            </a:r>
          </a:p>
          <a:p>
            <a:pPr eaLnBrk="0" hangingPunct="0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X =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6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0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 *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1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0</a:t>
            </a:r>
          </a:p>
          <a:p>
            <a:pPr eaLnBrk="0" hangingPunct="0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    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X =</a:t>
            </a:r>
            <a:r>
              <a:rPr lang="ru-RU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 600</a:t>
            </a:r>
            <a:endParaRPr lang="en-US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4" grpId="0"/>
      <p:bldP spid="197645" grpId="0"/>
      <p:bldP spid="1976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ru-RU" sz="5400" i="1" smtClean="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5400" i="1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КИЙ - МАТЕ - ЧЕС -МАТИ 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ru-RU" sz="6600" i="1" smtClean="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6600" i="1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5400" i="1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НА –ТРЕ - ЖЁР </a:t>
            </a:r>
            <a:endParaRPr lang="ru-RU" altLang="ru-RU" sz="5400" smtClean="0">
              <a:solidFill>
                <a:srgbClr val="FFFFFF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72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6600" i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altLang="ru-RU" sz="6600" i="1" smtClean="0">
                <a:effectLst/>
                <a:latin typeface="Times New Roman" pitchFamily="18" charset="0"/>
                <a:cs typeface="Times New Roman" pitchFamily="18" charset="0"/>
              </a:rPr>
              <a:t>МАТЕМАТИЧЕСКИЙ 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6600" i="1" smtClean="0">
                <a:effectLst/>
                <a:latin typeface="Times New Roman" pitchFamily="18" charset="0"/>
                <a:cs typeface="Times New Roman" pitchFamily="18" charset="0"/>
              </a:rPr>
              <a:t>ТРЕНАЖЁР </a:t>
            </a:r>
            <a:endParaRPr lang="ru-RU" altLang="ru-RU" sz="66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altLang="ru-RU" sz="6600" i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altLang="ru-RU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440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совершенствовать </a:t>
            </a:r>
            <a:r>
              <a:rPr lang="ru-RU" altLang="ru-RU" sz="4400" smtClean="0">
                <a:effectLst/>
                <a:latin typeface="Times New Roman" pitchFamily="18" charset="0"/>
                <a:cs typeface="Times New Roman" pitchFamily="18" charset="0"/>
              </a:rPr>
              <a:t>вычислительные навыки;  умения составлять выражения для вычисления периметра, площади  прямоугольника и квадрата.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323850" y="115888"/>
            <a:ext cx="30956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Преобразуйте:</a:t>
            </a: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1331913" y="814388"/>
            <a:ext cx="7561262" cy="6370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3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км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205 м = 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________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0" hangingPunct="0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                  </a:t>
            </a: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0" hangingPunct="0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7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080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кг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= 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______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т  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_____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кг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0" hangingPunct="0">
              <a:defRPr/>
            </a:pP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0" hangingPunct="0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4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ч 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1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0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мин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= 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______</a:t>
            </a:r>
            <a:r>
              <a:rPr lang="en-US" dirty="0"/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мин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0" hangingPunct="0">
              <a:defRPr/>
            </a:pP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0" hangingPunct="0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854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см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= 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_____</a:t>
            </a:r>
            <a:r>
              <a:rPr lang="en-US" sz="3600" dirty="0"/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 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_____</a:t>
            </a:r>
            <a:r>
              <a:rPr lang="en-US" sz="3600" dirty="0"/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см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0" hangingPunct="0">
              <a:defRPr/>
            </a:pP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0" hangingPunct="0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6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ц 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кг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= 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_____</a:t>
            </a:r>
            <a:r>
              <a:rPr lang="en-US" sz="3600" dirty="0"/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кг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                        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0" hangingPunct="0">
              <a:defRPr/>
            </a:pP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0" hangingPunct="0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сут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1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ч = 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_____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ч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0" hangingPunct="0">
              <a:defRPr/>
            </a:pP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0" hangingPunct="0">
              <a:defRPr/>
            </a:pP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0" hangingPunct="0">
              <a:defRPr/>
            </a:pP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5003800" y="765175"/>
            <a:ext cx="2016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3205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</a:p>
        </p:txBody>
      </p:sp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3708400" y="1628775"/>
            <a:ext cx="2016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7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</a:p>
        </p:txBody>
      </p:sp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5508625" y="1628775"/>
            <a:ext cx="2016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80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</a:p>
        </p:txBody>
      </p:sp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4500563" y="2427288"/>
            <a:ext cx="2016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250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</a:p>
        </p:txBody>
      </p:sp>
      <p:sp>
        <p:nvSpPr>
          <p:cNvPr id="190474" name="Rectangle 10"/>
          <p:cNvSpPr>
            <a:spLocks noChangeArrowheads="1"/>
          </p:cNvSpPr>
          <p:nvPr/>
        </p:nvSpPr>
        <p:spPr bwMode="auto">
          <a:xfrm>
            <a:off x="3708400" y="3357563"/>
            <a:ext cx="2016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8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</a:p>
        </p:txBody>
      </p:sp>
      <p:sp>
        <p:nvSpPr>
          <p:cNvPr id="190475" name="Rectangle 11"/>
          <p:cNvSpPr>
            <a:spLocks noChangeArrowheads="1"/>
          </p:cNvSpPr>
          <p:nvPr/>
        </p:nvSpPr>
        <p:spPr bwMode="auto">
          <a:xfrm>
            <a:off x="5580063" y="3363913"/>
            <a:ext cx="2016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54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</a:p>
        </p:txBody>
      </p:sp>
      <p:sp>
        <p:nvSpPr>
          <p:cNvPr id="190476" name="Rectangle 12"/>
          <p:cNvSpPr>
            <a:spLocks noChangeArrowheads="1"/>
          </p:cNvSpPr>
          <p:nvPr/>
        </p:nvSpPr>
        <p:spPr bwMode="auto">
          <a:xfrm>
            <a:off x="3563938" y="4156075"/>
            <a:ext cx="2016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602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</a:p>
        </p:txBody>
      </p:sp>
      <p:sp>
        <p:nvSpPr>
          <p:cNvPr id="190477" name="Rectangle 13"/>
          <p:cNvSpPr>
            <a:spLocks noChangeArrowheads="1"/>
          </p:cNvSpPr>
          <p:nvPr/>
        </p:nvSpPr>
        <p:spPr bwMode="auto">
          <a:xfrm>
            <a:off x="4067175" y="5013325"/>
            <a:ext cx="2016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60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/>
      <p:bldP spid="190471" grpId="0"/>
      <p:bldP spid="190472" grpId="0"/>
      <p:bldP spid="190473" grpId="0"/>
      <p:bldP spid="190474" grpId="0"/>
      <p:bldP spid="190475" grpId="0"/>
      <p:bldP spid="190476" grpId="0"/>
      <p:bldP spid="1904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9" name="Rectangle 9"/>
          <p:cNvSpPr>
            <a:spLocks noChangeArrowheads="1"/>
          </p:cNvSpPr>
          <p:nvPr/>
        </p:nvSpPr>
        <p:spPr bwMode="auto">
          <a:xfrm>
            <a:off x="5003800" y="3860800"/>
            <a:ext cx="4140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</a:p>
        </p:txBody>
      </p:sp>
      <p:sp>
        <p:nvSpPr>
          <p:cNvPr id="199690" name="Text Box 10"/>
          <p:cNvSpPr txBox="1">
            <a:spLocks noChangeArrowheads="1"/>
          </p:cNvSpPr>
          <p:nvPr/>
        </p:nvSpPr>
        <p:spPr bwMode="auto">
          <a:xfrm>
            <a:off x="107950" y="4365625"/>
            <a:ext cx="87852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Дед Мороз прошёл 90 км со скоростью 5км/час .</a:t>
            </a:r>
          </a:p>
          <a:p>
            <a:pPr eaLnBrk="0" hangingPunct="0">
              <a:defRPr/>
            </a:pPr>
            <a:endParaRPr lang="ru-RU" sz="1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eaLnBrk="0" hangingPunct="0"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Сколько времени он был в пути?</a:t>
            </a:r>
          </a:p>
        </p:txBody>
      </p:sp>
      <p:sp>
        <p:nvSpPr>
          <p:cNvPr id="199692" name="Rectangle 12"/>
          <p:cNvSpPr>
            <a:spLocks noChangeArrowheads="1"/>
          </p:cNvSpPr>
          <p:nvPr/>
        </p:nvSpPr>
        <p:spPr bwMode="auto">
          <a:xfrm>
            <a:off x="3492500" y="5876925"/>
            <a:ext cx="554355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90 : 5 = 18 (часов)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8288"/>
            <a:ext cx="3744913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9" grpId="0"/>
      <p:bldP spid="199692" grpId="0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839</TotalTime>
  <Words>319</Words>
  <Application>Microsoft Office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Tahoma</vt:lpstr>
      <vt:lpstr>Arial</vt:lpstr>
      <vt:lpstr>Wingdings</vt:lpstr>
      <vt:lpstr>Calibri</vt:lpstr>
      <vt:lpstr>Monotype Corsiva</vt:lpstr>
      <vt:lpstr>SimSun</vt:lpstr>
      <vt:lpstr>Comic Sans MS</vt:lpstr>
      <vt:lpstr>Times New Roman</vt:lpstr>
      <vt:lpstr>Arial Black</vt:lpstr>
      <vt:lpstr>Текстура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ДНС</cp:lastModifiedBy>
  <cp:revision>47</cp:revision>
  <dcterms:created xsi:type="dcterms:W3CDTF">1601-01-01T00:00:00Z</dcterms:created>
  <dcterms:modified xsi:type="dcterms:W3CDTF">2014-12-26T21:27:10Z</dcterms:modified>
</cp:coreProperties>
</file>