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5182-2048-4D87-A629-8C3325A030CC}" type="datetimeFigureOut">
              <a:rPr lang="ru-RU" smtClean="0"/>
              <a:t>14.11.2014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6C10-FBCA-44E7-B4B4-83055C5A329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7026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5182-2048-4D87-A629-8C3325A030CC}" type="datetimeFigureOut">
              <a:rPr lang="ru-RU" smtClean="0"/>
              <a:t>14.11.2014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6C10-FBCA-44E7-B4B4-83055C5A329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0479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5182-2048-4D87-A629-8C3325A030CC}" type="datetimeFigureOut">
              <a:rPr lang="ru-RU" smtClean="0"/>
              <a:t>14.11.2014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6C10-FBCA-44E7-B4B4-83055C5A329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777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5182-2048-4D87-A629-8C3325A030CC}" type="datetimeFigureOut">
              <a:rPr lang="ru-RU" smtClean="0"/>
              <a:t>14.11.2014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6C10-FBCA-44E7-B4B4-83055C5A329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6757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5182-2048-4D87-A629-8C3325A030CC}" type="datetimeFigureOut">
              <a:rPr lang="ru-RU" smtClean="0"/>
              <a:t>14.11.2014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6C10-FBCA-44E7-B4B4-83055C5A329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0664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5182-2048-4D87-A629-8C3325A030CC}" type="datetimeFigureOut">
              <a:rPr lang="ru-RU" smtClean="0"/>
              <a:t>14.11.2014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6C10-FBCA-44E7-B4B4-83055C5A329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3931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5182-2048-4D87-A629-8C3325A030CC}" type="datetimeFigureOut">
              <a:rPr lang="ru-RU" smtClean="0"/>
              <a:t>14.11.2014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6C10-FBCA-44E7-B4B4-83055C5A329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1344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5182-2048-4D87-A629-8C3325A030CC}" type="datetimeFigureOut">
              <a:rPr lang="ru-RU" smtClean="0"/>
              <a:t>14.11.2014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6C10-FBCA-44E7-B4B4-83055C5A329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1593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5182-2048-4D87-A629-8C3325A030CC}" type="datetimeFigureOut">
              <a:rPr lang="ru-RU" smtClean="0"/>
              <a:t>14.11.2014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6C10-FBCA-44E7-B4B4-83055C5A329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3434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5182-2048-4D87-A629-8C3325A030CC}" type="datetimeFigureOut">
              <a:rPr lang="ru-RU" smtClean="0"/>
              <a:t>14.11.2014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6C10-FBCA-44E7-B4B4-83055C5A329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4853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5182-2048-4D87-A629-8C3325A030CC}" type="datetimeFigureOut">
              <a:rPr lang="ru-RU" smtClean="0"/>
              <a:t>14.11.2014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6C10-FBCA-44E7-B4B4-83055C5A329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8305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45182-2048-4D87-A629-8C3325A030CC}" type="datetimeFigureOut">
              <a:rPr lang="ru-RU" smtClean="0"/>
              <a:t>14.11.2014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96C10-FBCA-44E7-B4B4-83055C5A329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4203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g"/><Relationship Id="rId5" Type="http://schemas.openxmlformats.org/officeDocument/2006/relationships/image" Target="../media/image6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712968" cy="5328591"/>
          </a:xfrm>
          <a:ln w="57150">
            <a:solidFill>
              <a:srgbClr val="FFFF00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ru-RU" b="1" i="1" dirty="0" smtClean="0"/>
              <a:t>Тема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«Как Маша стала большая»</a:t>
            </a:r>
            <a:b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b="1" i="1" dirty="0" smtClean="0"/>
              <a:t>Цель:</a:t>
            </a:r>
            <a:r>
              <a:rPr lang="ru-RU" dirty="0" smtClean="0"/>
              <a:t>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развитие связной письменной речи.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Задачи: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закрепление понятия мягкие и твёрдые звуки;</a:t>
            </a:r>
            <a:b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 smtClean="0"/>
              <a:t>-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обозначение мягкости на письме;</a:t>
            </a:r>
            <a:b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 smtClean="0"/>
              <a:t>-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мягкий знак – показатель мягкости согласного звука.</a:t>
            </a: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805264"/>
            <a:ext cx="8964488" cy="792088"/>
          </a:xfrm>
          <a:ln w="57150">
            <a:solidFill>
              <a:srgbClr val="FFFF00"/>
            </a:solidFill>
          </a:ln>
        </p:spPr>
        <p:txBody>
          <a:bodyPr>
            <a:noAutofit/>
          </a:bodyPr>
          <a:lstStyle/>
          <a:p>
            <a:r>
              <a:rPr lang="ru-RU" b="1" i="1" dirty="0" smtClean="0">
                <a:solidFill>
                  <a:schemeClr val="tx1"/>
                </a:solidFill>
              </a:rPr>
              <a:t>Подготовила учитель—логопед </a:t>
            </a:r>
            <a:r>
              <a:rPr lang="ru-RU" b="1" i="1" dirty="0" err="1" smtClean="0">
                <a:solidFill>
                  <a:schemeClr val="tx1"/>
                </a:solidFill>
              </a:rPr>
              <a:t>Васянович</a:t>
            </a:r>
            <a:r>
              <a:rPr lang="ru-RU" b="1" i="1" dirty="0" smtClean="0">
                <a:solidFill>
                  <a:schemeClr val="tx1"/>
                </a:solidFill>
              </a:rPr>
              <a:t> Н.В.</a:t>
            </a:r>
            <a:endParaRPr lang="ru-RU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48687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051720" y="1700808"/>
            <a:ext cx="5400600" cy="33123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i="1" dirty="0" smtClean="0">
                <a:ln w="19050">
                  <a:solidFill>
                    <a:srgbClr val="FFFF00"/>
                  </a:solidFill>
                </a:ln>
                <a:solidFill>
                  <a:schemeClr val="tx1"/>
                </a:solidFill>
                <a:hlinkClick r:id="rId2" action="ppaction://hlinksldjump"/>
              </a:rPr>
              <a:t>План</a:t>
            </a:r>
            <a:endParaRPr lang="ru-RU" sz="7200" b="1" i="1" dirty="0">
              <a:ln w="19050">
                <a:solidFill>
                  <a:srgbClr val="FFFF00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05718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60649"/>
            <a:ext cx="8568952" cy="936103"/>
          </a:xfrm>
          <a:solidFill>
            <a:schemeClr val="bg2">
              <a:lumMod val="50000"/>
            </a:schemeClr>
          </a:solidFill>
          <a:ln w="38100">
            <a:solidFill>
              <a:srgbClr val="FFFF00"/>
            </a:solidFill>
          </a:ln>
        </p:spPr>
        <p:txBody>
          <a:bodyPr/>
          <a:lstStyle/>
          <a:p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</a:rPr>
              <a:t>Как Маша стала большая</a:t>
            </a:r>
            <a:endParaRPr lang="ru-RU" b="1" i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412776"/>
            <a:ext cx="4104456" cy="5040560"/>
          </a:xfrm>
          <a:solidFill>
            <a:schemeClr val="bg2">
              <a:lumMod val="50000"/>
            </a:schemeClr>
          </a:solidFill>
          <a:ln w="38100">
            <a:solidFill>
              <a:srgbClr val="FFFF00"/>
            </a:solidFill>
          </a:ln>
        </p:spPr>
        <p:txBody>
          <a:bodyPr>
            <a:normAutofit lnSpcReduction="10000"/>
          </a:bodyPr>
          <a:lstStyle/>
          <a:p>
            <a:r>
              <a:rPr lang="ru-RU" sz="4800" b="1" dirty="0" smtClean="0">
                <a:solidFill>
                  <a:schemeClr val="bg2">
                    <a:lumMod val="10000"/>
                  </a:schemeClr>
                </a:solidFill>
              </a:rPr>
              <a:t>Маленькая Маша очень хотела вырасти. Как это сделать, Маша не знала.</a:t>
            </a:r>
            <a:endParaRPr lang="ru-RU" sz="4800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5595" y="1412776"/>
            <a:ext cx="3860219" cy="22170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6" y="3933056"/>
            <a:ext cx="1743075" cy="2628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4000117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690864" cy="6106690"/>
          </a:xfrm>
          <a:solidFill>
            <a:schemeClr val="bg2">
              <a:lumMod val="50000"/>
            </a:schemeClr>
          </a:solidFill>
          <a:ln w="57150"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bg2">
                    <a:lumMod val="10000"/>
                  </a:schemeClr>
                </a:solidFill>
              </a:rPr>
              <a:t>Пробовала в маминых туфлях ходить, в бабушкином халате сидеть. Ничего не получилось.</a:t>
            </a:r>
            <a:endParaRPr lang="ru-RU" sz="4800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3943" y="3933056"/>
            <a:ext cx="3113399" cy="22322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6217" y="548680"/>
            <a:ext cx="2808312" cy="25922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7376585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618856" cy="6178698"/>
          </a:xfrm>
          <a:solidFill>
            <a:schemeClr val="bg2">
              <a:lumMod val="50000"/>
            </a:schemeClr>
          </a:solidFill>
          <a:ln w="57150">
            <a:solidFill>
              <a:srgbClr val="FFFF00"/>
            </a:solidFill>
          </a:ln>
        </p:spPr>
        <p:txBody>
          <a:bodyPr/>
          <a:lstStyle/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Попросила мама Машу пол подмести. Девочка очень хорошо это сделала. Когда Маша вымыла посуду, даже папа удивился.</a:t>
            </a:r>
            <a:endParaRPr lang="ru-RU" b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5414" y="260648"/>
            <a:ext cx="1949755" cy="31683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789039"/>
            <a:ext cx="2376264" cy="28515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0504522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  <a:solidFill>
            <a:schemeClr val="bg2">
              <a:lumMod val="50000"/>
            </a:schemeClr>
          </a:solidFill>
          <a:ln w="38100">
            <a:solidFill>
              <a:srgbClr val="FFFF00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ysClr val="windowText" lastClr="000000"/>
                </a:solidFill>
              </a:rPr>
              <a:t>Теперь все называют Машу большой!                     </a:t>
            </a:r>
            <a:r>
              <a:rPr lang="ru-RU" b="1" i="1" dirty="0" smtClean="0">
                <a:solidFill>
                  <a:sysClr val="windowText" lastClr="000000"/>
                </a:solidFill>
              </a:rPr>
              <a:t>(По Е. Пермяку</a:t>
            </a:r>
            <a:r>
              <a:rPr lang="ru-RU" i="1" dirty="0" smtClean="0"/>
              <a:t>)</a:t>
            </a:r>
            <a:endParaRPr lang="ru-RU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2492896"/>
            <a:ext cx="8064896" cy="3960440"/>
          </a:xfrm>
          <a:prstGeom prst="rect">
            <a:avLst/>
          </a:prstGeom>
          <a:solidFill>
            <a:schemeClr val="bg2">
              <a:lumMod val="50000"/>
            </a:schemeClr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i="1" dirty="0" smtClean="0">
                <a:solidFill>
                  <a:schemeClr val="tx1"/>
                </a:solidFill>
              </a:rPr>
              <a:t>План</a:t>
            </a:r>
          </a:p>
          <a:p>
            <a:pPr marL="742950" indent="-742950">
              <a:buAutoNum type="arabicPeriod"/>
            </a:pPr>
            <a:r>
              <a:rPr lang="ru-RU" sz="4400" b="1" i="1" dirty="0" smtClean="0">
                <a:solidFill>
                  <a:schemeClr val="tx1"/>
                </a:solidFill>
              </a:rPr>
              <a:t>Как Маша пыталась стать большой.</a:t>
            </a:r>
          </a:p>
          <a:p>
            <a:pPr marL="742950" indent="-742950">
              <a:buAutoNum type="arabicPeriod"/>
            </a:pPr>
            <a:r>
              <a:rPr lang="ru-RU" sz="4400" b="1" i="1" dirty="0" smtClean="0">
                <a:solidFill>
                  <a:schemeClr val="tx1"/>
                </a:solidFill>
              </a:rPr>
              <a:t>Что Маша сделала, чтобы стать большой?</a:t>
            </a:r>
          </a:p>
          <a:p>
            <a:pPr marL="742950" indent="-742950">
              <a:buAutoNum type="arabicPeriod"/>
            </a:pPr>
            <a:r>
              <a:rPr lang="ru-RU" sz="4400" b="1" i="1" dirty="0" smtClean="0">
                <a:solidFill>
                  <a:schemeClr val="tx1"/>
                </a:solidFill>
              </a:rPr>
              <a:t>Как стали называть Машу?</a:t>
            </a:r>
            <a:endParaRPr lang="ru-RU" sz="44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01577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  <a:ln w="38100"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ysClr val="windowText" lastClr="000000"/>
                </a:solidFill>
              </a:rPr>
              <a:t>Вопросы и задания к тексту</a:t>
            </a:r>
            <a:endParaRPr lang="ru-RU" sz="4800" b="1" i="1" dirty="0">
              <a:solidFill>
                <a:sysClr val="windowText" lastClr="0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2">
              <a:lumMod val="50000"/>
            </a:schemeClr>
          </a:solidFill>
          <a:ln w="38100">
            <a:solidFill>
              <a:srgbClr val="FFFF00"/>
            </a:solidFill>
          </a:ln>
        </p:spPr>
        <p:txBody>
          <a:bodyPr/>
          <a:lstStyle/>
          <a:p>
            <a:r>
              <a:rPr lang="ru-RU" sz="4400" b="1" dirty="0" smtClean="0"/>
              <a:t>1. Чего очень хотелось Маше?</a:t>
            </a:r>
          </a:p>
          <a:p>
            <a:r>
              <a:rPr lang="ru-RU" sz="4400" b="1" dirty="0" smtClean="0"/>
              <a:t>2. Что она для этого делала?</a:t>
            </a:r>
          </a:p>
          <a:p>
            <a:r>
              <a:rPr lang="ru-RU" sz="4400" b="1" dirty="0" smtClean="0"/>
              <a:t>3. Когда все стали называть Машу большой?</a:t>
            </a:r>
          </a:p>
          <a:p>
            <a:r>
              <a:rPr lang="ru-RU" sz="4400" b="1" dirty="0" smtClean="0"/>
              <a:t>4. Почему?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142307788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  <a:ln w="38100">
            <a:solidFill>
              <a:srgbClr val="FFFF00"/>
            </a:solidFill>
          </a:ln>
        </p:spPr>
        <p:txBody>
          <a:bodyPr>
            <a:normAutofit fontScale="90000"/>
          </a:bodyPr>
          <a:lstStyle/>
          <a:p>
            <a:r>
              <a:rPr lang="ru-RU" b="1" i="1" dirty="0" smtClean="0"/>
              <a:t>Вопросы плана и слова для построения ответов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968552"/>
          </a:xfrm>
          <a:solidFill>
            <a:schemeClr val="bg2">
              <a:lumMod val="50000"/>
            </a:schemeClr>
          </a:solidFill>
          <a:ln w="38100">
            <a:solidFill>
              <a:srgbClr val="FFFF00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Чего хотела маленькая Маша? 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Вырасти</a:t>
            </a:r>
          </a:p>
          <a:p>
            <a:r>
              <a:rPr lang="ru-RU" b="1" dirty="0" smtClean="0"/>
              <a:t>Чего она пробовала делать? 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В маминых 						туфлях ходить, в 			бабушкином халате сидеть</a:t>
            </a:r>
          </a:p>
          <a:p>
            <a:r>
              <a:rPr lang="ru-RU" b="1" dirty="0" smtClean="0"/>
              <a:t>Что у неё получилось?    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Ничего</a:t>
            </a:r>
          </a:p>
          <a:p>
            <a:r>
              <a:rPr lang="ru-RU" b="1" dirty="0" smtClean="0"/>
              <a:t>О чём мама попросила Машу? 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Пол 								подмести</a:t>
            </a:r>
          </a:p>
          <a:p>
            <a:r>
              <a:rPr lang="ru-RU" b="1" dirty="0" smtClean="0"/>
              <a:t>Как это сделала девочка?  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Очень хорошо</a:t>
            </a:r>
          </a:p>
          <a:p>
            <a:r>
              <a:rPr lang="ru-RU" b="1" dirty="0" smtClean="0"/>
              <a:t>Когда папа удивился?  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Вымыла посуду</a:t>
            </a:r>
          </a:p>
          <a:p>
            <a:r>
              <a:rPr lang="ru-RU" b="1" dirty="0" smtClean="0"/>
              <a:t>Как теперь все называют Машу?   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Большой</a:t>
            </a: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07179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  <a:ln w="57150">
            <a:solidFill>
              <a:srgbClr val="FFFF00"/>
            </a:solidFill>
          </a:ln>
        </p:spPr>
        <p:txBody>
          <a:bodyPr>
            <a:normAutofit fontScale="90000"/>
          </a:bodyPr>
          <a:lstStyle/>
          <a:p>
            <a:r>
              <a:rPr lang="ru-RU" b="1" i="1" dirty="0" smtClean="0"/>
              <a:t>Словарно-орфографическая подготовка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  <a:solidFill>
            <a:schemeClr val="bg2">
              <a:lumMod val="50000"/>
            </a:schemeClr>
          </a:solidFill>
          <a:ln w="38100"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ru-RU" sz="3600" b="1" dirty="0" smtClean="0"/>
              <a:t>Объясните, как обозначена мягкость согласных в словах: </a:t>
            </a: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большая, маленькая, очень, сделать, ходить, сидеть, получилось, теперь.</a:t>
            </a:r>
          </a:p>
          <a:p>
            <a:r>
              <a:rPr lang="ru-RU" sz="3600" b="1" dirty="0" smtClean="0"/>
              <a:t>Обратите внимание на написание слов: </a:t>
            </a: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х</a:t>
            </a:r>
            <a:r>
              <a:rPr lang="ru-RU" sz="4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</a:t>
            </a: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тела, х</a:t>
            </a:r>
            <a:r>
              <a:rPr lang="ru-RU" sz="4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</a:t>
            </a: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дить, п</a:t>
            </a:r>
            <a:r>
              <a:rPr lang="ru-RU" sz="4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</a:t>
            </a: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дм</a:t>
            </a:r>
            <a:r>
              <a:rPr lang="ru-RU" sz="4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е</a:t>
            </a: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сти, уд</a:t>
            </a:r>
            <a:r>
              <a:rPr lang="ru-RU" sz="4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и</a:t>
            </a: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вился, п</a:t>
            </a:r>
            <a:r>
              <a:rPr lang="ru-RU" sz="4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</a:t>
            </a: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суду, пр</a:t>
            </a:r>
            <a:r>
              <a:rPr lang="ru-RU" sz="4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</a:t>
            </a: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б</a:t>
            </a:r>
            <a:r>
              <a:rPr lang="ru-RU" sz="44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</a:t>
            </a: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вала.</a:t>
            </a:r>
            <a:endParaRPr lang="ru-RU" sz="36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76728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19" y="2257425"/>
            <a:ext cx="1696393" cy="2035671"/>
          </a:xfrm>
          <a:prstGeom prst="roundRect">
            <a:avLst>
              <a:gd name="adj" fmla="val 16667"/>
            </a:avLst>
          </a:prstGeom>
          <a:ln w="57150">
            <a:solidFill>
              <a:srgbClr val="FFFF0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347" y="764704"/>
            <a:ext cx="2819400" cy="16192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51" y="764704"/>
            <a:ext cx="2352194" cy="168647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300" y="4076529"/>
            <a:ext cx="1595922" cy="259337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1" y="4076529"/>
            <a:ext cx="1584176" cy="238924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Стрелка вправо 6"/>
          <p:cNvSpPr/>
          <p:nvPr/>
        </p:nvSpPr>
        <p:spPr>
          <a:xfrm>
            <a:off x="3635896" y="1124744"/>
            <a:ext cx="1912416" cy="288032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>
            <a:off x="7884368" y="2257425"/>
            <a:ext cx="288033" cy="1387599"/>
          </a:xfrm>
          <a:prstGeom prst="downArrow">
            <a:avLst/>
          </a:prstGeom>
          <a:solidFill>
            <a:schemeClr val="bg2">
              <a:lumMod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трелка влево 8"/>
          <p:cNvSpPr/>
          <p:nvPr/>
        </p:nvSpPr>
        <p:spPr>
          <a:xfrm>
            <a:off x="2915816" y="4983663"/>
            <a:ext cx="3456384" cy="389553"/>
          </a:xfrm>
          <a:prstGeom prst="leftArrow">
            <a:avLst/>
          </a:prstGeom>
          <a:solidFill>
            <a:schemeClr val="bg2">
              <a:lumMod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Кольцо 9"/>
          <p:cNvSpPr/>
          <p:nvPr/>
        </p:nvSpPr>
        <p:spPr>
          <a:xfrm>
            <a:off x="1637674" y="116632"/>
            <a:ext cx="918103" cy="648072"/>
          </a:xfrm>
          <a:prstGeom prst="donut">
            <a:avLst/>
          </a:prstGeom>
          <a:solidFill>
            <a:schemeClr val="bg2">
              <a:lumMod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</a:rPr>
              <a:t>1</a:t>
            </a:r>
            <a:endParaRPr lang="ru-RU" sz="3600" b="1" i="1" dirty="0">
              <a:solidFill>
                <a:schemeClr val="tx1"/>
              </a:solidFill>
            </a:endParaRPr>
          </a:p>
        </p:txBody>
      </p:sp>
      <p:sp>
        <p:nvSpPr>
          <p:cNvPr id="11" name="Кольцо 10"/>
          <p:cNvSpPr/>
          <p:nvPr/>
        </p:nvSpPr>
        <p:spPr>
          <a:xfrm>
            <a:off x="6516216" y="116632"/>
            <a:ext cx="1008112" cy="648072"/>
          </a:xfrm>
          <a:prstGeom prst="donut">
            <a:avLst/>
          </a:prstGeom>
          <a:solidFill>
            <a:schemeClr val="bg2">
              <a:lumMod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</a:rPr>
              <a:t>2</a:t>
            </a:r>
            <a:endParaRPr lang="ru-RU" sz="3200" b="1" i="1" dirty="0">
              <a:solidFill>
                <a:schemeClr val="tx1"/>
              </a:solidFill>
            </a:endParaRPr>
          </a:p>
        </p:txBody>
      </p:sp>
      <p:sp>
        <p:nvSpPr>
          <p:cNvPr id="12" name="Кольцо 11"/>
          <p:cNvSpPr/>
          <p:nvPr/>
        </p:nvSpPr>
        <p:spPr>
          <a:xfrm>
            <a:off x="6935300" y="3429000"/>
            <a:ext cx="949068" cy="647529"/>
          </a:xfrm>
          <a:prstGeom prst="donut">
            <a:avLst/>
          </a:prstGeom>
          <a:solidFill>
            <a:schemeClr val="bg2">
              <a:lumMod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</a:rPr>
              <a:t>3</a:t>
            </a:r>
            <a:endParaRPr lang="ru-RU" sz="3200" b="1" i="1" dirty="0">
              <a:solidFill>
                <a:schemeClr val="tx1"/>
              </a:solidFill>
            </a:endParaRPr>
          </a:p>
        </p:txBody>
      </p:sp>
      <p:sp>
        <p:nvSpPr>
          <p:cNvPr id="13" name="Кольцо 12"/>
          <p:cNvSpPr/>
          <p:nvPr/>
        </p:nvSpPr>
        <p:spPr>
          <a:xfrm>
            <a:off x="1115616" y="3275260"/>
            <a:ext cx="1044117" cy="729804"/>
          </a:xfrm>
          <a:prstGeom prst="donut">
            <a:avLst/>
          </a:prstGeom>
          <a:solidFill>
            <a:schemeClr val="bg2">
              <a:lumMod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</a:rPr>
              <a:t>4</a:t>
            </a:r>
            <a:endParaRPr lang="ru-RU" sz="32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57766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201</Words>
  <Application>Microsoft Office PowerPoint</Application>
  <PresentationFormat>Экран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Тема «Как Маша стала большая» Цель: развитие связной письменной речи. Задачи: - закрепление понятия мягкие и твёрдые звуки; - обозначение мягкости на письме; - мягкий знак – показатель мягкости согласного звука.</vt:lpstr>
      <vt:lpstr>Как Маша стала большая</vt:lpstr>
      <vt:lpstr>Пробовала в маминых туфлях ходить, в бабушкином халате сидеть. Ничего не получилось.</vt:lpstr>
      <vt:lpstr>Попросила мама Машу пол подмести. Девочка очень хорошо это сделала. Когда Маша вымыла посуду, даже папа удивился.</vt:lpstr>
      <vt:lpstr>Теперь все называют Машу большой!                     (По Е. Пермяку)</vt:lpstr>
      <vt:lpstr>Вопросы и задания к тексту</vt:lpstr>
      <vt:lpstr>Вопросы плана и слова для построения ответов</vt:lpstr>
      <vt:lpstr>Словарно-орфографическая подготовка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«Как Маша стала большая» Цель: развитие связной письменной речи. Задачи: - закрепление понятия мягкие и твёрдые звуки; - обозначение мягкости на писсьме; - мягкий знак – показатель мягкости согласного звука.</dc:title>
  <dc:creator>Васянович Нина</dc:creator>
  <cp:lastModifiedBy>Васянович Нина</cp:lastModifiedBy>
  <cp:revision>16</cp:revision>
  <dcterms:created xsi:type="dcterms:W3CDTF">2014-11-09T19:02:37Z</dcterms:created>
  <dcterms:modified xsi:type="dcterms:W3CDTF">2014-11-14T20:48:46Z</dcterms:modified>
</cp:coreProperties>
</file>