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D308-81FB-4C5E-80FB-437773ECD2F5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285D-5369-43E7-9136-7906D6217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112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D308-81FB-4C5E-80FB-437773ECD2F5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285D-5369-43E7-9136-7906D6217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119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D308-81FB-4C5E-80FB-437773ECD2F5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285D-5369-43E7-9136-7906D6217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54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D308-81FB-4C5E-80FB-437773ECD2F5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285D-5369-43E7-9136-7906D6217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018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D308-81FB-4C5E-80FB-437773ECD2F5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285D-5369-43E7-9136-7906D6217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421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D308-81FB-4C5E-80FB-437773ECD2F5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285D-5369-43E7-9136-7906D6217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280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D308-81FB-4C5E-80FB-437773ECD2F5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285D-5369-43E7-9136-7906D6217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406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D308-81FB-4C5E-80FB-437773ECD2F5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285D-5369-43E7-9136-7906D6217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001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D308-81FB-4C5E-80FB-437773ECD2F5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285D-5369-43E7-9136-7906D6217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66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D308-81FB-4C5E-80FB-437773ECD2F5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285D-5369-43E7-9136-7906D6217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189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D308-81FB-4C5E-80FB-437773ECD2F5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285D-5369-43E7-9136-7906D6217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298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2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9D308-81FB-4C5E-80FB-437773ECD2F5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B285D-5369-43E7-9136-7906D6217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26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04664"/>
            <a:ext cx="8496944" cy="5400600"/>
          </a:xfrm>
          <a:ln w="38100"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ru-RU" b="1" i="1" dirty="0" smtClean="0"/>
              <a:t>Тема</a:t>
            </a:r>
            <a:r>
              <a:rPr lang="ru-RU" dirty="0" smtClean="0"/>
              <a:t> </a:t>
            </a:r>
            <a:r>
              <a:rPr lang="ru-RU" dirty="0" smtClean="0">
                <a:ln w="18415" cmpd="sng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«Прокатился»</a:t>
            </a:r>
            <a:br>
              <a:rPr lang="ru-RU" dirty="0" smtClean="0">
                <a:ln w="18415" cmpd="sng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b="1" i="1" dirty="0" smtClean="0"/>
              <a:t>Цель:</a:t>
            </a:r>
            <a:r>
              <a:rPr lang="ru-RU" dirty="0" smtClean="0"/>
              <a:t> </a:t>
            </a:r>
            <a:r>
              <a:rPr lang="ru-RU" dirty="0" smtClean="0">
                <a:ln w="18415" cmpd="sng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развитие связной письменной речи</a:t>
            </a:r>
            <a:br>
              <a:rPr lang="ru-RU" dirty="0" smtClean="0">
                <a:ln w="18415" cmpd="sng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b="1" i="1" dirty="0" smtClean="0"/>
              <a:t>Задачи: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</a:rPr>
              <a:t>закрепить представление об ударном слоге;</a:t>
            </a:r>
            <a:br>
              <a:rPr lang="ru-RU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</a:rPr>
              <a:t>- закрепить навык обозначения гласных звуков в ударных и безударных слогах.</a:t>
            </a:r>
            <a:endParaRPr lang="ru-RU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949280"/>
            <a:ext cx="8496944" cy="57606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b="1" i="1" dirty="0" smtClean="0">
                <a:solidFill>
                  <a:schemeClr val="tx1"/>
                </a:solidFill>
              </a:rPr>
              <a:t>Подготовила занятие учитель-логопед </a:t>
            </a:r>
            <a:r>
              <a:rPr lang="ru-RU" b="1" i="1" dirty="0" err="1" smtClean="0">
                <a:solidFill>
                  <a:schemeClr val="tx1"/>
                </a:solidFill>
              </a:rPr>
              <a:t>Васянович</a:t>
            </a:r>
            <a:r>
              <a:rPr lang="ru-RU" b="1" i="1" dirty="0" smtClean="0">
                <a:solidFill>
                  <a:schemeClr val="tx1"/>
                </a:solidFill>
              </a:rPr>
              <a:t> Н.В.</a:t>
            </a:r>
            <a:endParaRPr lang="ru-RU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330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 w="76200"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ru-RU" sz="6600" b="1" i="1" dirty="0" smtClean="0"/>
              <a:t>План</a:t>
            </a:r>
            <a:endParaRPr lang="ru-RU" sz="66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  <a:ln w="571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5400" b="1" i="1" dirty="0" smtClean="0"/>
              <a:t>Детские забавы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5400" b="1" i="1" dirty="0" smtClean="0"/>
              <a:t>Беда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5400" b="1" i="1" dirty="0" smtClean="0"/>
              <a:t>Помощь</a:t>
            </a:r>
            <a:endParaRPr lang="ru-RU" sz="5400" b="1" i="1" dirty="0"/>
          </a:p>
        </p:txBody>
      </p:sp>
    </p:spTree>
    <p:extLst>
      <p:ext uri="{BB962C8B-B14F-4D97-AF65-F5344CB8AC3E}">
        <p14:creationId xmlns:p14="http://schemas.microsoft.com/office/powerpoint/2010/main" val="1989461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chemeClr val="bg2"/>
          </a:solidFill>
          <a:ln w="38100"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ru-RU" sz="4800" b="1" i="1" dirty="0" smtClean="0"/>
              <a:t>Прокатился</a:t>
            </a:r>
            <a:endParaRPr lang="ru-RU" sz="48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4474840" cy="5073427"/>
          </a:xfrm>
          <a:solidFill>
            <a:schemeClr val="bg2"/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4000" b="1" dirty="0" smtClean="0"/>
              <a:t>Стоял морозный солнечный денёк. У речки мальчики играли в снежки. Девочки лепили снеговика.</a:t>
            </a:r>
            <a:endParaRPr lang="ru-RU" sz="4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726" y="1196752"/>
            <a:ext cx="2880320" cy="2305675"/>
          </a:xfrm>
          <a:prstGeom prst="rect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3789040"/>
            <a:ext cx="2857500" cy="2552700"/>
          </a:xfrm>
          <a:prstGeom prst="rect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256901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46848" cy="5674642"/>
          </a:xfrm>
          <a:solidFill>
            <a:schemeClr val="bg2"/>
          </a:solidFill>
          <a:ln w="38100">
            <a:solidFill>
              <a:srgbClr val="FFC000"/>
            </a:solidFill>
          </a:ln>
        </p:spPr>
        <p:txBody>
          <a:bodyPr/>
          <a:lstStyle/>
          <a:p>
            <a:r>
              <a:rPr lang="ru-RU" b="1" dirty="0" smtClean="0"/>
              <a:t>Витя выбежал на лёд в коньках. Тонкий лёд затрещал. Витя провалился в воду и закричал.</a:t>
            </a:r>
            <a:endParaRPr lang="ru-RU" b="1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882" y="2708920"/>
            <a:ext cx="2232248" cy="3223032"/>
          </a:xfrm>
          <a:ln w="38100">
            <a:solidFill>
              <a:srgbClr val="FFC000"/>
            </a:solidFill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332656"/>
            <a:ext cx="3287820" cy="2016224"/>
          </a:xfrm>
          <a:prstGeom prst="rect">
            <a:avLst/>
          </a:prstGeom>
          <a:ln w="38100">
            <a:solidFill>
              <a:srgbClr val="FFC000"/>
            </a:solidFill>
          </a:ln>
        </p:spPr>
      </p:pic>
    </p:spTree>
    <p:extLst>
      <p:ext uri="{BB962C8B-B14F-4D97-AF65-F5344CB8AC3E}">
        <p14:creationId xmlns:p14="http://schemas.microsoft.com/office/powerpoint/2010/main" val="2346660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474840" cy="6106690"/>
          </a:xfrm>
          <a:solidFill>
            <a:schemeClr val="bg2"/>
          </a:solidFill>
          <a:ln w="38100">
            <a:solidFill>
              <a:srgbClr val="FFC000"/>
            </a:solidFill>
          </a:ln>
        </p:spPr>
        <p:txBody>
          <a:bodyPr/>
          <a:lstStyle/>
          <a:p>
            <a:r>
              <a:rPr lang="ru-RU" b="1" dirty="0" smtClean="0"/>
              <a:t>На крик прибежал дядя Фёдор. Он бросил мальчику верёвку. Витя ухватился за неё и вылез из воды.</a:t>
            </a:r>
            <a:endParaRPr lang="ru-RU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677" y="404664"/>
            <a:ext cx="2858523" cy="1944216"/>
          </a:xfrm>
          <a:prstGeom prst="rect">
            <a:avLst/>
          </a:prstGeom>
          <a:ln w="57150">
            <a:solidFill>
              <a:srgbClr val="FFC000"/>
            </a:solidFill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6921" y="3356992"/>
            <a:ext cx="2511279" cy="2232248"/>
          </a:xfrm>
          <a:prstGeom prst="rect">
            <a:avLst/>
          </a:prstGeom>
          <a:ln w="57150">
            <a:solidFill>
              <a:srgbClr val="FFC000"/>
            </a:solidFill>
          </a:ln>
        </p:spPr>
      </p:pic>
    </p:spTree>
    <p:extLst>
      <p:ext uri="{BB962C8B-B14F-4D97-AF65-F5344CB8AC3E}">
        <p14:creationId xmlns:p14="http://schemas.microsoft.com/office/powerpoint/2010/main" val="2827777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ru-RU" sz="6000" b="1" i="1" dirty="0" smtClean="0"/>
              <a:t>Вопросы к тексту.</a:t>
            </a:r>
            <a:endParaRPr lang="ru-RU" sz="60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  <a:ln w="571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4800" b="1" i="1" dirty="0" smtClean="0"/>
              <a:t>Какая была погода?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4800" b="1" i="1" dirty="0" smtClean="0"/>
              <a:t>Где играли дети?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4800" b="1" i="1" dirty="0" smtClean="0"/>
              <a:t>Чем они были заняты?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4800" b="1" i="1" dirty="0" smtClean="0"/>
              <a:t>Что случилось с Витей?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4800" b="1" i="1" dirty="0" smtClean="0"/>
              <a:t>Кто спас Витю?</a:t>
            </a:r>
            <a:endParaRPr lang="ru-RU" sz="4800" b="1" i="1" dirty="0"/>
          </a:p>
        </p:txBody>
      </p:sp>
    </p:spTree>
    <p:extLst>
      <p:ext uri="{BB962C8B-B14F-4D97-AF65-F5344CB8AC3E}">
        <p14:creationId xmlns:p14="http://schemas.microsoft.com/office/powerpoint/2010/main" val="3708995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  <a:ln w="57150"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ru-RU" b="1" i="1" dirty="0" smtClean="0"/>
              <a:t>Вопросы плана и слова для построения ответов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568952" cy="4536504"/>
          </a:xfrm>
          <a:solidFill>
            <a:schemeClr val="bg2"/>
          </a:solidFill>
          <a:ln w="5715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3600" b="1" dirty="0" smtClean="0"/>
              <a:t>Какой стоял денёк?    </a:t>
            </a:r>
            <a:r>
              <a:rPr lang="ru-RU" sz="3600" b="1" i="1" u="sng" dirty="0" smtClean="0">
                <a:ln>
                  <a:solidFill>
                    <a:srgbClr val="92D050"/>
                  </a:solidFill>
                </a:ln>
                <a:solidFill>
                  <a:schemeClr val="accent3">
                    <a:lumMod val="50000"/>
                  </a:schemeClr>
                </a:solidFill>
              </a:rPr>
              <a:t>Морозный солнечный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600" b="1" dirty="0" smtClean="0"/>
              <a:t>Что делали мальчики у реки?  </a:t>
            </a:r>
            <a:r>
              <a:rPr lang="ru-RU" sz="3600" b="1" i="1" u="sng" dirty="0" smtClean="0">
                <a:ln>
                  <a:solidFill>
                    <a:srgbClr val="92D050"/>
                  </a:solidFill>
                </a:ln>
                <a:solidFill>
                  <a:schemeClr val="accent3">
                    <a:lumMod val="50000"/>
                  </a:schemeClr>
                </a:solidFill>
              </a:rPr>
              <a:t>Играли в снежки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600" b="1" dirty="0" smtClean="0"/>
              <a:t>Что делали девочки?   </a:t>
            </a:r>
            <a:r>
              <a:rPr lang="ru-RU" sz="3600" b="1" i="1" u="sng" dirty="0" smtClean="0">
                <a:ln>
                  <a:solidFill>
                    <a:srgbClr val="92D050"/>
                  </a:solidFill>
                </a:ln>
                <a:solidFill>
                  <a:schemeClr val="accent3">
                    <a:lumMod val="50000"/>
                  </a:schemeClr>
                </a:solidFill>
              </a:rPr>
              <a:t>Лепили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600" b="1" dirty="0" smtClean="0"/>
              <a:t>Куда выбежал Витя на коньках</a:t>
            </a:r>
            <a:r>
              <a:rPr lang="ru-RU" sz="3600" b="1" u="sng" dirty="0" smtClean="0"/>
              <a:t>?   </a:t>
            </a:r>
            <a:r>
              <a:rPr lang="ru-RU" sz="3600" b="1" i="1" u="sng" dirty="0" smtClean="0">
                <a:ln>
                  <a:solidFill>
                    <a:srgbClr val="92D050"/>
                  </a:solidFill>
                </a:ln>
                <a:solidFill>
                  <a:schemeClr val="accent3">
                    <a:lumMod val="50000"/>
                  </a:schemeClr>
                </a:solidFill>
              </a:rPr>
              <a:t>На лёд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600" b="1" dirty="0" smtClean="0"/>
              <a:t>Что сделал тонкий лёд?   </a:t>
            </a:r>
            <a:r>
              <a:rPr lang="ru-RU" sz="3600" b="1" i="1" u="sng" dirty="0" smtClean="0">
                <a:ln>
                  <a:solidFill>
                    <a:srgbClr val="92D050"/>
                  </a:solidFill>
                </a:ln>
                <a:solidFill>
                  <a:schemeClr val="accent3">
                    <a:lumMod val="50000"/>
                  </a:schemeClr>
                </a:solidFill>
              </a:rPr>
              <a:t>Затрещал</a:t>
            </a:r>
            <a:endParaRPr lang="ru-RU" sz="3600" b="1" i="1" u="sng" dirty="0">
              <a:ln>
                <a:solidFill>
                  <a:srgbClr val="92D050"/>
                </a:solidFill>
              </a:ln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393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ru-RU" sz="4000" b="1" i="1" dirty="0">
                <a:solidFill>
                  <a:prstClr val="black"/>
                </a:solidFill>
              </a:rPr>
              <a:t>Вопросы плана и слова для построения ответов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  <a:ln w="57150">
            <a:solidFill>
              <a:srgbClr val="FFC000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4000" b="1" dirty="0" smtClean="0"/>
              <a:t>Что случилось с Витей?  					</a:t>
            </a:r>
            <a:r>
              <a:rPr lang="ru-RU" sz="4000" b="1" i="1" u="sng" dirty="0" smtClean="0">
                <a:ln>
                  <a:solidFill>
                    <a:srgbClr val="92D050"/>
                  </a:solidFill>
                </a:ln>
                <a:solidFill>
                  <a:schemeClr val="accent6">
                    <a:lumMod val="50000"/>
                  </a:schemeClr>
                </a:solidFill>
              </a:rPr>
              <a:t>Провалился, закричал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4000" b="1" dirty="0" smtClean="0"/>
              <a:t>Кто прибежал на крик?  </a:t>
            </a:r>
            <a:r>
              <a:rPr lang="ru-RU" sz="4000" b="1" u="sng" dirty="0" smtClean="0">
                <a:ln>
                  <a:solidFill>
                    <a:srgbClr val="92D050"/>
                  </a:solidFill>
                </a:ln>
                <a:solidFill>
                  <a:schemeClr val="accent6">
                    <a:lumMod val="50000"/>
                  </a:schemeClr>
                </a:solidFill>
              </a:rPr>
              <a:t>Дядя 							</a:t>
            </a:r>
            <a:r>
              <a:rPr lang="ru-RU" sz="4000" b="1" i="1" u="sng" dirty="0" smtClean="0">
                <a:ln>
                  <a:solidFill>
                    <a:srgbClr val="92D050"/>
                  </a:solidFill>
                </a:ln>
                <a:solidFill>
                  <a:schemeClr val="accent6">
                    <a:lumMod val="50000"/>
                  </a:schemeClr>
                </a:solidFill>
              </a:rPr>
              <a:t>Фёдор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4000" b="1" dirty="0" smtClean="0"/>
              <a:t>Что он бросил мальчику?  </a:t>
            </a:r>
            <a:r>
              <a:rPr lang="ru-RU" sz="4000" b="1" i="1" u="sng" dirty="0" smtClean="0">
                <a:ln>
                  <a:solidFill>
                    <a:srgbClr val="92D050"/>
                  </a:solidFill>
                </a:ln>
                <a:solidFill>
                  <a:schemeClr val="accent6">
                    <a:lumMod val="50000"/>
                  </a:schemeClr>
                </a:solidFill>
              </a:rPr>
              <a:t>Верёвку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4000" b="1" dirty="0" smtClean="0"/>
              <a:t>Как Вити вылез из воды?   								</a:t>
            </a:r>
            <a:r>
              <a:rPr lang="ru-RU" sz="4000" b="1" i="1" u="sng" dirty="0" smtClean="0">
                <a:ln>
                  <a:solidFill>
                    <a:srgbClr val="92D050"/>
                  </a:solidFill>
                </a:ln>
                <a:solidFill>
                  <a:schemeClr val="accent6">
                    <a:lumMod val="50000"/>
                  </a:schemeClr>
                </a:solidFill>
              </a:rPr>
              <a:t>Ухватился</a:t>
            </a:r>
            <a:endParaRPr lang="ru-RU" sz="4000" b="1" i="1" u="sng" dirty="0">
              <a:ln>
                <a:solidFill>
                  <a:srgbClr val="92D050"/>
                </a:solidFill>
              </a:ln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389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ru-RU" b="1" i="1" dirty="0" smtClean="0"/>
              <a:t>Словарно-орфографическая подготовка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  <a:ln w="57150">
            <a:solidFill>
              <a:srgbClr val="FFC000"/>
            </a:solidFill>
          </a:ln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3600" b="1" dirty="0" smtClean="0"/>
              <a:t>Проверьте написание безударных гласных в словах: 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стоял, денёк, снежинки, снеговик, лепили, выбежал, коньки, затрещал, закричал, ухватился, из воды.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b="1" dirty="0" smtClean="0"/>
              <a:t>Объясните написание согласных в словах: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сне</a:t>
            </a:r>
            <a:r>
              <a:rPr lang="ru-RU" sz="3600" b="1" dirty="0" smtClean="0">
                <a:ln>
                  <a:solidFill>
                    <a:srgbClr val="92D050"/>
                  </a:solidFill>
                </a:ln>
                <a:solidFill>
                  <a:schemeClr val="accent6">
                    <a:lumMod val="50000"/>
                  </a:schemeClr>
                </a:solidFill>
              </a:rPr>
              <a:t>ж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ки, выле</a:t>
            </a:r>
            <a:r>
              <a:rPr lang="ru-RU" sz="3600" b="1" dirty="0" smtClean="0">
                <a:ln>
                  <a:solidFill>
                    <a:srgbClr val="92D050"/>
                  </a:solidFill>
                </a:ln>
                <a:solidFill>
                  <a:schemeClr val="accent6">
                    <a:lumMod val="50000"/>
                  </a:schemeClr>
                </a:solidFill>
              </a:rPr>
              <a:t>з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b="1" dirty="0" smtClean="0"/>
              <a:t>Запомните, как пишется слово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в</a:t>
            </a:r>
            <a:r>
              <a:rPr lang="ru-RU" sz="3600" b="1" dirty="0" smtClean="0">
                <a:ln>
                  <a:solidFill>
                    <a:srgbClr val="FF0000"/>
                  </a:solidFill>
                </a:ln>
                <a:solidFill>
                  <a:schemeClr val="accent6">
                    <a:lumMod val="50000"/>
                  </a:schemeClr>
                </a:solidFill>
              </a:rPr>
              <a:t>е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рёвка.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004048" y="2348880"/>
            <a:ext cx="144016" cy="288032"/>
          </a:xfrm>
          <a:prstGeom prst="ellipse">
            <a:avLst/>
          </a:prstGeom>
          <a:solidFill>
            <a:schemeClr val="bg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012160" y="2348880"/>
            <a:ext cx="216024" cy="288032"/>
          </a:xfrm>
          <a:prstGeom prst="ellipse">
            <a:avLst/>
          </a:prstGeom>
          <a:solidFill>
            <a:schemeClr val="bg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275856" y="3284984"/>
            <a:ext cx="144016" cy="432048"/>
          </a:xfrm>
          <a:prstGeom prst="ellipse">
            <a:avLst/>
          </a:prstGeom>
          <a:solidFill>
            <a:schemeClr val="bg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275856" y="2852936"/>
            <a:ext cx="144016" cy="432048"/>
          </a:xfrm>
          <a:prstGeom prst="ellipse">
            <a:avLst/>
          </a:prstGeom>
          <a:solidFill>
            <a:schemeClr val="bg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4860032" y="2852936"/>
            <a:ext cx="216024" cy="432048"/>
          </a:xfrm>
          <a:prstGeom prst="ellipse">
            <a:avLst/>
          </a:prstGeom>
          <a:solidFill>
            <a:schemeClr val="bg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709440" y="2749740"/>
            <a:ext cx="108012" cy="409453"/>
          </a:xfrm>
          <a:prstGeom prst="ellipse">
            <a:avLst/>
          </a:prstGeom>
          <a:solidFill>
            <a:schemeClr val="bg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115616" y="3358270"/>
            <a:ext cx="216023" cy="358761"/>
          </a:xfrm>
          <a:prstGeom prst="ellipse">
            <a:avLst/>
          </a:prstGeom>
          <a:solidFill>
            <a:schemeClr val="bg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148064" y="3284984"/>
            <a:ext cx="288032" cy="432047"/>
          </a:xfrm>
          <a:prstGeom prst="ellipse">
            <a:avLst/>
          </a:prstGeom>
          <a:solidFill>
            <a:schemeClr val="bg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804248" y="3358270"/>
            <a:ext cx="216024" cy="358762"/>
          </a:xfrm>
          <a:prstGeom prst="ellipse">
            <a:avLst/>
          </a:prstGeom>
          <a:solidFill>
            <a:schemeClr val="bg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1619672" y="3717032"/>
            <a:ext cx="216024" cy="576064"/>
          </a:xfrm>
          <a:prstGeom prst="ellipse">
            <a:avLst/>
          </a:prstGeom>
          <a:solidFill>
            <a:schemeClr val="bg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1331639" y="2871161"/>
            <a:ext cx="144017" cy="288032"/>
          </a:xfrm>
          <a:prstGeom prst="ellipse">
            <a:avLst/>
          </a:prstGeom>
          <a:solidFill>
            <a:schemeClr val="bg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057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4614" y="2268549"/>
            <a:ext cx="2101482" cy="16822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739032"/>
            <a:ext cx="2207398" cy="197194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0545" y="746071"/>
            <a:ext cx="1565151" cy="225984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7" y="4725144"/>
            <a:ext cx="1800225" cy="16002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6" name="Ромб 5"/>
          <p:cNvSpPr/>
          <p:nvPr/>
        </p:nvSpPr>
        <p:spPr>
          <a:xfrm>
            <a:off x="1403648" y="0"/>
            <a:ext cx="720080" cy="620688"/>
          </a:xfrm>
          <a:prstGeom prst="diamond">
            <a:avLst/>
          </a:prstGeom>
          <a:solidFill>
            <a:schemeClr val="bg2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1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7" name="Ромб 6"/>
          <p:cNvSpPr/>
          <p:nvPr/>
        </p:nvSpPr>
        <p:spPr>
          <a:xfrm>
            <a:off x="7164288" y="0"/>
            <a:ext cx="720080" cy="620688"/>
          </a:xfrm>
          <a:prstGeom prst="diamond">
            <a:avLst/>
          </a:prstGeom>
          <a:solidFill>
            <a:schemeClr val="bg2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2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9" name="Ромб 8"/>
          <p:cNvSpPr/>
          <p:nvPr/>
        </p:nvSpPr>
        <p:spPr>
          <a:xfrm>
            <a:off x="4139952" y="4077072"/>
            <a:ext cx="648072" cy="504056"/>
          </a:xfrm>
          <a:prstGeom prst="diamond">
            <a:avLst/>
          </a:prstGeom>
          <a:solidFill>
            <a:schemeClr val="bg2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3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2987824" y="1556792"/>
            <a:ext cx="3384376" cy="319201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6372200" y="3501008"/>
            <a:ext cx="338345" cy="2465606"/>
          </a:xfrm>
          <a:prstGeom prst="downArrow">
            <a:avLst/>
          </a:prstGeom>
          <a:solidFill>
            <a:schemeClr val="bg2">
              <a:lumMod val="5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1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201</Words>
  <Application>Microsoft Office PowerPoint</Application>
  <PresentationFormat>Экран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Тема «Прокатился» Цель: развитие связной письменной речи Задачи: - закрепить представление об ударном слоге; - закрепить навык обозначения гласных звуков в ударных и безударных слогах.</vt:lpstr>
      <vt:lpstr>Прокатился</vt:lpstr>
      <vt:lpstr>Витя выбежал на лёд в коньках. Тонкий лёд затрещал. Витя провалился в воду и закричал.</vt:lpstr>
      <vt:lpstr>На крик прибежал дядя Фёдор. Он бросил мальчику верёвку. Витя ухватился за неё и вылез из воды.</vt:lpstr>
      <vt:lpstr>Вопросы к тексту.</vt:lpstr>
      <vt:lpstr>Вопросы плана и слова для построения ответов</vt:lpstr>
      <vt:lpstr>Вопросы плана и слова для построения ответов</vt:lpstr>
      <vt:lpstr>Словарно-орфографическая подготовка</vt:lpstr>
      <vt:lpstr>Презентация PowerPoint</vt:lpstr>
      <vt:lpstr>План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«Прокатился» Цель: развитие связной письменной речи Задачи: - закрепить представление об ударном слоге; - закрепить навык обозначения гласных звуков в ударных и безударных слогах.</dc:title>
  <dc:creator>Васянович Нина</dc:creator>
  <cp:lastModifiedBy>Васянович Нина</cp:lastModifiedBy>
  <cp:revision>13</cp:revision>
  <dcterms:created xsi:type="dcterms:W3CDTF">2014-11-11T19:23:41Z</dcterms:created>
  <dcterms:modified xsi:type="dcterms:W3CDTF">2014-11-14T21:39:19Z</dcterms:modified>
</cp:coreProperties>
</file>