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64F7-D1E8-4BF7-A556-682EBD9712C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BCA-69D7-45CE-946F-76CB3C03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63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64F7-D1E8-4BF7-A556-682EBD9712C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BCA-69D7-45CE-946F-76CB3C03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43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64F7-D1E8-4BF7-A556-682EBD9712C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BCA-69D7-45CE-946F-76CB3C03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90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64F7-D1E8-4BF7-A556-682EBD9712C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BCA-69D7-45CE-946F-76CB3C03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06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64F7-D1E8-4BF7-A556-682EBD9712C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BCA-69D7-45CE-946F-76CB3C03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30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64F7-D1E8-4BF7-A556-682EBD9712C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BCA-69D7-45CE-946F-76CB3C03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00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64F7-D1E8-4BF7-A556-682EBD9712C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BCA-69D7-45CE-946F-76CB3C03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90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64F7-D1E8-4BF7-A556-682EBD9712C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BCA-69D7-45CE-946F-76CB3C03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86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64F7-D1E8-4BF7-A556-682EBD9712C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BCA-69D7-45CE-946F-76CB3C03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86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64F7-D1E8-4BF7-A556-682EBD9712C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BCA-69D7-45CE-946F-76CB3C03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20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64F7-D1E8-4BF7-A556-682EBD9712C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CBCA-69D7-45CE-946F-76CB3C03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98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64F7-D1E8-4BF7-A556-682EBD9712C2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DCBCA-69D7-45CE-946F-76CB3C03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46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568952" cy="5472607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/>
              <a:t>Тема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«Просто старушка»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i="1" dirty="0" smtClean="0"/>
              <a:t>Цель: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развитие связной письменной речи.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i="1" dirty="0" smtClean="0"/>
              <a:t>Задачи: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закрепить представление о звонких и глухих согласных звуках;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закрепить навык написания парных согласных в слабой позиции.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877272"/>
            <a:ext cx="8352928" cy="79208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Подготовила учитель-логопед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Васянович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Н.В.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6518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Словарно-орфографическая подготовка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4000" b="1" dirty="0" smtClean="0"/>
              <a:t>Объясните написание согласных в словах: </a:t>
            </a:r>
            <a:r>
              <a:rPr lang="ru-RU" sz="40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дорожка, лёд, скользкая, помог, бабушка.</a:t>
            </a:r>
          </a:p>
          <a:p>
            <a:r>
              <a:rPr lang="ru-RU" sz="4000" b="1" dirty="0" smtClean="0"/>
              <a:t>Обратите внимание на написание слов: </a:t>
            </a:r>
            <a:r>
              <a:rPr lang="ru-RU" sz="4800" b="1" i="1" dirty="0" smtClean="0">
                <a:ln>
                  <a:solidFill>
                    <a:srgbClr val="FFFF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40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4800" b="1" i="1" dirty="0" smtClean="0">
                <a:ln>
                  <a:solidFill>
                    <a:srgbClr val="FFFF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е</a:t>
            </a:r>
            <a:r>
              <a:rPr lang="ru-RU" sz="40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р</a:t>
            </a:r>
            <a:r>
              <a:rPr lang="ru-RU" sz="4800" b="1" i="1" dirty="0" smtClean="0">
                <a:ln>
                  <a:solidFill>
                    <a:srgbClr val="FFFF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е</a:t>
            </a:r>
            <a:r>
              <a:rPr lang="ru-RU" sz="40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ди, п</a:t>
            </a:r>
            <a:r>
              <a:rPr lang="ru-RU" sz="4800" b="1" i="1" dirty="0" smtClean="0">
                <a:ln>
                  <a:solidFill>
                    <a:srgbClr val="FFFF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40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ск</a:t>
            </a:r>
            <a:r>
              <a:rPr lang="ru-RU" sz="4800" b="1" i="1" dirty="0" smtClean="0">
                <a:ln>
                  <a:solidFill>
                    <a:srgbClr val="FFFF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40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льзнулась, п</a:t>
            </a:r>
            <a:r>
              <a:rPr lang="ru-RU" sz="4800" b="1" i="1" dirty="0" smtClean="0">
                <a:ln>
                  <a:solidFill>
                    <a:srgbClr val="FFFF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е</a:t>
            </a:r>
            <a:r>
              <a:rPr lang="ru-RU" sz="40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р</a:t>
            </a:r>
            <a:r>
              <a:rPr lang="ru-RU" sz="4800" b="1" i="1" dirty="0" smtClean="0">
                <a:ln>
                  <a:solidFill>
                    <a:srgbClr val="FFFF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е</a:t>
            </a:r>
            <a:r>
              <a:rPr lang="ru-RU" sz="40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йти, р</a:t>
            </a:r>
            <a:r>
              <a:rPr lang="ru-RU" sz="4800" b="1" i="1" dirty="0" smtClean="0">
                <a:ln>
                  <a:solidFill>
                    <a:srgbClr val="FFFF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е</a:t>
            </a:r>
            <a:r>
              <a:rPr lang="ru-RU" sz="40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шила, с</a:t>
            </a:r>
            <a:r>
              <a:rPr lang="ru-RU" sz="4800" b="1" i="1" dirty="0" smtClean="0">
                <a:ln>
                  <a:solidFill>
                    <a:srgbClr val="FFFF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40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всем.</a:t>
            </a:r>
            <a:endParaRPr lang="ru-RU" sz="4000" b="1" i="1" dirty="0">
              <a:ln>
                <a:solidFill>
                  <a:srgbClr val="FFC000"/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779912" y="2276872"/>
            <a:ext cx="360040" cy="57606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436096" y="2276872"/>
            <a:ext cx="288032" cy="57606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092280" y="2276872"/>
            <a:ext cx="288032" cy="57606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051720" y="2852936"/>
            <a:ext cx="288032" cy="50405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635896" y="2996952"/>
            <a:ext cx="360040" cy="50405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596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60" y="2060848"/>
            <a:ext cx="1916609" cy="19773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100009"/>
            <a:ext cx="2016224" cy="15102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352" y="1130066"/>
            <a:ext cx="1951723" cy="13662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402992"/>
            <a:ext cx="2089776" cy="18285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4509120"/>
            <a:ext cx="2131715" cy="172242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Стрелка вправо 6"/>
          <p:cNvSpPr/>
          <p:nvPr/>
        </p:nvSpPr>
        <p:spPr>
          <a:xfrm>
            <a:off x="2843808" y="1561182"/>
            <a:ext cx="3168352" cy="325009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524328" y="2610231"/>
            <a:ext cx="432048" cy="1656184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3541660" y="5019029"/>
            <a:ext cx="2254476" cy="351304"/>
          </a:xfrm>
          <a:prstGeom prst="leftArrow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нутый угол 9"/>
          <p:cNvSpPr/>
          <p:nvPr/>
        </p:nvSpPr>
        <p:spPr>
          <a:xfrm>
            <a:off x="1259632" y="224644"/>
            <a:ext cx="1008112" cy="684076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</a:rPr>
              <a:t>1</a:t>
            </a:r>
            <a:endParaRPr lang="ru-RU" sz="4400" b="1" i="1" dirty="0">
              <a:solidFill>
                <a:schemeClr val="tx1"/>
              </a:solidFill>
            </a:endParaRPr>
          </a:p>
        </p:txBody>
      </p:sp>
      <p:sp>
        <p:nvSpPr>
          <p:cNvPr id="11" name="Загнутый угол 10"/>
          <p:cNvSpPr/>
          <p:nvPr/>
        </p:nvSpPr>
        <p:spPr>
          <a:xfrm>
            <a:off x="6732240" y="224644"/>
            <a:ext cx="1008112" cy="684076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</a:rPr>
              <a:t>2</a:t>
            </a:r>
            <a:endParaRPr lang="ru-RU" sz="4400" b="1" i="1" dirty="0">
              <a:solidFill>
                <a:schemeClr val="tx1"/>
              </a:solidFill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6372200" y="3573016"/>
            <a:ext cx="975861" cy="648072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</a:rPr>
              <a:t>3</a:t>
            </a:r>
            <a:endParaRPr lang="ru-RU" sz="4400" b="1" i="1" dirty="0">
              <a:solidFill>
                <a:schemeClr val="tx1"/>
              </a:solidFill>
            </a:endParaRPr>
          </a:p>
        </p:txBody>
      </p:sp>
      <p:sp>
        <p:nvSpPr>
          <p:cNvPr id="13" name="Загнутый угол 12"/>
          <p:cNvSpPr/>
          <p:nvPr/>
        </p:nvSpPr>
        <p:spPr>
          <a:xfrm>
            <a:off x="1475656" y="3717032"/>
            <a:ext cx="1152129" cy="685960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</a:rPr>
              <a:t>4</a:t>
            </a:r>
            <a:endParaRPr lang="ru-RU" sz="4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640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уб 1"/>
          <p:cNvSpPr/>
          <p:nvPr/>
        </p:nvSpPr>
        <p:spPr>
          <a:xfrm>
            <a:off x="2483768" y="1700808"/>
            <a:ext cx="5112568" cy="3240360"/>
          </a:xfrm>
          <a:prstGeom prst="cube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i="1" dirty="0" smtClean="0">
                <a:ln w="28575">
                  <a:solidFill>
                    <a:srgbClr val="FFFF00"/>
                  </a:solidFill>
                </a:ln>
                <a:solidFill>
                  <a:schemeClr val="accent3">
                    <a:lumMod val="75000"/>
                  </a:schemeClr>
                </a:solidFill>
                <a:hlinkClick r:id="rId2" action="ppaction://hlinksldjump"/>
              </a:rPr>
              <a:t>План</a:t>
            </a:r>
            <a:endParaRPr lang="ru-RU" sz="7200" b="1" i="1" dirty="0">
              <a:ln w="28575">
                <a:solidFill>
                  <a:srgbClr val="FFFF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226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60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Просто старушка</a:t>
            </a:r>
            <a:endParaRPr lang="ru-RU" sz="6000" b="1" dirty="0">
              <a:ln w="12700">
                <a:solidFill>
                  <a:srgbClr val="FFC000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4000" b="1" dirty="0" smtClean="0"/>
              <a:t>По дорожке шагали мальчик и девочка. Впереди шла пожилая женщина. </a:t>
            </a:r>
            <a:endParaRPr lang="ru-RU" sz="4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25" y="4437112"/>
            <a:ext cx="2691763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881" y="1772816"/>
            <a:ext cx="1750463" cy="23459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3035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90864" cy="61786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4800" b="1" dirty="0" smtClean="0"/>
              <a:t>Дорожку покрывал лёд. Она была очень скользкая. Старушка поскользнулась и упала.</a:t>
            </a:r>
            <a:endParaRPr lang="ru-RU" sz="4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734" y="836712"/>
            <a:ext cx="2466975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863" y="3573016"/>
            <a:ext cx="2468846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4669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581865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4800" b="1" dirty="0" smtClean="0"/>
              <a:t>Мальчик бросился к ней. Он помог старушке встать и перейти улицу.</a:t>
            </a:r>
            <a:endParaRPr lang="ru-RU" sz="4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5" y="836712"/>
            <a:ext cx="3056153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428999"/>
            <a:ext cx="2502024" cy="2189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0472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603468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4800" b="1" dirty="0" smtClean="0"/>
              <a:t>Девочка пошла дальше. Она решила, что друг помогает </a:t>
            </a:r>
            <a:r>
              <a:rPr lang="ru-RU" sz="4800" b="1" i="1" u="sng" dirty="0" smtClean="0"/>
              <a:t>своей </a:t>
            </a:r>
            <a:r>
              <a:rPr lang="ru-RU" sz="4800" b="1" dirty="0" smtClean="0"/>
              <a:t>бабушке.</a:t>
            </a:r>
            <a:endParaRPr lang="ru-RU" sz="4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92696"/>
            <a:ext cx="2762684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299" y="3645024"/>
            <a:ext cx="2921636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9573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 algn="l"/>
            <a:r>
              <a:rPr lang="ru-RU" b="1" dirty="0" smtClean="0"/>
              <a:t>А это была совсем чужая старушка.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72816"/>
            <a:ext cx="8424936" cy="46085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u="sng" dirty="0" smtClean="0">
                <a:solidFill>
                  <a:schemeClr val="tx1"/>
                </a:solidFill>
              </a:rPr>
              <a:t>План</a:t>
            </a:r>
          </a:p>
          <a:p>
            <a:r>
              <a:rPr lang="ru-RU" sz="4000" b="1" i="1" dirty="0" smtClean="0">
                <a:solidFill>
                  <a:schemeClr val="tx1"/>
                </a:solidFill>
              </a:rPr>
              <a:t>1.Кто шёл по дороге?</a:t>
            </a:r>
          </a:p>
          <a:p>
            <a:r>
              <a:rPr lang="ru-RU" sz="4000" b="1" i="1" dirty="0" smtClean="0">
                <a:solidFill>
                  <a:schemeClr val="tx1"/>
                </a:solidFill>
              </a:rPr>
              <a:t>2. Почему упала старушка?</a:t>
            </a:r>
          </a:p>
          <a:p>
            <a:r>
              <a:rPr lang="ru-RU" sz="4000" b="1" i="1" dirty="0" smtClean="0">
                <a:solidFill>
                  <a:schemeClr val="tx1"/>
                </a:solidFill>
              </a:rPr>
              <a:t>3. Что сделал мальчик?</a:t>
            </a:r>
          </a:p>
          <a:p>
            <a:r>
              <a:rPr lang="ru-RU" sz="4000" b="1" i="1" dirty="0" smtClean="0">
                <a:solidFill>
                  <a:schemeClr val="tx1"/>
                </a:solidFill>
              </a:rPr>
              <a:t>4. Как повела себя девочка и почему?</a:t>
            </a:r>
          </a:p>
          <a:p>
            <a:r>
              <a:rPr lang="ru-RU" sz="4000" b="1" i="1" dirty="0" smtClean="0">
                <a:solidFill>
                  <a:schemeClr val="tx1"/>
                </a:solidFill>
              </a:rPr>
              <a:t>5. Чужая старушка.</a:t>
            </a:r>
            <a:endParaRPr lang="ru-RU" sz="4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391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5400" b="1" i="1" dirty="0" smtClean="0"/>
              <a:t>Вопросы к тексту.</a:t>
            </a:r>
            <a:endParaRPr lang="ru-RU" sz="5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ru-RU" sz="3600" b="1" dirty="0" smtClean="0"/>
              <a:t>Когда происходили события?</a:t>
            </a:r>
          </a:p>
          <a:p>
            <a:r>
              <a:rPr lang="ru-RU" sz="3600" b="1" dirty="0" smtClean="0"/>
              <a:t>Что случилось со старушкой?</a:t>
            </a:r>
          </a:p>
          <a:p>
            <a:r>
              <a:rPr lang="ru-RU" sz="3600" b="1" dirty="0" smtClean="0"/>
              <a:t>Как поступил мальчик?</a:t>
            </a:r>
          </a:p>
          <a:p>
            <a:r>
              <a:rPr lang="ru-RU" sz="3600" b="1" dirty="0" smtClean="0"/>
              <a:t>Как вела себя девочка?</a:t>
            </a:r>
          </a:p>
          <a:p>
            <a:r>
              <a:rPr lang="ru-RU" sz="3600" b="1" dirty="0" smtClean="0"/>
              <a:t>Кто вам больше понравился: мальчик или девочка?</a:t>
            </a:r>
          </a:p>
          <a:p>
            <a:r>
              <a:rPr lang="ru-RU" sz="3600" b="1" dirty="0" smtClean="0"/>
              <a:t>Почему рассказ назван «Просто старушка»?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697002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Вопросы плана и слова для построения ответов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/>
              <a:t>Кто шагал по дорожке?  </a:t>
            </a:r>
            <a:r>
              <a:rPr lang="ru-RU" sz="36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Мальчик и 						девочка</a:t>
            </a:r>
          </a:p>
          <a:p>
            <a:r>
              <a:rPr lang="ru-RU" sz="3600" b="1" dirty="0" smtClean="0"/>
              <a:t>Кто шёл впереди?  </a:t>
            </a:r>
            <a:r>
              <a:rPr lang="ru-RU" sz="36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Пожилая женщина</a:t>
            </a:r>
          </a:p>
          <a:p>
            <a:r>
              <a:rPr lang="ru-RU" sz="3600" b="1" dirty="0" smtClean="0"/>
              <a:t>Что покрывало дорожку?  </a:t>
            </a:r>
            <a:r>
              <a:rPr lang="ru-RU" sz="36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Лёд</a:t>
            </a:r>
          </a:p>
          <a:p>
            <a:r>
              <a:rPr lang="ru-RU" sz="3600" b="1" dirty="0" smtClean="0"/>
              <a:t>Какая была дорожка?  </a:t>
            </a:r>
            <a:r>
              <a:rPr lang="ru-RU" sz="36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Скользкая</a:t>
            </a:r>
          </a:p>
          <a:p>
            <a:r>
              <a:rPr lang="ru-RU" sz="3600" b="1" dirty="0" smtClean="0"/>
              <a:t>Что сделала старушка?  						</a:t>
            </a:r>
            <a:r>
              <a:rPr lang="ru-RU" sz="36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Поскользнулась и упала.</a:t>
            </a:r>
            <a:endParaRPr lang="ru-RU" sz="3600" b="1" i="1" dirty="0">
              <a:ln>
                <a:solidFill>
                  <a:srgbClr val="FFC000"/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7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/>
          <a:lstStyle/>
          <a:p>
            <a:r>
              <a:rPr lang="ru-RU" sz="5400" b="1" i="1" dirty="0">
                <a:solidFill>
                  <a:prstClr val="black"/>
                </a:solidFill>
              </a:rPr>
              <a:t>Вопросы к тексту.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/>
              <a:t>Что сделал мальчик?  </a:t>
            </a:r>
            <a:r>
              <a:rPr lang="ru-RU" sz="36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Бросился, помог 						перейти</a:t>
            </a:r>
          </a:p>
          <a:p>
            <a:r>
              <a:rPr lang="ru-RU" sz="3600" b="1" dirty="0" smtClean="0"/>
              <a:t>Что сделала девочка?  </a:t>
            </a:r>
            <a:r>
              <a:rPr lang="ru-RU" sz="36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Пошла дальше</a:t>
            </a:r>
          </a:p>
          <a:p>
            <a:r>
              <a:rPr lang="ru-RU" sz="3600" b="1" dirty="0" smtClean="0"/>
              <a:t>Что она решила?   </a:t>
            </a:r>
            <a:r>
              <a:rPr lang="ru-RU" sz="36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Помогает своей 					бабушке</a:t>
            </a:r>
          </a:p>
          <a:p>
            <a:r>
              <a:rPr lang="ru-RU" sz="3600" b="1" dirty="0" smtClean="0"/>
              <a:t>Кто же это был на самом деле?  					</a:t>
            </a:r>
            <a:r>
              <a:rPr lang="ru-RU" sz="3600" b="1" i="1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Чужая старушка</a:t>
            </a:r>
            <a:endParaRPr lang="ru-RU" sz="3600" b="1" i="1" dirty="0">
              <a:ln>
                <a:solidFill>
                  <a:srgbClr val="FFC000"/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66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205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 «Просто старушка» Цель: развитие связной письменной речи. Задачи:  - закрепить представление о звонких и глухих согласных звуках; - закрепить навык написания парных согласных в слабой позиции.</vt:lpstr>
      <vt:lpstr>Просто старушка</vt:lpstr>
      <vt:lpstr>Дорожку покрывал лёд. Она была очень скользкая. Старушка поскользнулась и упала.</vt:lpstr>
      <vt:lpstr>Мальчик бросился к ней. Он помог старушке встать и перейти улицу.</vt:lpstr>
      <vt:lpstr>Девочка пошла дальше. Она решила, что друг помогает своей бабушке.</vt:lpstr>
      <vt:lpstr>А это была совсем чужая старушка.</vt:lpstr>
      <vt:lpstr>Вопросы к тексту.</vt:lpstr>
      <vt:lpstr>Вопросы плана и слова для построения ответов</vt:lpstr>
      <vt:lpstr>Вопросы к тексту.</vt:lpstr>
      <vt:lpstr>Словарно-орфографическая подготовка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«Просто старушка» Цель: развитие связной письменной речи. Задачи:  - закрепить представление о звонких и глухих согласных звуках; - закрепить навык написания парных согласных в слабой позиции.</dc:title>
  <dc:creator>Васянович Нина</dc:creator>
  <cp:lastModifiedBy>Васянович Нина</cp:lastModifiedBy>
  <cp:revision>13</cp:revision>
  <dcterms:created xsi:type="dcterms:W3CDTF">2014-11-11T03:36:01Z</dcterms:created>
  <dcterms:modified xsi:type="dcterms:W3CDTF">2014-11-14T21:35:31Z</dcterms:modified>
</cp:coreProperties>
</file>