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72" r:id="rId11"/>
    <p:sldId id="270" r:id="rId12"/>
    <p:sldId id="271" r:id="rId13"/>
    <p:sldId id="274" r:id="rId14"/>
    <p:sldId id="275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2FF"/>
    <a:srgbClr val="CC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B71C9-7E62-4C7B-A940-8ECC75766FC3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t.wikipedia.org/wiki/%D0%9D%D1%83%D1%80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Рисунок 6" descr="Рисунок13.png"/>
            <p:cNvPicPr>
              <a:picLocks noChangeAspect="1"/>
            </p:cNvPicPr>
            <p:nvPr/>
          </p:nvPicPr>
          <p:blipFill>
            <a:blip r:embed="rId2" cstate="print"/>
            <a:srcRect l="2308" b="1704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effectLst/>
          </p:spPr>
        </p:pic>
        <p:pic>
          <p:nvPicPr>
            <p:cNvPr id="47" name="Рисунок 46" descr="Рисунок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29322" y="1928802"/>
              <a:ext cx="2952000" cy="4769094"/>
            </a:xfrm>
            <a:prstGeom prst="rect">
              <a:avLst/>
            </a:prstGeom>
          </p:spPr>
        </p:pic>
      </p:grp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85918" y="3357562"/>
            <a:ext cx="5544000" cy="1643074"/>
          </a:xfrm>
        </p:spPr>
        <p:txBody>
          <a:bodyPr/>
          <a:lstStyle/>
          <a:p>
            <a:endParaRPr lang="ru-RU" dirty="0">
              <a:solidFill>
                <a:srgbClr val="4BB2FF"/>
              </a:solidFill>
              <a:latin typeface="Nautilus Pompilius" pitchFamily="50" charset="-52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85918" y="1928802"/>
            <a:ext cx="5544000" cy="121444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tt-RU" sz="3100" dirty="0" smtClean="0">
                <a:solidFill>
                  <a:schemeClr val="accent1"/>
                </a:solidFill>
              </a:rPr>
              <a:t>Хәерле </a:t>
            </a:r>
            <a:r>
              <a:rPr lang="tt-RU" sz="3100" dirty="0">
                <a:solidFill>
                  <a:schemeClr val="accent1"/>
                </a:solidFill>
              </a:rPr>
              <a:t>көн, дуслар,сезгә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tt-RU" sz="3100" dirty="0">
                <a:solidFill>
                  <a:schemeClr val="accent1"/>
                </a:solidFill>
              </a:rPr>
              <a:t>Хәерле көн, һәммәгезгә.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tt-RU" sz="3100" dirty="0">
                <a:solidFill>
                  <a:schemeClr val="accent1"/>
                </a:solidFill>
              </a:rPr>
              <a:t>Математиканы өйрәнүдә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tt-RU" sz="3100" dirty="0">
                <a:solidFill>
                  <a:schemeClr val="accent1"/>
                </a:solidFill>
              </a:rPr>
              <a:t>Уңышлар телим сезгә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tt-RU" sz="3100" dirty="0">
                <a:solidFill>
                  <a:schemeClr val="accent1"/>
                </a:solidFill>
              </a:rPr>
              <a:t>Гел бишлеләр алып торыйк,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tt-RU" sz="3100" dirty="0">
                <a:solidFill>
                  <a:schemeClr val="accent1"/>
                </a:solidFill>
              </a:rPr>
              <a:t>Өлкәннәрне сөендерик.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tt-RU" sz="3100" dirty="0">
                <a:solidFill>
                  <a:schemeClr val="accent1"/>
                </a:solidFill>
              </a:rPr>
              <a:t>Шушы изге теләк белән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tt-RU" sz="3100" dirty="0">
                <a:solidFill>
                  <a:schemeClr val="accent1"/>
                </a:solidFill>
              </a:rPr>
              <a:t>Хәзер эшкә керешик!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  <a:latin typeface="Nautilus Pompilius" pitchFamily="50" charset="-52"/>
            </a:endParaRPr>
          </a:p>
        </p:txBody>
      </p:sp>
      <p:pic>
        <p:nvPicPr>
          <p:cNvPr id="10" name="Рисунок 9" descr="ссылка на сайт.png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31840" y="188640"/>
            <a:ext cx="283440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175351" cy="4680520"/>
          </a:xfrm>
        </p:spPr>
        <p:txBody>
          <a:bodyPr/>
          <a:lstStyle/>
          <a:p>
            <a:r>
              <a:rPr lang="tt-RU" sz="3600" dirty="0">
                <a:solidFill>
                  <a:schemeClr val="accent1"/>
                </a:solidFill>
                <a:effectLst/>
              </a:rPr>
              <a:t>Ике </a:t>
            </a:r>
            <a:r>
              <a:rPr lang="tt-RU" sz="3600" u="sng" dirty="0">
                <a:solidFill>
                  <a:schemeClr val="accent1"/>
                </a:solidFill>
                <a:effectLst/>
                <a:hlinkClick r:id="rId2" tooltip="Нур"/>
              </a:rPr>
              <a:t>нурдан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 торган геометрик фигура почмак дип атала.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819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064896" cy="4824536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600" dirty="0">
                <a:solidFill>
                  <a:schemeClr val="accent1"/>
                </a:solidFill>
                <a:effectLst/>
              </a:rPr>
              <a:t>Туры </a:t>
            </a:r>
            <a:r>
              <a:rPr lang="ru-RU" sz="3600" dirty="0" err="1">
                <a:solidFill>
                  <a:schemeClr val="accent1"/>
                </a:solidFill>
                <a:effectLst/>
              </a:rPr>
              <a:t>почмактан</a:t>
            </a:r>
            <a:r>
              <a:rPr lang="ru-RU" sz="3600" dirty="0">
                <a:solidFill>
                  <a:schemeClr val="accent1"/>
                </a:solidFill>
                <a:effectLst/>
              </a:rPr>
              <a:t> </a:t>
            </a:r>
            <a:r>
              <a:rPr lang="ru-RU" sz="3600" dirty="0" err="1">
                <a:solidFill>
                  <a:schemeClr val="accent1"/>
                </a:solidFill>
                <a:effectLst/>
              </a:rPr>
              <a:t>кечерәк</a:t>
            </a:r>
            <a:r>
              <a:rPr lang="ru-RU" sz="3600" dirty="0">
                <a:solidFill>
                  <a:schemeClr val="accent1"/>
                </a:solidFill>
                <a:effectLst/>
              </a:rPr>
              <a:t> </a:t>
            </a:r>
            <a:r>
              <a:rPr lang="ru-RU" sz="3600" dirty="0" err="1">
                <a:solidFill>
                  <a:schemeClr val="accent1"/>
                </a:solidFill>
                <a:effectLst/>
              </a:rPr>
              <a:t>булган</a:t>
            </a:r>
            <a:r>
              <a:rPr lang="ru-RU" sz="3600" dirty="0">
                <a:solidFill>
                  <a:schemeClr val="accent1"/>
                </a:solidFill>
                <a:effectLst/>
              </a:rPr>
              <a:t> </a:t>
            </a:r>
            <a:r>
              <a:rPr lang="ru-RU" sz="3600" dirty="0" err="1">
                <a:solidFill>
                  <a:schemeClr val="accent1"/>
                </a:solidFill>
                <a:effectLst/>
              </a:rPr>
              <a:t>почмакны</a:t>
            </a:r>
            <a:r>
              <a:rPr lang="ru-RU" sz="3600" dirty="0">
                <a:solidFill>
                  <a:schemeClr val="accent1"/>
                </a:solidFill>
                <a:effectLst/>
              </a:rPr>
              <a:t> - </a:t>
            </a:r>
            <a:r>
              <a:rPr lang="ru-RU" sz="3600" i="1" dirty="0" err="1">
                <a:solidFill>
                  <a:srgbClr val="FF0000"/>
                </a:solidFill>
                <a:effectLst/>
              </a:rPr>
              <a:t>кысынкы</a:t>
            </a:r>
            <a:r>
              <a:rPr lang="ru-RU" sz="3600" i="1" dirty="0">
                <a:solidFill>
                  <a:schemeClr val="accent1"/>
                </a:solidFill>
                <a:effectLst/>
              </a:rPr>
              <a:t> </a:t>
            </a:r>
            <a:r>
              <a:rPr lang="ru-RU" sz="3600" i="1" dirty="0" err="1">
                <a:solidFill>
                  <a:schemeClr val="accent1"/>
                </a:solidFill>
                <a:effectLst/>
              </a:rPr>
              <a:t>почмак</a:t>
            </a:r>
            <a:r>
              <a:rPr lang="ru-RU" sz="3600" dirty="0">
                <a:solidFill>
                  <a:schemeClr val="accent1"/>
                </a:solidFill>
                <a:effectLst/>
              </a:rPr>
              <a:t>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(острые углы) </a:t>
            </a:r>
            <a:r>
              <a:rPr lang="ru-RU" sz="3600" dirty="0" err="1" smtClean="0">
                <a:solidFill>
                  <a:schemeClr val="accent1"/>
                </a:solidFill>
                <a:effectLst/>
              </a:rPr>
              <a:t>дип</a:t>
            </a:r>
            <a:r>
              <a:rPr lang="ru-RU" sz="36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3600" dirty="0" err="1" smtClean="0">
                <a:solidFill>
                  <a:schemeClr val="accent1"/>
                </a:solidFill>
                <a:effectLst/>
              </a:rPr>
              <a:t>атыйлар</a:t>
            </a:r>
            <a:r>
              <a:rPr lang="ru-RU" sz="3600" dirty="0" smtClean="0">
                <a:solidFill>
                  <a:schemeClr val="accent1"/>
                </a:solidFill>
                <a:effectLst/>
              </a:rPr>
              <a:t>.</a:t>
            </a:r>
            <a:r>
              <a:rPr lang="ru-RU" sz="3600" dirty="0">
                <a:solidFill>
                  <a:schemeClr val="accent1"/>
                </a:solidFill>
                <a:effectLst/>
              </a:rPr>
              <a:t/>
            </a:r>
            <a:br>
              <a:rPr lang="ru-RU" sz="3600" dirty="0">
                <a:solidFill>
                  <a:schemeClr val="accent1"/>
                </a:solidFill>
                <a:effectLst/>
              </a:rPr>
            </a:b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258849"/>
            <a:ext cx="7597396" cy="118412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7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920880" cy="50737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Туры </a:t>
            </a:r>
            <a:r>
              <a:rPr lang="ru-RU" sz="3600" b="1" dirty="0" err="1">
                <a:solidFill>
                  <a:schemeClr val="accent1"/>
                </a:solidFill>
              </a:rPr>
              <a:t>почмактан</a:t>
            </a:r>
            <a:r>
              <a:rPr lang="ru-RU" sz="3600" b="1" dirty="0">
                <a:solidFill>
                  <a:schemeClr val="accent1"/>
                </a:solidFill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</a:rPr>
              <a:t>зуррак</a:t>
            </a:r>
            <a:r>
              <a:rPr lang="ru-RU" sz="3600" b="1" dirty="0">
                <a:solidFill>
                  <a:schemeClr val="accent1"/>
                </a:solidFill>
              </a:rPr>
              <a:t> </a:t>
            </a:r>
            <a:r>
              <a:rPr lang="ru-RU" sz="3600" b="1" dirty="0" err="1" smtClean="0">
                <a:solidFill>
                  <a:schemeClr val="accent1"/>
                </a:solidFill>
              </a:rPr>
              <a:t>булган</a:t>
            </a:r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3600" b="1" dirty="0" err="1" smtClean="0">
                <a:solidFill>
                  <a:schemeClr val="accent1"/>
                </a:solidFill>
              </a:rPr>
              <a:t>почмакны</a:t>
            </a:r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3600" b="1" dirty="0">
                <a:solidFill>
                  <a:schemeClr val="accent1"/>
                </a:solidFill>
              </a:rPr>
              <a:t>- </a:t>
            </a:r>
            <a:r>
              <a:rPr lang="ru-RU" sz="3600" b="1" i="1" dirty="0" err="1">
                <a:solidFill>
                  <a:srgbClr val="FF0000"/>
                </a:solidFill>
              </a:rPr>
              <a:t>җәенке</a:t>
            </a:r>
            <a:r>
              <a:rPr lang="ru-RU" sz="3600" b="1" i="1" dirty="0">
                <a:solidFill>
                  <a:schemeClr val="accent1"/>
                </a:solidFill>
              </a:rPr>
              <a:t> </a:t>
            </a:r>
            <a:r>
              <a:rPr lang="ru-RU" sz="3600" b="1" i="1" dirty="0" err="1">
                <a:solidFill>
                  <a:schemeClr val="accent1"/>
                </a:solidFill>
              </a:rPr>
              <a:t>почмак</a:t>
            </a:r>
            <a:r>
              <a:rPr lang="ru-RU" sz="3600" b="1" dirty="0">
                <a:solidFill>
                  <a:schemeClr val="accent1"/>
                </a:solidFill>
              </a:rPr>
              <a:t> </a:t>
            </a:r>
            <a:r>
              <a:rPr lang="ru-RU" sz="3600" b="1" dirty="0" smtClean="0">
                <a:solidFill>
                  <a:schemeClr val="accent1"/>
                </a:solidFill>
              </a:rPr>
              <a:t>(тупые углы) </a:t>
            </a:r>
            <a:r>
              <a:rPr lang="ru-RU" sz="3600" b="1" dirty="0" err="1" smtClean="0">
                <a:solidFill>
                  <a:schemeClr val="accent1"/>
                </a:solidFill>
              </a:rPr>
              <a:t>дип</a:t>
            </a:r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3600" b="1" dirty="0" err="1" smtClean="0">
                <a:solidFill>
                  <a:schemeClr val="accent1"/>
                </a:solidFill>
              </a:rPr>
              <a:t>атыйлар</a:t>
            </a:r>
            <a:r>
              <a:rPr lang="ru-RU" sz="3600" b="1" dirty="0" smtClean="0">
                <a:solidFill>
                  <a:schemeClr val="accent1"/>
                </a:solidFill>
              </a:rPr>
              <a:t>.</a:t>
            </a:r>
            <a:endParaRPr lang="ru-RU" sz="3600" b="1" dirty="0">
              <a:solidFill>
                <a:schemeClr val="accent1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767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31" y="1232694"/>
            <a:ext cx="7740625" cy="486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2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>
                <a:solidFill>
                  <a:schemeClr val="accent1"/>
                </a:solidFill>
              </a:rPr>
              <a:t>3, 2, 7, 1, 4, 5, 8, 6</a:t>
            </a:r>
            <a:r>
              <a:rPr lang="ru-RU" sz="4400" dirty="0">
                <a:solidFill>
                  <a:schemeClr val="accent1"/>
                </a:solidFill>
              </a:rPr>
              <a:t/>
            </a:r>
            <a:br>
              <a:rPr lang="ru-RU" sz="4400" dirty="0">
                <a:solidFill>
                  <a:schemeClr val="accent1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8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Группа 85"/>
          <p:cNvGrpSpPr/>
          <p:nvPr/>
        </p:nvGrpSpPr>
        <p:grpSpPr>
          <a:xfrm>
            <a:off x="0" y="0"/>
            <a:ext cx="9144000" cy="6858794"/>
            <a:chOff x="0" y="0"/>
            <a:chExt cx="9144000" cy="6858794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0" y="0"/>
              <a:ext cx="9144000" cy="6858794"/>
              <a:chOff x="0" y="0"/>
              <a:chExt cx="9144000" cy="6858794"/>
            </a:xfrm>
          </p:grpSpPr>
          <p:grpSp>
            <p:nvGrpSpPr>
              <p:cNvPr id="81" name="Группа 80"/>
              <p:cNvGrpSpPr/>
              <p:nvPr/>
            </p:nvGrpSpPr>
            <p:grpSpPr>
              <a:xfrm>
                <a:off x="0" y="0"/>
                <a:ext cx="9144000" cy="6858794"/>
                <a:chOff x="0" y="0"/>
                <a:chExt cx="9144000" cy="6858794"/>
              </a:xfrm>
            </p:grpSpPr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0" y="628652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0" y="557214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0" y="485776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0" y="414338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>
                  <a:endCxn id="4" idx="3"/>
                </p:cNvCxnSpPr>
                <p:nvPr/>
              </p:nvCxnSpPr>
              <p:spPr>
                <a:xfrm rot="10800000" flipH="1">
                  <a:off x="0" y="342900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0" y="271462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0" y="1928802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0" y="128586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0" y="57148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5400000">
                  <a:off x="471490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400052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5400000">
                  <a:off x="328614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5400000">
                  <a:off x="257176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185738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>
                  <a:endCxn id="4" idx="2"/>
                </p:cNvCxnSpPr>
                <p:nvPr/>
              </p:nvCxnSpPr>
              <p:spPr>
                <a:xfrm rot="16200000" flipH="1">
                  <a:off x="114300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>
                  <a:off x="42862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-28576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5400000">
                  <a:off x="-2501132" y="3429000"/>
                  <a:ext cx="6858794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-171452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5400000">
                  <a:off x="-100014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Рамка 81"/>
              <p:cNvSpPr/>
              <p:nvPr/>
            </p:nvSpPr>
            <p:spPr>
              <a:xfrm>
                <a:off x="0" y="0"/>
                <a:ext cx="9144000" cy="6858000"/>
              </a:xfrm>
              <a:prstGeom prst="frame">
                <a:avLst>
                  <a:gd name="adj1" fmla="val 3885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4" name="Рисунок 83" descr="geom_nabor.png"/>
            <p:cNvPicPr>
              <a:picLocks noChangeAspect="1"/>
            </p:cNvPicPr>
            <p:nvPr/>
          </p:nvPicPr>
          <p:blipFill>
            <a:blip r:embed="rId2" cstate="print"/>
            <a:srcRect l="7088" b="6666"/>
            <a:stretch>
              <a:fillRect/>
            </a:stretch>
          </p:blipFill>
          <p:spPr>
            <a:xfrm>
              <a:off x="0" y="4705131"/>
              <a:ext cx="2015169" cy="215286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87" name="Заголовок 86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tt-RU" dirty="0"/>
              <a:t/>
            </a:r>
            <a:br>
              <a:rPr lang="tt-RU" dirty="0"/>
            </a:br>
            <a:r>
              <a:rPr lang="tt-RU" dirty="0"/>
              <a:t/>
            </a:r>
            <a:br>
              <a:rPr lang="tt-RU" dirty="0"/>
            </a:br>
            <a:r>
              <a:rPr lang="tt-RU" sz="4000" dirty="0" smtClean="0">
                <a:solidFill>
                  <a:schemeClr val="accent1"/>
                </a:solidFill>
              </a:rPr>
              <a:t>“ </a:t>
            </a:r>
            <a:r>
              <a:rPr lang="tt-RU" sz="4000" dirty="0">
                <a:solidFill>
                  <a:schemeClr val="accent1"/>
                </a:solidFill>
              </a:rPr>
              <a:t>Без үзебезнең табигатьнең хуҗалары һәм ул безнең өчен бөек тормыш байлыклары туплаган кояш хәзинәсе</a:t>
            </a:r>
            <a:r>
              <a:rPr lang="tt-RU" sz="4000" dirty="0" smtClean="0">
                <a:solidFill>
                  <a:schemeClr val="accent1"/>
                </a:solidFill>
              </a:rPr>
              <a:t>”.</a:t>
            </a:r>
            <a:br>
              <a:rPr lang="tt-RU" sz="4000" dirty="0" smtClean="0">
                <a:solidFill>
                  <a:schemeClr val="accent1"/>
                </a:solidFill>
              </a:rPr>
            </a:br>
            <a:r>
              <a:rPr lang="tt-RU" sz="4000" dirty="0" smtClean="0">
                <a:solidFill>
                  <a:schemeClr val="accent1"/>
                </a:solidFill>
              </a:rPr>
              <a:t> </a:t>
            </a:r>
            <a:r>
              <a:rPr lang="tt-RU" sz="4000" dirty="0">
                <a:solidFill>
                  <a:schemeClr val="accent1"/>
                </a:solidFill>
              </a:rPr>
              <a:t>М. ПРИШВИН.</a:t>
            </a:r>
            <a:endParaRPr lang="ru-RU" sz="4000" dirty="0">
              <a:solidFill>
                <a:schemeClr val="accent1"/>
              </a:solidFill>
              <a:latin typeface="Nautilus Pompilius" pitchFamily="50" charset="-52"/>
            </a:endParaRPr>
          </a:p>
        </p:txBody>
      </p:sp>
      <p:sp>
        <p:nvSpPr>
          <p:cNvPr id="88" name="Содержимое 8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BB2FF"/>
                </a:solidFill>
                <a:latin typeface="Nautilus Pompilius" pitchFamily="50" charset="-52"/>
              </a:rPr>
              <a:t>Текст слайда</a:t>
            </a:r>
            <a:endParaRPr lang="ru-RU" dirty="0">
              <a:solidFill>
                <a:srgbClr val="4BB2FF"/>
              </a:solidFill>
              <a:latin typeface="Nautilus Pompilius" pitchFamily="50" charset="-52"/>
            </a:endParaRPr>
          </a:p>
        </p:txBody>
      </p:sp>
      <p:pic>
        <p:nvPicPr>
          <p:cNvPr id="30" name="Рисунок 29" descr="ссылка на сайт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31840" y="5949280"/>
            <a:ext cx="283440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0" y="0"/>
            <a:ext cx="9144000" cy="6858794"/>
            <a:chOff x="0" y="0"/>
            <a:chExt cx="9144000" cy="6858794"/>
          </a:xfrm>
        </p:grpSpPr>
        <p:grpSp>
          <p:nvGrpSpPr>
            <p:cNvPr id="2" name="Группа 82"/>
            <p:cNvGrpSpPr/>
            <p:nvPr/>
          </p:nvGrpSpPr>
          <p:grpSpPr>
            <a:xfrm>
              <a:off x="0" y="0"/>
              <a:ext cx="9144000" cy="6858794"/>
              <a:chOff x="0" y="0"/>
              <a:chExt cx="9144000" cy="6858794"/>
            </a:xfrm>
          </p:grpSpPr>
          <p:grpSp>
            <p:nvGrpSpPr>
              <p:cNvPr id="3" name="Группа 80"/>
              <p:cNvGrpSpPr/>
              <p:nvPr/>
            </p:nvGrpSpPr>
            <p:grpSpPr>
              <a:xfrm>
                <a:off x="0" y="0"/>
                <a:ext cx="9144000" cy="6858794"/>
                <a:chOff x="0" y="0"/>
                <a:chExt cx="9144000" cy="6858794"/>
              </a:xfrm>
            </p:grpSpPr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0" y="628652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0" y="557214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0" y="485776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0" y="414338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>
                  <a:endCxn id="4" idx="3"/>
                </p:cNvCxnSpPr>
                <p:nvPr/>
              </p:nvCxnSpPr>
              <p:spPr>
                <a:xfrm rot="10800000" flipH="1">
                  <a:off x="0" y="342900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0" y="271462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0" y="1928802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0" y="128586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0" y="571480"/>
                  <a:ext cx="9144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5400000">
                  <a:off x="471490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400052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5400000">
                  <a:off x="328614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5400000">
                  <a:off x="257176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185738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>
                  <a:endCxn id="4" idx="2"/>
                </p:cNvCxnSpPr>
                <p:nvPr/>
              </p:nvCxnSpPr>
              <p:spPr>
                <a:xfrm rot="16200000" flipH="1">
                  <a:off x="114300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>
                  <a:off x="42862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-28576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5400000">
                  <a:off x="-2501132" y="3429000"/>
                  <a:ext cx="6858794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-171452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5400000">
                  <a:off x="-1000140" y="3429000"/>
                  <a:ext cx="685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Рамка 81"/>
              <p:cNvSpPr/>
              <p:nvPr/>
            </p:nvSpPr>
            <p:spPr>
              <a:xfrm>
                <a:off x="0" y="0"/>
                <a:ext cx="9144000" cy="6858000"/>
              </a:xfrm>
              <a:prstGeom prst="frame">
                <a:avLst>
                  <a:gd name="adj1" fmla="val 3885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5" name="Рисунок 24" descr="kolk_i_schety.png"/>
            <p:cNvPicPr>
              <a:picLocks noChangeAspect="1"/>
            </p:cNvPicPr>
            <p:nvPr/>
          </p:nvPicPr>
          <p:blipFill>
            <a:blip r:embed="rId2" cstate="print"/>
            <a:srcRect r="6503" b="8055"/>
            <a:stretch>
              <a:fillRect/>
            </a:stretch>
          </p:blipFill>
          <p:spPr>
            <a:xfrm>
              <a:off x="0" y="4839135"/>
              <a:ext cx="1857420" cy="201886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7" name="Заголовок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b="1" dirty="0" smtClean="0">
                <a:solidFill>
                  <a:schemeClr val="accent6"/>
                </a:solidFill>
              </a:rPr>
              <a:t>Телдән </a:t>
            </a:r>
            <a:r>
              <a:rPr lang="tt-RU" b="1" dirty="0">
                <a:solidFill>
                  <a:schemeClr val="accent6"/>
                </a:solidFill>
              </a:rPr>
              <a:t>исәпләү</a:t>
            </a:r>
            <a:r>
              <a:rPr lang="ru-RU" dirty="0">
                <a:solidFill>
                  <a:schemeClr val="accent6"/>
                </a:solidFill>
              </a:rPr>
              <a:t/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  <a:latin typeface="Nautilus Pompilius" pitchFamily="50" charset="-52"/>
            </a:endParaRPr>
          </a:p>
        </p:txBody>
      </p:sp>
      <p:sp>
        <p:nvSpPr>
          <p:cNvPr id="29" name="Содержимое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BB2FF"/>
                </a:solidFill>
                <a:latin typeface="Nautilus Pompilius" pitchFamily="50" charset="-52"/>
              </a:rPr>
              <a:t>Текст слайда</a:t>
            </a:r>
            <a:endParaRPr lang="ru-RU" dirty="0">
              <a:solidFill>
                <a:srgbClr val="4BB2FF"/>
              </a:solidFill>
              <a:latin typeface="Nautilus Pompilius" pitchFamily="50" charset="-52"/>
            </a:endParaRPr>
          </a:p>
        </p:txBody>
      </p:sp>
      <p:sp>
        <p:nvSpPr>
          <p:cNvPr id="30" name="Содержимое 29"/>
          <p:cNvSpPr>
            <a:spLocks noGrp="1"/>
          </p:cNvSpPr>
          <p:nvPr>
            <p:ph sz="quarter" idx="14"/>
          </p:nvPr>
        </p:nvSpPr>
        <p:spPr>
          <a:xfrm>
            <a:off x="539552" y="692696"/>
            <a:ext cx="8147248" cy="5433467"/>
          </a:xfrm>
        </p:spPr>
        <p:txBody>
          <a:bodyPr/>
          <a:lstStyle/>
          <a:p>
            <a:pPr marL="45720" indent="0">
              <a:buNone/>
            </a:pPr>
            <a:r>
              <a:rPr lang="tt-RU" sz="3600" dirty="0" smtClean="0">
                <a:solidFill>
                  <a:srgbClr val="FF0000"/>
                </a:solidFill>
              </a:rPr>
              <a:t>1. </a:t>
            </a:r>
            <a:r>
              <a:rPr lang="tt-RU" sz="3600" b="1" dirty="0" smtClean="0">
                <a:solidFill>
                  <a:schemeClr val="accent1"/>
                </a:solidFill>
              </a:rPr>
              <a:t>Өч </a:t>
            </a:r>
            <a:r>
              <a:rPr lang="tt-RU" sz="3600" b="1" dirty="0">
                <a:solidFill>
                  <a:schemeClr val="accent1"/>
                </a:solidFill>
              </a:rPr>
              <a:t>кешедән торган гаиләгә бер тәүлеккә 60 кг чиста һава кирәк.Безнең сыйныфка ничә кг һава кирәк булыр икән,әгәр сыйныфта 7 кеше булса? </a:t>
            </a:r>
            <a:r>
              <a:rPr lang="tt-RU" sz="3600" b="1" dirty="0" smtClean="0">
                <a:solidFill>
                  <a:schemeClr val="accent1"/>
                </a:solidFill>
              </a:rPr>
              <a:t>    </a:t>
            </a:r>
            <a:r>
              <a:rPr lang="tt-RU" sz="3600" b="1" dirty="0" smtClean="0">
                <a:solidFill>
                  <a:srgbClr val="FF0000"/>
                </a:solidFill>
              </a:rPr>
              <a:t>О</a:t>
            </a:r>
            <a:r>
              <a:rPr lang="tt-RU" sz="3600" b="1" dirty="0" smtClean="0"/>
              <a:t> </a:t>
            </a:r>
            <a:r>
              <a:rPr lang="tt-RU" sz="3600" dirty="0" smtClean="0"/>
              <a:t>          </a:t>
            </a:r>
            <a:endParaRPr lang="ru-RU" sz="3600" dirty="0">
              <a:solidFill>
                <a:srgbClr val="4BB2FF"/>
              </a:solidFill>
              <a:latin typeface="Nautilus Pompilius" pitchFamily="50" charset="-52"/>
            </a:endParaRPr>
          </a:p>
        </p:txBody>
      </p:sp>
      <p:pic>
        <p:nvPicPr>
          <p:cNvPr id="31" name="Рисунок 30" descr="ссылка на сайт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31840" y="5949280"/>
            <a:ext cx="283440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-180528" y="-24464"/>
            <a:ext cx="9144000" cy="6858794"/>
            <a:chOff x="0" y="0"/>
            <a:chExt cx="9144000" cy="6858794"/>
          </a:xfrm>
        </p:grpSpPr>
        <p:grpSp>
          <p:nvGrpSpPr>
            <p:cNvPr id="3" name="Группа 80"/>
            <p:cNvGrpSpPr/>
            <p:nvPr/>
          </p:nvGrpSpPr>
          <p:grpSpPr>
            <a:xfrm>
              <a:off x="0" y="0"/>
              <a:ext cx="9144000" cy="6858794"/>
              <a:chOff x="0" y="0"/>
              <a:chExt cx="9144000" cy="6858794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0" y="628652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0" y="557214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0" y="485776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0" y="414338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>
                <a:endCxn id="4" idx="3"/>
              </p:cNvCxnSpPr>
              <p:nvPr/>
            </p:nvCxnSpPr>
            <p:spPr>
              <a:xfrm rot="10800000" flipH="1">
                <a:off x="0" y="342900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0" y="271462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0" y="1928802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0" y="128586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0" y="571480"/>
                <a:ext cx="9144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471490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400052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328614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257176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185738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>
                <a:endCxn id="4" idx="2"/>
              </p:cNvCxnSpPr>
              <p:nvPr/>
            </p:nvCxnSpPr>
            <p:spPr>
              <a:xfrm rot="16200000" flipH="1">
                <a:off x="114300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42862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-28576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-2501132" y="3429000"/>
                <a:ext cx="6858794" cy="794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-171452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-1000140" y="3429000"/>
                <a:ext cx="6858000" cy="1588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Рамка 8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3885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395536" y="538055"/>
            <a:ext cx="8229600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tt-RU" sz="3600" dirty="0" smtClean="0">
                <a:solidFill>
                  <a:srgbClr val="FF0000"/>
                </a:solidFill>
              </a:rPr>
              <a:t>2.  </a:t>
            </a:r>
            <a:r>
              <a:rPr lang="tt-RU" sz="3600" dirty="0" smtClean="0">
                <a:solidFill>
                  <a:schemeClr val="accent1"/>
                </a:solidFill>
              </a:rPr>
              <a:t>Бүлмәдә </a:t>
            </a:r>
            <a:r>
              <a:rPr lang="tt-RU" sz="3600" dirty="0">
                <a:solidFill>
                  <a:schemeClr val="accent1"/>
                </a:solidFill>
              </a:rPr>
              <a:t>су </a:t>
            </a:r>
            <a:r>
              <a:rPr lang="tt-RU" sz="3600" dirty="0" smtClean="0">
                <a:solidFill>
                  <a:schemeClr val="accent1"/>
                </a:solidFill>
              </a:rPr>
              <a:t>краны ага.6 минутта </a:t>
            </a:r>
            <a:r>
              <a:rPr lang="tt-RU" sz="3600" dirty="0">
                <a:solidFill>
                  <a:schemeClr val="accent1"/>
                </a:solidFill>
              </a:rPr>
              <a:t>1 стакан тула. </a:t>
            </a:r>
            <a:r>
              <a:rPr lang="tt-RU" sz="3600" dirty="0" smtClean="0">
                <a:solidFill>
                  <a:schemeClr val="accent1"/>
                </a:solidFill>
              </a:rPr>
              <a:t>Әгәр 1 </a:t>
            </a:r>
            <a:r>
              <a:rPr lang="tt-RU" sz="3600" dirty="0">
                <a:solidFill>
                  <a:schemeClr val="accent1"/>
                </a:solidFill>
              </a:rPr>
              <a:t>литрга 5 стакан су керсә ,1 сәг ничә </a:t>
            </a:r>
            <a:r>
              <a:rPr lang="tt-RU" sz="3600" dirty="0" smtClean="0">
                <a:solidFill>
                  <a:schemeClr val="accent1"/>
                </a:solidFill>
              </a:rPr>
              <a:t>литр </a:t>
            </a:r>
            <a:r>
              <a:rPr lang="tt-RU" sz="3600" dirty="0">
                <a:solidFill>
                  <a:schemeClr val="accent1"/>
                </a:solidFill>
              </a:rPr>
              <a:t>су агар </a:t>
            </a:r>
            <a:r>
              <a:rPr lang="tt-RU" sz="3600" dirty="0" smtClean="0">
                <a:solidFill>
                  <a:schemeClr val="accent1"/>
                </a:solidFill>
              </a:rPr>
              <a:t>икән?   </a:t>
            </a:r>
            <a:r>
              <a:rPr lang="tt-RU" sz="3600" dirty="0" smtClean="0">
                <a:solidFill>
                  <a:srgbClr val="FF0000"/>
                </a:solidFill>
              </a:rPr>
              <a:t>П</a:t>
            </a:r>
            <a:r>
              <a:rPr lang="tt-RU" sz="3600" dirty="0" smtClean="0">
                <a:solidFill>
                  <a:schemeClr val="accent1"/>
                </a:solidFill>
              </a:rPr>
              <a:t>    </a:t>
            </a:r>
            <a:r>
              <a:rPr lang="tt-RU" sz="3600" dirty="0" smtClean="0">
                <a:solidFill>
                  <a:schemeClr val="tx1"/>
                </a:solidFill>
              </a:rPr>
              <a:t/>
            </a:r>
            <a:br>
              <a:rPr lang="tt-RU" sz="3600" dirty="0" smtClean="0">
                <a:solidFill>
                  <a:schemeClr val="tx1"/>
                </a:solidFill>
              </a:rPr>
            </a:br>
            <a:r>
              <a:rPr lang="tt-RU" sz="3600" dirty="0" smtClean="0">
                <a:solidFill>
                  <a:schemeClr val="tx1"/>
                </a:solidFill>
              </a:rPr>
              <a:t/>
            </a:r>
            <a:br>
              <a:rPr lang="tt-RU" sz="3600" dirty="0" smtClean="0">
                <a:solidFill>
                  <a:schemeClr val="tx1"/>
                </a:solidFill>
              </a:rPr>
            </a:br>
            <a:r>
              <a:rPr lang="tt-RU" sz="3600" dirty="0" smtClean="0">
                <a:solidFill>
                  <a:srgbClr val="FF0000"/>
                </a:solidFill>
              </a:rPr>
              <a:t>3. </a:t>
            </a:r>
            <a:r>
              <a:rPr lang="tt-RU" sz="3600" dirty="0">
                <a:solidFill>
                  <a:schemeClr val="accent1"/>
                </a:solidFill>
              </a:rPr>
              <a:t>Тукран бер тәүлектә шулкадәр </a:t>
            </a:r>
            <a:r>
              <a:rPr lang="tt-RU" sz="3600" dirty="0" smtClean="0">
                <a:solidFill>
                  <a:schemeClr val="accent1"/>
                </a:solidFill>
              </a:rPr>
              <a:t>агач бөҗәге ашый.</a:t>
            </a:r>
            <a:r>
              <a:rPr lang="ru-RU" sz="3600" dirty="0">
                <a:solidFill>
                  <a:schemeClr val="accent1"/>
                </a:solidFill>
              </a:rPr>
              <a:t> </a:t>
            </a:r>
            <a:r>
              <a:rPr lang="ru-RU" sz="3600" dirty="0" smtClean="0">
                <a:solidFill>
                  <a:schemeClr val="accent1"/>
                </a:solidFill>
              </a:rPr>
              <a:t> </a:t>
            </a:r>
            <a:br>
              <a:rPr lang="ru-RU" sz="3600" dirty="0" smtClean="0">
                <a:solidFill>
                  <a:schemeClr val="accent1"/>
                </a:solidFill>
              </a:rPr>
            </a:br>
            <a:r>
              <a:rPr lang="ru-RU" sz="3600" dirty="0" smtClean="0">
                <a:solidFill>
                  <a:schemeClr val="accent1"/>
                </a:solidFill>
              </a:rPr>
              <a:t/>
            </a:r>
            <a:br>
              <a:rPr lang="ru-RU" sz="3600" dirty="0" smtClean="0">
                <a:solidFill>
                  <a:schemeClr val="accent1"/>
                </a:solidFill>
              </a:rPr>
            </a:br>
            <a:r>
              <a:rPr lang="tt-RU" sz="3600" dirty="0" smtClean="0">
                <a:solidFill>
                  <a:schemeClr val="accent1"/>
                </a:solidFill>
              </a:rPr>
              <a:t>3234 </a:t>
            </a:r>
            <a:r>
              <a:rPr lang="tt-RU" sz="3600" dirty="0">
                <a:solidFill>
                  <a:schemeClr val="accent1"/>
                </a:solidFill>
              </a:rPr>
              <a:t>- *** = 2484 </a:t>
            </a:r>
            <a:r>
              <a:rPr lang="tt-RU" sz="3600" dirty="0" smtClean="0">
                <a:solidFill>
                  <a:schemeClr val="accent1"/>
                </a:solidFill>
              </a:rPr>
              <a:t> </a:t>
            </a:r>
            <a:r>
              <a:rPr lang="tt-RU" sz="3600" b="1" dirty="0" smtClean="0">
                <a:solidFill>
                  <a:schemeClr val="accent1"/>
                </a:solidFill>
              </a:rPr>
              <a:t> </a:t>
            </a:r>
            <a:r>
              <a:rPr lang="tt-RU" sz="3600" b="1" dirty="0" smtClean="0">
                <a:solidFill>
                  <a:srgbClr val="FF0000"/>
                </a:solidFill>
              </a:rPr>
              <a:t>М</a:t>
            </a:r>
            <a:r>
              <a:rPr lang="tt-RU" sz="3600" dirty="0" smtClean="0">
                <a:solidFill>
                  <a:schemeClr val="accent6"/>
                </a:solidFill>
              </a:rPr>
              <a:t/>
            </a:r>
            <a:br>
              <a:rPr lang="tt-RU" sz="3600" dirty="0" smtClean="0">
                <a:solidFill>
                  <a:schemeClr val="accent6"/>
                </a:solidFill>
              </a:rPr>
            </a:br>
            <a:endParaRPr lang="ru-RU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3" cy="5110504"/>
          </a:xfrm>
        </p:spPr>
        <p:txBody>
          <a:bodyPr/>
          <a:lstStyle/>
          <a:p>
            <a:pPr marL="0" indent="0" algn="l">
              <a:buNone/>
            </a:pPr>
            <a:r>
              <a:rPr lang="tt-RU" sz="3600" dirty="0" smtClean="0">
                <a:solidFill>
                  <a:srgbClr val="FF0000"/>
                </a:solidFill>
                <a:effectLst/>
              </a:rPr>
              <a:t>4.</a:t>
            </a:r>
            <a:r>
              <a:rPr lang="ru-RU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tt-RU" sz="3600" dirty="0" smtClean="0">
                <a:solidFill>
                  <a:schemeClr val="accent1"/>
                </a:solidFill>
                <a:effectLst/>
              </a:rPr>
              <a:t>Җир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шарындагы </a:t>
            </a:r>
            <a:r>
              <a:rPr lang="ru-RU" sz="3600" dirty="0" smtClean="0">
                <a:solidFill>
                  <a:schemeClr val="accent1"/>
                </a:solidFill>
                <a:effectLst/>
              </a:rPr>
              <a:t>250000</a:t>
            </a:r>
            <a:r>
              <a:rPr lang="tt-RU" sz="3600" dirty="0" smtClean="0">
                <a:solidFill>
                  <a:schemeClr val="accent1"/>
                </a:solidFill>
                <a:effectLst/>
              </a:rPr>
              <a:t> төр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үсемлекнең </a:t>
            </a:r>
            <a:r>
              <a:rPr lang="ru-RU" sz="3600" dirty="0">
                <a:solidFill>
                  <a:schemeClr val="accent1"/>
                </a:solidFill>
                <a:effectLst/>
              </a:rPr>
              <a:t>1/10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 өлеше югалу чигендә тора.Ничә төр үсемлек югалу чигендә тора</a:t>
            </a:r>
            <a:r>
              <a:rPr lang="tt-RU" sz="3600" dirty="0" smtClean="0">
                <a:solidFill>
                  <a:schemeClr val="accent1"/>
                </a:solidFill>
                <a:effectLst/>
              </a:rPr>
              <a:t>? </a:t>
            </a:r>
            <a:r>
              <a:rPr lang="tt-RU" sz="3600" dirty="0" smtClean="0">
                <a:solidFill>
                  <a:srgbClr val="FF0000"/>
                </a:solidFill>
                <a:effectLst/>
              </a:rPr>
              <a:t>К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692696"/>
            <a:ext cx="7406208" cy="4822472"/>
          </a:xfrm>
        </p:spPr>
        <p:txBody>
          <a:bodyPr/>
          <a:lstStyle/>
          <a:p>
            <a:pPr algn="ctr"/>
            <a:r>
              <a:rPr lang="tt-RU" dirty="0" smtClean="0">
                <a:solidFill>
                  <a:srgbClr val="FF0000"/>
                </a:solidFill>
                <a:effectLst/>
              </a:rPr>
              <a:t/>
            </a:r>
            <a:br>
              <a:rPr lang="tt-RU" dirty="0" smtClean="0">
                <a:solidFill>
                  <a:srgbClr val="FF0000"/>
                </a:solidFill>
                <a:effectLst/>
              </a:rPr>
            </a:br>
            <a:r>
              <a:rPr lang="tt-RU" sz="3600" dirty="0" smtClean="0">
                <a:solidFill>
                  <a:srgbClr val="FF0000"/>
                </a:solidFill>
                <a:effectLst/>
              </a:rPr>
              <a:t>5</a:t>
            </a:r>
            <a:r>
              <a:rPr lang="tt-RU" sz="3600" dirty="0">
                <a:solidFill>
                  <a:srgbClr val="FF0000"/>
                </a:solidFill>
                <a:effectLst/>
              </a:rPr>
              <a:t>.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Камка (божья коровка) бер тәүлектә шулкадәр </a:t>
            </a:r>
            <a:r>
              <a:rPr lang="tt-RU" sz="3600" dirty="0" smtClean="0">
                <a:solidFill>
                  <a:schemeClr val="accent1"/>
                </a:solidFill>
                <a:effectLst/>
              </a:rPr>
              <a:t>гөблә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ашый.</a:t>
            </a:r>
            <a:r>
              <a:rPr lang="ru-RU" sz="3600" dirty="0">
                <a:solidFill>
                  <a:schemeClr val="accent1"/>
                </a:solidFill>
                <a:effectLst/>
              </a:rPr>
              <a:t/>
            </a:r>
            <a:br>
              <a:rPr lang="ru-RU" sz="3600" dirty="0">
                <a:solidFill>
                  <a:schemeClr val="accent1"/>
                </a:solidFill>
                <a:effectLst/>
              </a:rPr>
            </a:br>
            <a:r>
              <a:rPr lang="ru-RU" sz="3600" dirty="0">
                <a:solidFill>
                  <a:schemeClr val="accent1"/>
                </a:solidFill>
                <a:effectLst/>
              </a:rPr>
              <a:t>*** + 263 = </a:t>
            </a:r>
            <a:r>
              <a:rPr lang="ru-RU" sz="3600" dirty="0" smtClean="0">
                <a:solidFill>
                  <a:schemeClr val="accent1"/>
                </a:solidFill>
                <a:effectLst/>
              </a:rPr>
              <a:t>423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 </a:t>
            </a:r>
            <a:r>
              <a:rPr lang="tt-RU" sz="3600" dirty="0" smtClean="0">
                <a:solidFill>
                  <a:srgbClr val="FF0000"/>
                </a:solidFill>
                <a:effectLst/>
              </a:rPr>
              <a:t>Ч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404664"/>
            <a:ext cx="7046168" cy="5110504"/>
          </a:xfrm>
        </p:spPr>
        <p:txBody>
          <a:bodyPr/>
          <a:lstStyle/>
          <a:p>
            <a:pPr marL="0" indent="0" algn="ctr">
              <a:buNone/>
            </a:pPr>
            <a:r>
              <a:rPr lang="tt-RU" dirty="0" smtClean="0">
                <a:solidFill>
                  <a:srgbClr val="FF0000"/>
                </a:solidFill>
                <a:effectLst/>
              </a:rPr>
              <a:t/>
            </a:r>
            <a:br>
              <a:rPr lang="tt-RU" dirty="0" smtClean="0">
                <a:solidFill>
                  <a:srgbClr val="FF0000"/>
                </a:solidFill>
                <a:effectLst/>
              </a:rPr>
            </a:br>
            <a:r>
              <a:rPr lang="tt-RU" sz="3600" dirty="0" smtClean="0">
                <a:solidFill>
                  <a:srgbClr val="FF0000"/>
                </a:solidFill>
                <a:effectLst/>
              </a:rPr>
              <a:t>6.</a:t>
            </a:r>
            <a:r>
              <a:rPr lang="tt-RU" sz="3600" dirty="0" smtClean="0">
                <a:solidFill>
                  <a:schemeClr val="accent1"/>
                </a:solidFill>
                <a:effectLst/>
              </a:rPr>
              <a:t>Ябалак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бер </a:t>
            </a:r>
            <a:r>
              <a:rPr lang="tt-RU" sz="3600" dirty="0" smtClean="0">
                <a:solidFill>
                  <a:schemeClr val="accent1"/>
                </a:solidFill>
                <a:effectLst/>
              </a:rPr>
              <a:t>елда шулкадәр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кыр  тычканы тота.</a:t>
            </a:r>
            <a:r>
              <a:rPr lang="ru-RU" sz="3600" dirty="0">
                <a:solidFill>
                  <a:schemeClr val="accent1"/>
                </a:solidFill>
                <a:effectLst/>
              </a:rPr>
              <a:t/>
            </a:r>
            <a:br>
              <a:rPr lang="ru-RU" sz="3600" dirty="0">
                <a:solidFill>
                  <a:schemeClr val="accent1"/>
                </a:solidFill>
                <a:effectLst/>
              </a:rPr>
            </a:br>
            <a:r>
              <a:rPr lang="ru-RU" sz="3600" dirty="0">
                <a:solidFill>
                  <a:schemeClr val="accent1"/>
                </a:solidFill>
                <a:effectLst/>
              </a:rPr>
              <a:t>**** - 438 = </a:t>
            </a:r>
            <a:r>
              <a:rPr lang="ru-RU" sz="3600" dirty="0" smtClean="0">
                <a:solidFill>
                  <a:schemeClr val="accent1"/>
                </a:solidFill>
                <a:effectLst/>
              </a:rPr>
              <a:t>562 </a:t>
            </a:r>
            <a:r>
              <a:rPr lang="ru-RU" sz="3600" dirty="0" smtClean="0">
                <a:solidFill>
                  <a:srgbClr val="FF0000"/>
                </a:solidFill>
                <a:effectLst/>
              </a:rPr>
              <a:t>А</a:t>
            </a:r>
            <a:r>
              <a:rPr lang="ru-RU" sz="3600" dirty="0" smtClean="0">
                <a:effectLst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245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512511" cy="5326528"/>
          </a:xfrm>
        </p:spPr>
        <p:txBody>
          <a:bodyPr/>
          <a:lstStyle/>
          <a:p>
            <a:pPr marL="0" indent="0" algn="l">
              <a:buNone/>
            </a:pPr>
            <a:r>
              <a:rPr lang="tt-RU" sz="3600" dirty="0" smtClean="0">
                <a:solidFill>
                  <a:schemeClr val="accent1"/>
                </a:solidFill>
                <a:effectLst/>
              </a:rPr>
              <a:t>Сайрасын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ал </a:t>
            </a:r>
            <a:r>
              <a:rPr lang="tt-RU" sz="3600" dirty="0" smtClean="0">
                <a:solidFill>
                  <a:schemeClr val="accent1"/>
                </a:solidFill>
                <a:effectLst/>
              </a:rPr>
              <a:t>таңда сандугач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,</a:t>
            </a:r>
            <a:r>
              <a:rPr lang="ru-RU" sz="3600" dirty="0">
                <a:solidFill>
                  <a:schemeClr val="accent1"/>
                </a:solidFill>
                <a:effectLst/>
              </a:rPr>
              <a:t/>
            </a:r>
            <a:br>
              <a:rPr lang="ru-RU" sz="3600" dirty="0">
                <a:solidFill>
                  <a:schemeClr val="accent1"/>
                </a:solidFill>
                <a:effectLst/>
              </a:rPr>
            </a:br>
            <a:r>
              <a:rPr lang="tt-RU" sz="3600" dirty="0" smtClean="0">
                <a:solidFill>
                  <a:schemeClr val="accent1"/>
                </a:solidFill>
                <a:effectLst/>
              </a:rPr>
              <a:t>Кипмәсеннәр </a:t>
            </a:r>
            <a:r>
              <a:rPr lang="tt-RU" sz="3600" dirty="0">
                <a:solidFill>
                  <a:schemeClr val="accent1"/>
                </a:solidFill>
                <a:effectLst/>
              </a:rPr>
              <a:t>зәңгәр бу күлләр.</a:t>
            </a:r>
            <a:r>
              <a:rPr lang="ru-RU" sz="3600" dirty="0">
                <a:solidFill>
                  <a:schemeClr val="accent1"/>
                </a:solidFill>
                <a:effectLst/>
              </a:rPr>
              <a:t/>
            </a:r>
            <a:br>
              <a:rPr lang="ru-RU" sz="3600" dirty="0">
                <a:solidFill>
                  <a:schemeClr val="accent1"/>
                </a:solidFill>
                <a:effectLst/>
              </a:rPr>
            </a:br>
            <a:r>
              <a:rPr lang="tt-RU" sz="3600" dirty="0">
                <a:solidFill>
                  <a:schemeClr val="accent1"/>
                </a:solidFill>
                <a:effectLst/>
              </a:rPr>
              <a:t>Җир йөзендә тормыш дәвам итсен,</a:t>
            </a:r>
            <a:r>
              <a:rPr lang="ru-RU" sz="3600" dirty="0">
                <a:solidFill>
                  <a:schemeClr val="accent1"/>
                </a:solidFill>
                <a:effectLst/>
              </a:rPr>
              <a:t/>
            </a:r>
            <a:br>
              <a:rPr lang="ru-RU" sz="3600" dirty="0">
                <a:solidFill>
                  <a:schemeClr val="accent1"/>
                </a:solidFill>
                <a:effectLst/>
              </a:rPr>
            </a:br>
            <a:r>
              <a:rPr lang="tt-RU" sz="3600" dirty="0">
                <a:solidFill>
                  <a:schemeClr val="accent1"/>
                </a:solidFill>
                <a:effectLst/>
              </a:rPr>
              <a:t>Саклыйк җиребезне,кешеләр!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70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348880"/>
            <a:ext cx="3024336" cy="2808312"/>
          </a:xfrm>
          <a:custGeom>
            <a:avLst/>
            <a:gdLst>
              <a:gd name="connsiteX0" fmla="*/ 15240 w 1844040"/>
              <a:gd name="connsiteY0" fmla="*/ 0 h 1813560"/>
              <a:gd name="connsiteX1" fmla="*/ 0 w 1844040"/>
              <a:gd name="connsiteY1" fmla="*/ 1798320 h 1813560"/>
              <a:gd name="connsiteX2" fmla="*/ 1844040 w 1844040"/>
              <a:gd name="connsiteY2" fmla="*/ 1813560 h 1813560"/>
              <a:gd name="connsiteX3" fmla="*/ 1844040 w 184404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4040" h="1813560">
                <a:moveTo>
                  <a:pt x="15240" y="0"/>
                </a:moveTo>
                <a:lnTo>
                  <a:pt x="0" y="1798320"/>
                </a:lnTo>
                <a:lnTo>
                  <a:pt x="1844040" y="1813560"/>
                </a:lnTo>
                <a:lnTo>
                  <a:pt x="1844040" y="1813560"/>
                </a:lnTo>
              </a:path>
            </a:pathLst>
          </a:custGeom>
          <a:ln w="101600"/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8100" dir="4800000" sx="98000" sy="98000" rotWithShape="0">
              <a:srgbClr val="000000">
                <a:alpha val="32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4965451" y="1484784"/>
            <a:ext cx="2957513" cy="1463675"/>
          </a:xfrm>
          <a:custGeom>
            <a:avLst/>
            <a:gdLst>
              <a:gd name="connsiteX0" fmla="*/ 0 w 2956560"/>
              <a:gd name="connsiteY0" fmla="*/ 0 h 1554480"/>
              <a:gd name="connsiteX1" fmla="*/ 1158240 w 2956560"/>
              <a:gd name="connsiteY1" fmla="*/ 1554480 h 1554480"/>
              <a:gd name="connsiteX2" fmla="*/ 2956560 w 2956560"/>
              <a:gd name="connsiteY2" fmla="*/ 155448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6560" h="1554480">
                <a:moveTo>
                  <a:pt x="0" y="0"/>
                </a:moveTo>
                <a:lnTo>
                  <a:pt x="1158240" y="1554480"/>
                </a:lnTo>
                <a:lnTo>
                  <a:pt x="2956560" y="1554480"/>
                </a:lnTo>
              </a:path>
            </a:pathLst>
          </a:custGeom>
          <a:ln w="1016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rot="20443973">
            <a:off x="6741725" y="3671825"/>
            <a:ext cx="1830613" cy="2114009"/>
          </a:xfrm>
          <a:custGeom>
            <a:avLst/>
            <a:gdLst>
              <a:gd name="connsiteX0" fmla="*/ 1295400 w 1356360"/>
              <a:gd name="connsiteY0" fmla="*/ 0 h 548640"/>
              <a:gd name="connsiteX1" fmla="*/ 0 w 1356360"/>
              <a:gd name="connsiteY1" fmla="*/ 533400 h 548640"/>
              <a:gd name="connsiteX2" fmla="*/ 1356360 w 1356360"/>
              <a:gd name="connsiteY2" fmla="*/ 548640 h 548640"/>
              <a:gd name="connsiteX3" fmla="*/ 1356360 w 1356360"/>
              <a:gd name="connsiteY3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6360" h="548640">
                <a:moveTo>
                  <a:pt x="1295400" y="0"/>
                </a:moveTo>
                <a:lnTo>
                  <a:pt x="0" y="533400"/>
                </a:lnTo>
                <a:lnTo>
                  <a:pt x="1356360" y="548640"/>
                </a:lnTo>
                <a:lnTo>
                  <a:pt x="1356360" y="548640"/>
                </a:lnTo>
              </a:path>
            </a:pathLst>
          </a:custGeom>
          <a:ln w="101600">
            <a:solidFill>
              <a:schemeClr val="accent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4" y="764704"/>
            <a:ext cx="474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chemeClr val="accent1"/>
                </a:solidFill>
              </a:rPr>
              <a:t>Почмакларның төрләре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f4bb4521e57a1212e5cb32fe7014756cc264bd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1244</TotalTime>
  <Words>142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Хәерле көн, дуслар,сезгә Хәерле көн, һәммәгезгә. Математиканы өйрәнүдә Уңышлар телим сезгә Гел бишлеләр алып торыйк, Өлкәннәрне сөендерик. Шушы изге теләк белән Хәзер эшкә керешик! </vt:lpstr>
      <vt:lpstr>  “ Без үзебезнең табигатьнең хуҗалары һәм ул безнең өчен бөек тормыш байлыклары туплаган кояш хәзинәсе”.  М. ПРИШВИН.</vt:lpstr>
      <vt:lpstr> Телдән исәпләү </vt:lpstr>
      <vt:lpstr>2.  Бүлмәдә су краны ага.6 минутта 1 стакан тула. Әгәр 1 литрга 5 стакан су керсә ,1 сәг ничә литр су агар икән?   П      3. Тукран бер тәүлектә шулкадәр агач бөҗәге ашый.    3234 - *** = 2484   М </vt:lpstr>
      <vt:lpstr>4. Җир шарындагы 250000 төр үсемлекнең 1/10 өлеше югалу чигендә тора.Ничә төр үсемлек югалу чигендә тора? К</vt:lpstr>
      <vt:lpstr> 5. Камка (божья коровка) бер тәүлектә шулкадәр гөблә ашый. *** + 263 = 423 Ч</vt:lpstr>
      <vt:lpstr> 6.Ябалак бер елда шулкадәр кыр  тычканы тота. **** - 438 = 562 А </vt:lpstr>
      <vt:lpstr>Сайрасын ал таңда сандугач, Кипмәсеннәр зәңгәр бу күлләр. Җир йөзендә тормыш дәвам итсен, Саклыйк җиребезне,кешеләр! </vt:lpstr>
      <vt:lpstr>Презентация PowerPoint</vt:lpstr>
      <vt:lpstr>Ике нурдан торган геометрик фигура почмак дип атала. </vt:lpstr>
      <vt:lpstr>Туры почмактан кечерәк булган почмакны - кысынкы почмак (острые углы) дип атыйлар. </vt:lpstr>
      <vt:lpstr>Презентация PowerPoint</vt:lpstr>
      <vt:lpstr>Презентация PowerPoint</vt:lpstr>
      <vt:lpstr>3, 2, 7, 1, 4, 5, 8, 6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Клетка Цифры Математика</dc:title>
  <dc:subject>Шаблон</dc:subject>
  <dc:creator>Питинёва Антонина Алексеевна</dc:creator>
  <cp:keywords>шаблон математика клетка цифры</cp:keywords>
  <cp:lastModifiedBy>Равиля</cp:lastModifiedBy>
  <cp:revision>87</cp:revision>
  <dcterms:created xsi:type="dcterms:W3CDTF">2014-01-24T14:26:17Z</dcterms:created>
  <dcterms:modified xsi:type="dcterms:W3CDTF">2014-12-23T07:38:27Z</dcterms:modified>
</cp:coreProperties>
</file>