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ABCE7-E4AE-4706-849C-A99A36CEA578}" type="datetimeFigureOut">
              <a:rPr lang="ru-RU" smtClean="0"/>
              <a:t>25.11.2014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94C5F-024E-4B49-9B7D-A96A662ED9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950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ABCE7-E4AE-4706-849C-A99A36CEA578}" type="datetimeFigureOut">
              <a:rPr lang="ru-RU" smtClean="0"/>
              <a:t>25.11.2014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94C5F-024E-4B49-9B7D-A96A662ED9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93991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ABCE7-E4AE-4706-849C-A99A36CEA578}" type="datetimeFigureOut">
              <a:rPr lang="ru-RU" smtClean="0"/>
              <a:t>25.11.2014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94C5F-024E-4B49-9B7D-A96A662ED9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4212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ABCE7-E4AE-4706-849C-A99A36CEA578}" type="datetimeFigureOut">
              <a:rPr lang="ru-RU" smtClean="0"/>
              <a:t>25.11.2014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94C5F-024E-4B49-9B7D-A96A662ED9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3969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ABCE7-E4AE-4706-849C-A99A36CEA578}" type="datetimeFigureOut">
              <a:rPr lang="ru-RU" smtClean="0"/>
              <a:t>25.11.2014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94C5F-024E-4B49-9B7D-A96A662ED9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6368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ABCE7-E4AE-4706-849C-A99A36CEA578}" type="datetimeFigureOut">
              <a:rPr lang="ru-RU" smtClean="0"/>
              <a:t>25.11.2014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94C5F-024E-4B49-9B7D-A96A662ED9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7384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ABCE7-E4AE-4706-849C-A99A36CEA578}" type="datetimeFigureOut">
              <a:rPr lang="ru-RU" smtClean="0"/>
              <a:t>25.11.2014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94C5F-024E-4B49-9B7D-A96A662ED9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7630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ABCE7-E4AE-4706-849C-A99A36CEA578}" type="datetimeFigureOut">
              <a:rPr lang="ru-RU" smtClean="0"/>
              <a:t>25.11.2014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94C5F-024E-4B49-9B7D-A96A662ED9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9217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ABCE7-E4AE-4706-849C-A99A36CEA578}" type="datetimeFigureOut">
              <a:rPr lang="ru-RU" smtClean="0"/>
              <a:t>25.11.2014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94C5F-024E-4B49-9B7D-A96A662ED9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7582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ABCE7-E4AE-4706-849C-A99A36CEA578}" type="datetimeFigureOut">
              <a:rPr lang="ru-RU" smtClean="0"/>
              <a:t>25.11.2014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94C5F-024E-4B49-9B7D-A96A662ED9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0090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ABCE7-E4AE-4706-849C-A99A36CEA578}" type="datetimeFigureOut">
              <a:rPr lang="ru-RU" smtClean="0"/>
              <a:t>25.11.2014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194C5F-024E-4B49-9B7D-A96A662ED9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3112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CABCE7-E4AE-4706-849C-A99A36CEA578}" type="datetimeFigureOut">
              <a:rPr lang="ru-RU" smtClean="0"/>
              <a:t>25.11.2014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194C5F-024E-4B49-9B7D-A96A662ED9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183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jpg"/><Relationship Id="rId4" Type="http://schemas.openxmlformats.org/officeDocument/2006/relationships/image" Target="../media/image4.jp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332657"/>
            <a:ext cx="8352928" cy="4968552"/>
          </a:xfrm>
        </p:spPr>
        <p:txBody>
          <a:bodyPr>
            <a:normAutofit fontScale="90000"/>
          </a:bodyPr>
          <a:lstStyle/>
          <a:p>
            <a:pPr algn="l"/>
            <a:r>
              <a:rPr lang="ru-RU" b="1" dirty="0" smtClean="0"/>
              <a:t>Тема «Пыжик»</a:t>
            </a:r>
            <a:br>
              <a:rPr lang="ru-RU" b="1" dirty="0" smtClean="0"/>
            </a:br>
            <a:r>
              <a:rPr lang="ru-RU" b="1" dirty="0" smtClean="0"/>
              <a:t>Цель: развитие связной письменной речи.</a:t>
            </a:r>
            <a:br>
              <a:rPr lang="ru-RU" b="1" dirty="0" smtClean="0"/>
            </a:br>
            <a:r>
              <a:rPr lang="ru-RU" b="1" dirty="0" smtClean="0"/>
              <a:t>Задачи:</a:t>
            </a:r>
            <a:br>
              <a:rPr lang="ru-RU" b="1" dirty="0" smtClean="0"/>
            </a:br>
            <a:r>
              <a:rPr lang="ru-RU" b="1" dirty="0" smtClean="0"/>
              <a:t>- закрепление представления о шипящих звуках;</a:t>
            </a:r>
            <a:br>
              <a:rPr lang="ru-RU" b="1" dirty="0" smtClean="0"/>
            </a:br>
            <a:r>
              <a:rPr lang="ru-RU" b="1" dirty="0" smtClean="0"/>
              <a:t>- закрепление навыка написания гласных с шипящими.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95536" y="5373216"/>
            <a:ext cx="8352928" cy="1152128"/>
          </a:xfrm>
        </p:spPr>
        <p:txBody>
          <a:bodyPr>
            <a:noAutofit/>
          </a:bodyPr>
          <a:lstStyle/>
          <a:p>
            <a:pPr algn="l"/>
            <a:r>
              <a:rPr lang="ru-RU" sz="3600" b="1" i="1" dirty="0" smtClean="0">
                <a:solidFill>
                  <a:schemeClr val="tx1"/>
                </a:solidFill>
              </a:rPr>
              <a:t>Подготовила занятие учитель-логопед  </a:t>
            </a:r>
            <a:r>
              <a:rPr lang="ru-RU" sz="3600" b="1" i="1" dirty="0" err="1" smtClean="0">
                <a:solidFill>
                  <a:schemeClr val="tx1"/>
                </a:solidFill>
              </a:rPr>
              <a:t>Васянович</a:t>
            </a:r>
            <a:r>
              <a:rPr lang="ru-RU" sz="3600" b="1" i="1" dirty="0" smtClean="0">
                <a:solidFill>
                  <a:schemeClr val="tx1"/>
                </a:solidFill>
              </a:rPr>
              <a:t> Н.В. </a:t>
            </a:r>
            <a:endParaRPr lang="ru-RU" sz="3600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11301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  <a:solidFill>
            <a:schemeClr val="bg2">
              <a:lumMod val="75000"/>
            </a:schemeClr>
          </a:solidFill>
          <a:ln>
            <a:solidFill>
              <a:srgbClr val="FFFF00"/>
            </a:solidFill>
          </a:ln>
        </p:spPr>
        <p:txBody>
          <a:bodyPr>
            <a:noAutofit/>
          </a:bodyPr>
          <a:lstStyle/>
          <a:p>
            <a:r>
              <a:rPr lang="ru-RU" sz="6000" b="1" i="1" dirty="0">
                <a:ln w="38100">
                  <a:solidFill>
                    <a:srgbClr val="FFFF00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П</a:t>
            </a:r>
            <a:r>
              <a:rPr lang="ru-RU" sz="6000" b="1" i="1" dirty="0" smtClean="0">
                <a:ln w="38100">
                  <a:solidFill>
                    <a:srgbClr val="FFFF00"/>
                  </a:solidFill>
                  <a:prstDash val="solid"/>
                </a:ln>
                <a:solidFill>
                  <a:srgbClr val="FFC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ыжик</a:t>
            </a:r>
            <a:endParaRPr lang="ru-RU" sz="6000" b="1" i="1" dirty="0">
              <a:ln w="38100">
                <a:solidFill>
                  <a:srgbClr val="FFFF00"/>
                </a:solidFill>
                <a:prstDash val="solid"/>
              </a:ln>
              <a:solidFill>
                <a:srgbClr val="FFC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556792"/>
            <a:ext cx="4032448" cy="4525963"/>
          </a:xfrm>
          <a:solidFill>
            <a:schemeClr val="bg2">
              <a:lumMod val="75000"/>
            </a:schemeClr>
          </a:solidFill>
          <a:ln>
            <a:solidFill>
              <a:srgbClr val="FFFF00"/>
            </a:solidFill>
          </a:ln>
        </p:spPr>
        <p:txBody>
          <a:bodyPr>
            <a:normAutofit/>
          </a:bodyPr>
          <a:lstStyle/>
          <a:p>
            <a:r>
              <a:rPr lang="ru-RU" sz="4000" b="1" dirty="0" smtClean="0"/>
              <a:t>У Миши Чулкова живёт щенок.  Он рыжий с белыми пятнами. Зовут щенка Пыжик.</a:t>
            </a:r>
            <a:endParaRPr lang="ru-RU" sz="4000" b="1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8794" y="1412776"/>
            <a:ext cx="1573889" cy="244827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8852" y="4293096"/>
            <a:ext cx="2124075" cy="21526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567095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474840" cy="5962674"/>
          </a:xfrm>
          <a:solidFill>
            <a:schemeClr val="bg2">
              <a:lumMod val="75000"/>
            </a:schemeClr>
          </a:solidFill>
          <a:ln>
            <a:solidFill>
              <a:srgbClr val="FFFF00"/>
            </a:solidFill>
          </a:ln>
        </p:spPr>
        <p:txBody>
          <a:bodyPr>
            <a:normAutofit/>
          </a:bodyPr>
          <a:lstStyle/>
          <a:p>
            <a:pPr algn="l"/>
            <a:r>
              <a:rPr lang="ru-RU" sz="5400" b="1" dirty="0" smtClean="0"/>
              <a:t>Пыжик добрый и умный. Он умеет служить и давать лапу.</a:t>
            </a:r>
            <a:endParaRPr lang="ru-RU" sz="5400" b="1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1589" y="3789040"/>
            <a:ext cx="2513562" cy="25135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2161" y="332655"/>
            <a:ext cx="2342346" cy="277442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726224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4618856" cy="5962674"/>
          </a:xfrm>
          <a:solidFill>
            <a:schemeClr val="bg2">
              <a:lumMod val="75000"/>
            </a:schemeClr>
          </a:solidFill>
          <a:ln>
            <a:solidFill>
              <a:srgbClr val="FFFF00"/>
            </a:solidFill>
          </a:ln>
        </p:spPr>
        <p:txBody>
          <a:bodyPr>
            <a:normAutofit/>
          </a:bodyPr>
          <a:lstStyle/>
          <a:p>
            <a:r>
              <a:rPr lang="ru-RU" sz="5400" b="1" dirty="0" smtClean="0"/>
              <a:t>Мальчик любит щенка. Он водит Пыжика гулять в рощу.</a:t>
            </a:r>
            <a:endParaRPr lang="ru-RU" sz="5400" b="1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12" y="620688"/>
            <a:ext cx="3115488" cy="199568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0963" y="3415355"/>
            <a:ext cx="2822945" cy="211448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2187934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75000"/>
            </a:schemeClr>
          </a:solidFill>
          <a:ln>
            <a:solidFill>
              <a:srgbClr val="FFFF00"/>
            </a:solidFill>
          </a:ln>
        </p:spPr>
        <p:txBody>
          <a:bodyPr>
            <a:noAutofit/>
          </a:bodyPr>
          <a:lstStyle/>
          <a:p>
            <a:pPr algn="l"/>
            <a:r>
              <a:rPr lang="ru-RU" b="1" i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Вопросы и задания  к тексту.</a:t>
            </a:r>
            <a:endParaRPr lang="ru-RU" b="1" i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bg2">
              <a:lumMod val="75000"/>
            </a:schemeClr>
          </a:solidFill>
          <a:ln>
            <a:solidFill>
              <a:srgbClr val="FFFF00"/>
            </a:solidFill>
          </a:ln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ru-RU" sz="4000" b="1" dirty="0" smtClean="0"/>
              <a:t>Кто живёт у Миши Чулкова?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sz="4000" b="1" dirty="0" smtClean="0"/>
              <a:t>Как его зовут?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sz="4000" b="1" dirty="0" smtClean="0"/>
              <a:t>Опишите Пыжика.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sz="4000" b="1" dirty="0" smtClean="0"/>
              <a:t>Расскажите, что он умеет делать.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sz="4000" b="1" dirty="0" smtClean="0"/>
              <a:t>Что значит «служить»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sz="4000" b="1" dirty="0" smtClean="0"/>
              <a:t>Как мальчик относится к щенку?</a:t>
            </a:r>
            <a:endParaRPr lang="ru-RU" sz="4000" b="1" dirty="0"/>
          </a:p>
        </p:txBody>
      </p:sp>
    </p:spTree>
    <p:extLst>
      <p:ext uri="{BB962C8B-B14F-4D97-AF65-F5344CB8AC3E}">
        <p14:creationId xmlns:p14="http://schemas.microsoft.com/office/powerpoint/2010/main" val="332817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75000"/>
            </a:schemeClr>
          </a:solidFill>
          <a:ln>
            <a:solidFill>
              <a:srgbClr val="FFFF00"/>
            </a:solidFill>
          </a:ln>
        </p:spPr>
        <p:txBody>
          <a:bodyPr>
            <a:normAutofit fontScale="90000"/>
          </a:bodyPr>
          <a:lstStyle/>
          <a:p>
            <a:r>
              <a:rPr lang="ru-RU" b="1" i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FF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Вопросы плана и слова для построения ответов</a:t>
            </a:r>
            <a:endParaRPr lang="ru-RU" b="1" i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FF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5040560"/>
          </a:xfrm>
          <a:solidFill>
            <a:schemeClr val="bg2">
              <a:lumMod val="75000"/>
            </a:schemeClr>
          </a:solidFill>
          <a:ln>
            <a:solidFill>
              <a:srgbClr val="FFFF00"/>
            </a:solidFill>
          </a:ln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ru-RU" b="1" dirty="0" smtClean="0"/>
              <a:t>Кто живёт у Миши Чулкова?</a:t>
            </a:r>
            <a:r>
              <a:rPr lang="ru-RU" b="1" dirty="0" smtClean="0">
                <a:ln>
                  <a:solidFill>
                    <a:srgbClr val="FFFF00"/>
                  </a:solidFill>
                </a:ln>
              </a:rPr>
              <a:t>   </a:t>
            </a:r>
            <a:r>
              <a:rPr lang="ru-RU" b="1" dirty="0" smtClean="0">
                <a:ln>
                  <a:solidFill>
                    <a:srgbClr val="FFFF00"/>
                  </a:solidFill>
                </a:ln>
                <a:solidFill>
                  <a:srgbClr val="C00000"/>
                </a:solidFill>
              </a:rPr>
              <a:t>Щенок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b="1" dirty="0" smtClean="0"/>
              <a:t>Как он выглядит?</a:t>
            </a:r>
            <a:r>
              <a:rPr lang="ru-RU" b="1" dirty="0" smtClean="0">
                <a:ln>
                  <a:solidFill>
                    <a:schemeClr val="bg1"/>
                  </a:solidFill>
                </a:ln>
              </a:rPr>
              <a:t>  </a:t>
            </a:r>
            <a:r>
              <a:rPr lang="ru-RU" b="1" dirty="0" smtClean="0">
                <a:ln>
                  <a:solidFill>
                    <a:srgbClr val="FFFF00"/>
                  </a:solidFill>
                </a:ln>
              </a:rPr>
              <a:t> </a:t>
            </a:r>
            <a:r>
              <a:rPr lang="ru-RU" b="1" dirty="0" smtClean="0">
                <a:ln>
                  <a:solidFill>
                    <a:srgbClr val="FFFF00"/>
                  </a:solidFill>
                </a:ln>
                <a:solidFill>
                  <a:srgbClr val="C00000"/>
                </a:solidFill>
              </a:rPr>
              <a:t>Рыжий с белыми 					пятнами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b="1" dirty="0" smtClean="0"/>
              <a:t>Как его зовут?    </a:t>
            </a:r>
            <a:r>
              <a:rPr lang="ru-RU" b="1" dirty="0" smtClean="0">
                <a:ln>
                  <a:solidFill>
                    <a:srgbClr val="FFFF00"/>
                  </a:solidFill>
                </a:ln>
                <a:solidFill>
                  <a:srgbClr val="C00000"/>
                </a:solidFill>
              </a:rPr>
              <a:t>Пыжик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b="1" dirty="0" smtClean="0"/>
              <a:t>Какой Пыжик?   </a:t>
            </a:r>
            <a:r>
              <a:rPr lang="ru-RU" b="1" dirty="0" smtClean="0">
                <a:ln>
                  <a:solidFill>
                    <a:srgbClr val="FFFF00"/>
                  </a:solidFill>
                </a:ln>
                <a:solidFill>
                  <a:srgbClr val="C00000"/>
                </a:solidFill>
              </a:rPr>
              <a:t>Добрый и умный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b="1" dirty="0" smtClean="0"/>
              <a:t>Что он умеет делать?   </a:t>
            </a:r>
            <a:r>
              <a:rPr lang="ru-RU" b="1" dirty="0" smtClean="0">
                <a:ln>
                  <a:solidFill>
                    <a:srgbClr val="FFFF00"/>
                  </a:solidFill>
                </a:ln>
                <a:solidFill>
                  <a:srgbClr val="C00000"/>
                </a:solidFill>
              </a:rPr>
              <a:t>Служить и давать 					лапу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b="1" dirty="0" smtClean="0"/>
              <a:t>Как Миша относится к щенку?  </a:t>
            </a:r>
            <a:r>
              <a:rPr lang="ru-RU" b="1" dirty="0" smtClean="0">
                <a:ln>
                  <a:solidFill>
                    <a:srgbClr val="FFFF00"/>
                  </a:solidFill>
                </a:ln>
                <a:solidFill>
                  <a:srgbClr val="C00000"/>
                </a:solidFill>
              </a:rPr>
              <a:t>Любит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b="1" dirty="0" smtClean="0"/>
              <a:t>Куда он водит гулять Пыжика?  </a:t>
            </a:r>
            <a:r>
              <a:rPr lang="ru-RU" b="1" dirty="0" smtClean="0">
                <a:ln>
                  <a:solidFill>
                    <a:srgbClr val="FFFF00"/>
                  </a:solidFill>
                </a:ln>
                <a:solidFill>
                  <a:srgbClr val="C00000"/>
                </a:solidFill>
              </a:rPr>
              <a:t>В рощу</a:t>
            </a:r>
            <a:endParaRPr lang="ru-RU" b="1" dirty="0">
              <a:ln>
                <a:solidFill>
                  <a:srgbClr val="FFFF00"/>
                </a:solidFill>
              </a:ln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2673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359024"/>
          </a:xfrm>
          <a:solidFill>
            <a:schemeClr val="bg2">
              <a:lumMod val="75000"/>
            </a:schemeClr>
          </a:solidFill>
          <a:ln>
            <a:solidFill>
              <a:srgbClr val="FFFF00"/>
            </a:solidFill>
          </a:ln>
        </p:spPr>
        <p:txBody>
          <a:bodyPr>
            <a:noAutofit/>
          </a:bodyPr>
          <a:lstStyle/>
          <a:p>
            <a:r>
              <a:rPr lang="ru-RU" sz="4800" b="1" i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FFC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Словарно-орфографическая подготовка</a:t>
            </a:r>
            <a:endParaRPr lang="ru-RU" sz="4800" b="1" i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FFC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  <a:solidFill>
            <a:schemeClr val="bg2">
              <a:lumMod val="75000"/>
            </a:schemeClr>
          </a:solidFill>
          <a:ln>
            <a:solidFill>
              <a:srgbClr val="FFFF00"/>
            </a:solidFill>
          </a:ln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ru-RU" b="1" dirty="0" smtClean="0"/>
              <a:t>Назовите слова, которые нужно писать с большой буквы. (</a:t>
            </a:r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</a:rPr>
              <a:t>М</a:t>
            </a:r>
            <a:r>
              <a:rPr lang="ru-RU" b="1" i="1" dirty="0" smtClean="0"/>
              <a:t>иша, </a:t>
            </a:r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</a:rPr>
              <a:t>Ч</a:t>
            </a:r>
            <a:r>
              <a:rPr lang="ru-RU" b="1" i="1" dirty="0" smtClean="0"/>
              <a:t>улков, </a:t>
            </a:r>
            <a:r>
              <a:rPr lang="ru-RU" b="1" i="1" dirty="0" smtClean="0">
                <a:solidFill>
                  <a:schemeClr val="accent6">
                    <a:lumMod val="50000"/>
                  </a:schemeClr>
                </a:solidFill>
              </a:rPr>
              <a:t>П</a:t>
            </a:r>
            <a:r>
              <a:rPr lang="ru-RU" b="1" i="1" dirty="0" smtClean="0"/>
              <a:t>ыжик</a:t>
            </a:r>
            <a:r>
              <a:rPr lang="ru-RU" b="1" dirty="0" smtClean="0"/>
              <a:t>)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b="1" dirty="0" smtClean="0"/>
              <a:t>Вспомните правило о правописании гласных после шипящих. Объясните, какие буквы нужно писать в следующих словах: у Миши, Чулкова, живёт, рыжий, Пыжик, служить, в рощу.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b="1" dirty="0" smtClean="0"/>
              <a:t>Запомните, как пишутся следующие слова: </a:t>
            </a:r>
            <a:r>
              <a:rPr lang="ru-RU" sz="4800" b="1" dirty="0" smtClean="0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rgbClr val="FFC000"/>
                </a:solidFill>
              </a:rPr>
              <a:t>з</a:t>
            </a:r>
            <a:r>
              <a:rPr lang="ru-RU" sz="5400" b="1" dirty="0" smtClean="0">
                <a:ln>
                  <a:solidFill>
                    <a:srgbClr val="FF0000"/>
                  </a:solidFill>
                </a:ln>
                <a:solidFill>
                  <a:srgbClr val="FFC000"/>
                </a:solidFill>
              </a:rPr>
              <a:t>о</a:t>
            </a:r>
            <a:r>
              <a:rPr lang="ru-RU" sz="4800" b="1" dirty="0" smtClean="0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rgbClr val="FFC000"/>
                </a:solidFill>
              </a:rPr>
              <a:t>вут, щ</a:t>
            </a:r>
            <a:r>
              <a:rPr lang="ru-RU" sz="5400" b="1" dirty="0" smtClean="0">
                <a:ln>
                  <a:solidFill>
                    <a:srgbClr val="FF0000"/>
                  </a:solidFill>
                </a:ln>
                <a:solidFill>
                  <a:srgbClr val="FFC000"/>
                </a:solidFill>
              </a:rPr>
              <a:t>е</a:t>
            </a:r>
            <a:r>
              <a:rPr lang="ru-RU" sz="4800" b="1" dirty="0" smtClean="0">
                <a:ln>
                  <a:solidFill>
                    <a:schemeClr val="accent2">
                      <a:lumMod val="50000"/>
                    </a:schemeClr>
                  </a:solidFill>
                </a:ln>
                <a:solidFill>
                  <a:srgbClr val="FFC000"/>
                </a:solidFill>
              </a:rPr>
              <a:t>нок.</a:t>
            </a:r>
            <a:endParaRPr lang="ru-RU" sz="4800" b="1" dirty="0">
              <a:ln>
                <a:solidFill>
                  <a:schemeClr val="accent2">
                    <a:lumMod val="50000"/>
                  </a:schemeClr>
                </a:solidFill>
              </a:ln>
              <a:solidFill>
                <a:srgbClr val="FFC000"/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923928" y="2204864"/>
            <a:ext cx="4320480" cy="432048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2088552" y="3977120"/>
            <a:ext cx="216024" cy="360040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2699792" y="3941116"/>
            <a:ext cx="216024" cy="432048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4419689" y="3977120"/>
            <a:ext cx="216024" cy="410732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6210703" y="3917437"/>
            <a:ext cx="180020" cy="432048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7741484" y="3955804"/>
            <a:ext cx="144016" cy="453364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1814883" y="4396203"/>
            <a:ext cx="144016" cy="360040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 flipH="1">
            <a:off x="3635896" y="4387852"/>
            <a:ext cx="189734" cy="504056"/>
          </a:xfrm>
          <a:prstGeom prst="ellipse">
            <a:avLst/>
          </a:prstGeom>
          <a:solidFill>
            <a:schemeClr val="bg2">
              <a:lumMod val="75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4017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7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5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6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7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6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0463" y="2047879"/>
            <a:ext cx="1447601" cy="217535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908720"/>
            <a:ext cx="1584175" cy="1605487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2407" y="930571"/>
            <a:ext cx="1642641" cy="164264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880" y="4941168"/>
            <a:ext cx="2211091" cy="165618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6" name="Стрелка вправо 5"/>
          <p:cNvSpPr/>
          <p:nvPr/>
        </p:nvSpPr>
        <p:spPr>
          <a:xfrm>
            <a:off x="3131840" y="1124744"/>
            <a:ext cx="3096344" cy="288032"/>
          </a:xfrm>
          <a:prstGeom prst="rightArrow">
            <a:avLst/>
          </a:prstGeom>
          <a:solidFill>
            <a:schemeClr val="bg2">
              <a:lumMod val="5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FC000"/>
              </a:solidFill>
            </a:endParaRPr>
          </a:p>
        </p:txBody>
      </p:sp>
      <p:sp>
        <p:nvSpPr>
          <p:cNvPr id="7" name="Стрелка вниз 6"/>
          <p:cNvSpPr/>
          <p:nvPr/>
        </p:nvSpPr>
        <p:spPr>
          <a:xfrm>
            <a:off x="6228184" y="2351026"/>
            <a:ext cx="432048" cy="2302109"/>
          </a:xfrm>
          <a:prstGeom prst="downArrow">
            <a:avLst/>
          </a:prstGeom>
          <a:solidFill>
            <a:schemeClr val="bg2">
              <a:lumMod val="50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Двенадцатиугольник 7"/>
          <p:cNvSpPr/>
          <p:nvPr/>
        </p:nvSpPr>
        <p:spPr>
          <a:xfrm>
            <a:off x="1547664" y="191344"/>
            <a:ext cx="648072" cy="573360"/>
          </a:xfrm>
          <a:prstGeom prst="dodecagon">
            <a:avLst/>
          </a:prstGeom>
          <a:solidFill>
            <a:schemeClr val="bg2">
              <a:lumMod val="75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accent6">
                    <a:lumMod val="50000"/>
                  </a:schemeClr>
                </a:solidFill>
              </a:rPr>
              <a:t>1</a:t>
            </a:r>
            <a:endParaRPr lang="ru-RU" sz="4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9" name="Двенадцатиугольник 8"/>
          <p:cNvSpPr/>
          <p:nvPr/>
        </p:nvSpPr>
        <p:spPr>
          <a:xfrm>
            <a:off x="7092280" y="191344"/>
            <a:ext cx="648072" cy="576064"/>
          </a:xfrm>
          <a:prstGeom prst="dodecagon">
            <a:avLst/>
          </a:prstGeom>
          <a:solidFill>
            <a:schemeClr val="bg2">
              <a:lumMod val="75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accent6">
                    <a:lumMod val="50000"/>
                  </a:schemeClr>
                </a:solidFill>
              </a:rPr>
              <a:t>2</a:t>
            </a:r>
            <a:endParaRPr lang="ru-RU" sz="4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0" name="Двенадцатиугольник 9"/>
          <p:cNvSpPr/>
          <p:nvPr/>
        </p:nvSpPr>
        <p:spPr>
          <a:xfrm>
            <a:off x="4860032" y="4293096"/>
            <a:ext cx="648072" cy="576064"/>
          </a:xfrm>
          <a:prstGeom prst="dodecagon">
            <a:avLst/>
          </a:prstGeom>
          <a:solidFill>
            <a:schemeClr val="bg2">
              <a:lumMod val="75000"/>
            </a:schemeClr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solidFill>
                  <a:schemeClr val="accent6">
                    <a:lumMod val="50000"/>
                  </a:schemeClr>
                </a:solidFill>
              </a:rPr>
              <a:t>3</a:t>
            </a:r>
            <a:endParaRPr lang="ru-RU" sz="4000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7249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75000"/>
            </a:schemeClr>
          </a:solidFill>
          <a:ln>
            <a:solidFill>
              <a:srgbClr val="FFFF00"/>
            </a:solidFill>
          </a:ln>
        </p:spPr>
        <p:txBody>
          <a:bodyPr>
            <a:normAutofit/>
          </a:bodyPr>
          <a:lstStyle/>
          <a:p>
            <a:r>
              <a:rPr lang="ru-RU" sz="5400" b="1" dirty="0" smtClean="0">
                <a:ln w="18000">
                  <a:solidFill>
                    <a:srgbClr val="FFFF00"/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План</a:t>
            </a:r>
            <a:endParaRPr lang="ru-RU" sz="5400" b="1" dirty="0">
              <a:ln w="18000">
                <a:solidFill>
                  <a:srgbClr val="FFFF00"/>
                </a:solidFill>
                <a:prstDash val="solid"/>
                <a:miter lim="800000"/>
              </a:ln>
              <a:solidFill>
                <a:srgbClr val="C0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bg2">
              <a:lumMod val="75000"/>
            </a:schemeClr>
          </a:solidFill>
          <a:ln>
            <a:solidFill>
              <a:srgbClr val="FFFF00"/>
            </a:solidFill>
          </a:ln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ru-RU" dirty="0" smtClean="0"/>
              <a:t> </a:t>
            </a:r>
            <a:r>
              <a:rPr lang="ru-RU" sz="4400" b="1" i="1" dirty="0" smtClean="0"/>
              <a:t>Внешний вид Петиного щенка.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sz="4400" b="1" i="1" dirty="0"/>
              <a:t> </a:t>
            </a:r>
            <a:r>
              <a:rPr lang="ru-RU" sz="4400" b="1" i="1" dirty="0" smtClean="0"/>
              <a:t>Характер Петиного щенка.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ru-RU" sz="4400" b="1" i="1" dirty="0"/>
              <a:t> </a:t>
            </a:r>
            <a:r>
              <a:rPr lang="ru-RU" sz="4400" b="1" i="1" dirty="0" smtClean="0"/>
              <a:t>Как относился Петя к своему щенку?</a:t>
            </a:r>
            <a:endParaRPr lang="ru-RU" sz="4400" b="1" i="1" dirty="0"/>
          </a:p>
        </p:txBody>
      </p:sp>
    </p:spTree>
    <p:extLst>
      <p:ext uri="{BB962C8B-B14F-4D97-AF65-F5344CB8AC3E}">
        <p14:creationId xmlns:p14="http://schemas.microsoft.com/office/powerpoint/2010/main" val="3239450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195</Words>
  <Application>Microsoft Office PowerPoint</Application>
  <PresentationFormat>Экран (4:3)</PresentationFormat>
  <Paragraphs>32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Тема «Пыжик» Цель: развитие связной письменной речи. Задачи: - закрепление представления о шипящих звуках; - закрепление навыка написания гласных с шипящими.</vt:lpstr>
      <vt:lpstr>Пыжик</vt:lpstr>
      <vt:lpstr>Пыжик добрый и умный. Он умеет служить и давать лапу.</vt:lpstr>
      <vt:lpstr>Мальчик любит щенка. Он водит Пыжика гулять в рощу.</vt:lpstr>
      <vt:lpstr>Вопросы и задания  к тексту.</vt:lpstr>
      <vt:lpstr>Вопросы плана и слова для построения ответов</vt:lpstr>
      <vt:lpstr>Словарно-орфографическая подготовка</vt:lpstr>
      <vt:lpstr>Презентация PowerPoint</vt:lpstr>
      <vt:lpstr>План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«Пыжик» Цель: развитие связной письменной речи. Задачи: - закрепление представления о шипящих звуках; - закрепление навыка написания гласных с шипящими.</dc:title>
  <dc:creator>Васянович Нина</dc:creator>
  <cp:lastModifiedBy>Васянович Нина</cp:lastModifiedBy>
  <cp:revision>13</cp:revision>
  <dcterms:created xsi:type="dcterms:W3CDTF">2014-11-11T06:26:07Z</dcterms:created>
  <dcterms:modified xsi:type="dcterms:W3CDTF">2014-11-25T19:14:04Z</dcterms:modified>
</cp:coreProperties>
</file>