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79" r:id="rId3"/>
    <p:sldId id="259" r:id="rId4"/>
    <p:sldId id="261" r:id="rId5"/>
    <p:sldId id="262" r:id="rId6"/>
    <p:sldId id="263" r:id="rId7"/>
    <p:sldId id="286" r:id="rId8"/>
    <p:sldId id="287" r:id="rId9"/>
    <p:sldId id="264" r:id="rId10"/>
    <p:sldId id="265" r:id="rId11"/>
    <p:sldId id="283" r:id="rId12"/>
    <p:sldId id="266" r:id="rId13"/>
    <p:sldId id="267" r:id="rId14"/>
    <p:sldId id="270" r:id="rId15"/>
    <p:sldId id="271" r:id="rId16"/>
    <p:sldId id="272" r:id="rId17"/>
    <p:sldId id="273" r:id="rId18"/>
    <p:sldId id="277" r:id="rId19"/>
    <p:sldId id="278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90" autoAdjust="0"/>
  </p:normalViewPr>
  <p:slideViewPr>
    <p:cSldViewPr>
      <p:cViewPr varScale="1">
        <p:scale>
          <a:sx n="70" d="100"/>
          <a:sy n="70" d="100"/>
        </p:scale>
        <p:origin x="-1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29992-EFC3-44BE-8990-1A6B4A48CF9F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8D02-2F0A-4352-897E-21EFC706B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6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08D02-2F0A-4352-897E-21EFC706B5E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EEFA2A-5925-428B-94F2-555B527BC1B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90C0D5-DBF9-47B1-828C-CF9A85A24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219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13322" y="1539047"/>
            <a:ext cx="5618441" cy="96519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/>
                </a:solidFill>
              </a:rPr>
              <a:t>Мотивация учения – основное условие успешного обучения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487698" y="2410630"/>
            <a:ext cx="6457035" cy="914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Начальная школа</a:t>
            </a:r>
          </a:p>
          <a:p>
            <a:r>
              <a:rPr lang="ru-RU" dirty="0" smtClean="0"/>
              <a:t>Учитель </a:t>
            </a:r>
            <a:r>
              <a:rPr lang="ru-RU" dirty="0" err="1" smtClean="0"/>
              <a:t>Матанова</a:t>
            </a:r>
            <a:r>
              <a:rPr lang="ru-RU" dirty="0" smtClean="0"/>
              <a:t> Н.Г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1" b="8648"/>
          <a:stretch/>
        </p:blipFill>
        <p:spPr bwMode="auto">
          <a:xfrm>
            <a:off x="5004048" y="2906973"/>
            <a:ext cx="3384376" cy="30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160" y="1700808"/>
            <a:ext cx="2448272" cy="2160240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274638"/>
            <a:ext cx="8147248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2"/>
                </a:solidFill>
              </a:rPr>
              <a:t>Н</a:t>
            </a:r>
            <a:r>
              <a:rPr lang="ru-RU" sz="4000" b="1" dirty="0" smtClean="0">
                <a:solidFill>
                  <a:schemeClr val="accent2"/>
                </a:solidFill>
              </a:rPr>
              <a:t>аша профессиональная задача</a:t>
            </a:r>
            <a:r>
              <a:rPr lang="ru-RU" sz="4000" dirty="0" smtClean="0">
                <a:solidFill>
                  <a:schemeClr val="accent2"/>
                </a:solidFill>
              </a:rPr>
              <a:t>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46138"/>
            <a:ext cx="478802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ahoma" pitchFamily="34" charset="0"/>
              </a:rPr>
              <a:t>О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пределить, какие чувства наиболее продуктивны для ваших учеников - приятные, неприятные или нейтральные, какие из </a:t>
            </a:r>
            <a:r>
              <a:rPr lang="ru-RU" sz="2800" smtClean="0">
                <a:solidFill>
                  <a:srgbClr val="000000"/>
                </a:solidFill>
                <a:latin typeface="Tahoma" pitchFamily="34" charset="0"/>
              </a:rPr>
              <a:t>них побуждают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</a:rPr>
              <a:t>их полнее мобилизовать свои силы на учебу. Ни одна из разновидностей чувств не является универсально продуктивной.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Bookman Old Style" pitchFamily="18" charset="0"/>
              </a:rPr>
              <a:t>   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32340" cy="468052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ru-RU" sz="3200" b="1" cap="none" dirty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  <a:t>Знание  видов чувств и умение мобилизовать каждое из них при необходимости, - вот что отличает учителя, активно стремящегося создать мотивацию у своих учеников, от учителя, который лишь реагирует на ее отсутствие.</a:t>
            </a:r>
            <a:br>
              <a:rPr lang="ru-RU" sz="3200" b="1" cap="none" dirty="0">
                <a:solidFill>
                  <a:srgbClr val="FF0000"/>
                </a:solidFill>
                <a:latin typeface="Bookman Old Style" pitchFamily="18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26064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3300"/>
                </a:solidFill>
              </a:rPr>
              <a:t>!</a:t>
            </a:r>
            <a:endParaRPr lang="ru-RU" sz="5400" b="1" dirty="0">
              <a:solidFill>
                <a:srgbClr val="FF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35292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Чем чаще ваши ученики добивались успеха в прошлом, тем оптимистичнее они ждут новых испытаний.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Даже если возрастает риск неудачи, ученики, познавшие вкус успеха, все равно продолжат свои попытки.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2"/>
                </a:solidFill>
                <a:latin typeface="Comic Sans MS" pitchFamily="66" charset="0"/>
              </a:rPr>
              <a:t>Чем чаще они терпели неудачи в прошлом, тем меньше у них желания снова рисковать, поскольку их прогноз неутешителен - "у меня опять не получится".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И чтобы защитить себя от новой душевной травмы, они будут избегать любых попыток. Такие ученики "</a:t>
            </a:r>
            <a:r>
              <a:rPr lang="ru-RU" sz="2400" b="1" i="1" dirty="0" err="1" smtClean="0">
                <a:solidFill>
                  <a:srgbClr val="000000"/>
                </a:solidFill>
                <a:latin typeface="Bookman Old Style" pitchFamily="18" charset="0"/>
              </a:rPr>
              <a:t>немотивированны</a:t>
            </a:r>
            <a:r>
              <a:rPr lang="ru-RU" sz="2400" b="1" i="1" dirty="0" smtClean="0">
                <a:solidFill>
                  <a:srgbClr val="000000"/>
                </a:solidFill>
                <a:latin typeface="Bookman Old Style" pitchFamily="18" charset="0"/>
              </a:rPr>
              <a:t>".</a:t>
            </a:r>
            <a:endParaRPr lang="ru-RU" sz="2400" b="1" i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3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Успех 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itchFamily="18" charset="0"/>
              </a:rPr>
              <a:t>- это умение преодолевать планку в "интеллектуальных" прыжках.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5689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latin typeface="Comic Sans MS" pitchFamily="66" charset="0"/>
              </a:rPr>
              <a:t>Степень трудности прыжка в высоту можно увеличить или уменьшить, если поднимать или опускать планку. 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latin typeface="Comic Sans MS" pitchFamily="66" charset="0"/>
              </a:rPr>
              <a:t>Чемпионы не прыгают через низкую планку, которую "может взять любой".</a:t>
            </a: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latin typeface="Comic Sans MS" pitchFamily="66" charset="0"/>
              </a:rPr>
              <a:t>Не слишком успешный «прыгун», добившись успеха в малом, испытав радость достижения, возможно, попросит поднять планку и продолжит участие в прыжках.</a:t>
            </a:r>
          </a:p>
          <a:p>
            <a:pPr>
              <a:lnSpc>
                <a:spcPct val="90000"/>
              </a:lnSpc>
            </a:pPr>
            <a:endParaRPr lang="ru-RU" b="1" i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SAM_1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628800"/>
            <a:ext cx="4392488" cy="32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latin typeface="Comic Sans MS" pitchFamily="66" charset="0"/>
              </a:rPr>
              <a:t>Интерес.</a:t>
            </a:r>
            <a:endParaRPr lang="ru-RU" sz="4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 интересом не рождаются - его приобретают.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2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5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ahoma" pitchFamily="34" charset="0"/>
              </a:rPr>
              <a:t>Учитель может развить это качество в своих питомцах :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31640"/>
            <a:ext cx="8856984" cy="2754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omic Sans MS" pitchFamily="66" charset="0"/>
              </a:rPr>
              <a:t>использование интереса учащегося к самому себе; привлечение материала из жизни самого учащегося, использование его имени и примеров, относящихся к его учебе и накопленному опыту, позитивные суждения о работе учащихся в классе и об их способностях;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Comic Sans MS" pitchFamily="66" charset="0"/>
              </a:rPr>
              <a:t> выделение нового или яркого элемента в учебном материале; все, выходящее за рамки привычного, включает "рефлекс внимания" в сознании учащихся, побуждает их вдумчивее относиться к занятиям. </a:t>
            </a:r>
            <a:endParaRPr lang="ru-RU" sz="24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кл.ч о сол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3" y="2864652"/>
            <a:ext cx="2956256" cy="22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04664"/>
            <a:ext cx="294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НО!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194" y="773996"/>
            <a:ext cx="8719806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ничто не остается долго "новым"; очень скоро учащийся перестает реагировать на "новизну".        Надо успеть использовать "рефлекс внимания", чтобы за это время обучить учащегося материалу, и чтобы этот материал стал представлять для него самостоятельную ценность, а не только потому, что он новый.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обилие яркой мишуры лишь отвлечет его от учебы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Главный принцип: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используйте новизну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и яркость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впечатлений, чтобы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привлечь учащихся к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учебе, а не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Comic Sans MS" pitchFamily="66" charset="0"/>
              </a:rPr>
              <a:t>отвлекать их от нее.</a:t>
            </a:r>
            <a:endParaRPr lang="ru-RU" sz="2400" b="1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4866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Comic Sans MS" pitchFamily="66" charset="0"/>
              </a:rPr>
              <a:t>Знание результатов.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9289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Когда мы постоянно делаем одно и то же дело, не зная, как оно получается, мы не испытываем удовлетворения.   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НО!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Если мы знаем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, что нам сопутствует успех,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если нам известно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, где конкретно надо внести исправления и улучшения, и главное, что делать, чтобы их внести, - тогда мы </a:t>
            </a:r>
            <a:r>
              <a:rPr lang="ru-RU" sz="2800" b="1" dirty="0" smtClean="0">
                <a:solidFill>
                  <a:srgbClr val="000000"/>
                </a:solidFill>
                <a:latin typeface="Comic Sans MS" pitchFamily="66" charset="0"/>
              </a:rPr>
              <a:t>приобретаем мотивацию и стремимся к прогрессу.</a:t>
            </a:r>
          </a:p>
          <a:p>
            <a:pPr>
              <a:buFontTx/>
              <a:buNone/>
            </a:pPr>
            <a:endParaRPr lang="ru-RU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Пять уровней учебной мотивации: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96448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0000"/>
                </a:solidFill>
              </a:rPr>
              <a:t>Первый уровень</a:t>
            </a:r>
            <a:r>
              <a:rPr lang="ru-RU" dirty="0" smtClean="0">
                <a:solidFill>
                  <a:srgbClr val="000000"/>
                </a:solidFill>
              </a:rPr>
              <a:t> – высокий уровень школьной мотивации, учебной активности. (У таких детей есть познавательный мотив, стремление наиболее успешно выполнять все предъявляемые школьные требования). Ученики четко следуют всем указаниям учителя, добросовестны и ответственны, сильно переживают, если получают неудовлетворительные отметки.</a:t>
            </a:r>
            <a:endParaRPr lang="ru-RU" b="1" u="sng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0000"/>
                </a:solidFill>
              </a:rPr>
              <a:t>Второй уровень</a:t>
            </a:r>
            <a:r>
              <a:rPr lang="ru-RU" dirty="0" smtClean="0">
                <a:solidFill>
                  <a:srgbClr val="000000"/>
                </a:solidFill>
              </a:rPr>
              <a:t> – хорошая школьная мотивация. ( Учащиеся успешно справляются с учебной деятельностью.) Подобный уровень мотивации является средней нормой.</a:t>
            </a:r>
            <a:endParaRPr lang="ru-RU" b="1" u="sng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0000"/>
                </a:solidFill>
              </a:rPr>
              <a:t>Третий уровень</a:t>
            </a:r>
            <a:r>
              <a:rPr lang="ru-RU" dirty="0" smtClean="0">
                <a:solidFill>
                  <a:srgbClr val="000000"/>
                </a:solidFill>
              </a:rPr>
              <a:t> – положительное отношение к школе, но школа привлекает таких детей </a:t>
            </a:r>
            <a:r>
              <a:rPr lang="ru-RU" dirty="0" err="1" smtClean="0">
                <a:solidFill>
                  <a:srgbClr val="000000"/>
                </a:solidFill>
              </a:rPr>
              <a:t>внеучебной</a:t>
            </a:r>
            <a:r>
              <a:rPr lang="ru-RU" dirty="0" smtClean="0">
                <a:solidFill>
                  <a:srgbClr val="000000"/>
                </a:solidFill>
              </a:rPr>
              <a:t> деятельностью. Такие дети достаточно благополучно чувствуют себя в школе, чтобы общаться с друзьями, с учителями. Им нравиться ощущать себя учениками, иметь красивый портфель,  ручки,  пенал, тетради. Познавательные мотивы у таких детей сформированы в меньшей степени, и учебный процесс их мало привлекает. </a:t>
            </a:r>
            <a:endParaRPr lang="ru-RU" b="1" u="sng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0000"/>
                </a:solidFill>
              </a:rPr>
              <a:t>Четвертый уровень</a:t>
            </a:r>
            <a:r>
              <a:rPr lang="ru-RU" dirty="0" smtClean="0">
                <a:solidFill>
                  <a:srgbClr val="000000"/>
                </a:solidFill>
              </a:rPr>
              <a:t> – низкая школьная мотивация. Эти дети посещают школу неохотно, предпочитают пропускать занятия. На уроках часто занимаются посторонними делами, играми. Испытывают серьезные затруднения в учебной деятельности. Находятся в серьезной адаптации к школе.</a:t>
            </a:r>
            <a:endParaRPr lang="ru-RU" b="1" u="sng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0000"/>
                </a:solidFill>
              </a:rPr>
              <a:t>Пятый уровень</a:t>
            </a:r>
            <a:r>
              <a:rPr lang="ru-RU" dirty="0" smtClean="0">
                <a:solidFill>
                  <a:srgbClr val="000000"/>
                </a:solidFill>
              </a:rPr>
              <a:t> – негативное отношение к школе, школьная </a:t>
            </a:r>
            <a:r>
              <a:rPr lang="ru-RU" dirty="0" err="1" smtClean="0">
                <a:solidFill>
                  <a:srgbClr val="000000"/>
                </a:solidFill>
              </a:rPr>
              <a:t>дезадаптация</a:t>
            </a:r>
            <a:r>
              <a:rPr lang="ru-RU" dirty="0" smtClean="0">
                <a:solidFill>
                  <a:srgbClr val="000000"/>
                </a:solidFill>
              </a:rPr>
              <a:t>. Такие дети испытывают серьезные трудности в обучение: они не справляются с учебной деятельностью, испытывают проблемы в общении с одноклассниками, во взаимоотношениях с учителем. Школа нередко воспринимается ими как враждебная среда, пребывание в ней для них невыносимо. В других случаях ученики могут проявлять агрессию, отказываться выполнять задания, следовать тем или иным нормам и правилам. Часто у подобных школьников отмечаются нервно - психические нарушения.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3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Причина спада школьной мотивации у учащихся :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13091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 </a:t>
            </a:r>
            <a:r>
              <a:rPr lang="ru-RU" sz="2000" b="1" dirty="0"/>
              <a:t>1</a:t>
            </a:r>
            <a:r>
              <a:rPr lang="ru-RU" sz="2000" b="1" dirty="0" smtClean="0"/>
              <a:t>.   Отношение ученика к учителю.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/>
              <a:t>2</a:t>
            </a:r>
            <a:r>
              <a:rPr lang="ru-RU" sz="2000" b="1" dirty="0" smtClean="0"/>
              <a:t>.   Отношение учителя к ученику.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/>
              <a:t>3</a:t>
            </a:r>
            <a:r>
              <a:rPr lang="ru-RU" sz="2000" b="1" dirty="0" smtClean="0"/>
              <a:t>.   Личная значимость предмета.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/>
              <a:t>4.   Умственное развитие ученика.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/>
              <a:t>5</a:t>
            </a:r>
            <a:r>
              <a:rPr lang="ru-RU" sz="2000" b="1" dirty="0" smtClean="0"/>
              <a:t>.   Продуктивность учебной деятельности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/>
              <a:t>6</a:t>
            </a:r>
            <a:r>
              <a:rPr lang="ru-RU" sz="2000" b="1" dirty="0" smtClean="0"/>
              <a:t>.   Непонимание цели учения.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/>
              <a:t>7</a:t>
            </a:r>
            <a:r>
              <a:rPr lang="ru-RU" sz="2000" b="1" dirty="0" smtClean="0"/>
              <a:t>.   Страх перед школой.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9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5760"/>
            <a:ext cx="7444308" cy="4647416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М</a:t>
            </a:r>
            <a:r>
              <a:rPr lang="ru-RU" dirty="0" smtClean="0">
                <a:solidFill>
                  <a:schemeClr val="accent2"/>
                </a:solidFill>
              </a:rPr>
              <a:t>отивация  или стремление учащегося к учёбе является одним из важнейших факторов, обеспечивающих успешное преподавание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chemeClr val="accent6"/>
                </a:solidFill>
              </a:rPr>
              <a:t>П</a:t>
            </a:r>
            <a:r>
              <a:rPr lang="ru-RU" dirty="0" smtClean="0">
                <a:solidFill>
                  <a:schemeClr val="accent6"/>
                </a:solidFill>
              </a:rPr>
              <a:t>оэтому мы должны хорошо знать методы и приёмы, которые способствуют росту мотивации учащихся и их желания учиться, а также уметь эти методы применять на практике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920880" cy="3927336"/>
          </a:xfrm>
        </p:spPr>
        <p:txBody>
          <a:bodyPr/>
          <a:lstStyle/>
          <a:p>
            <a:r>
              <a:rPr lang="ru-RU" sz="5400" dirty="0">
                <a:solidFill>
                  <a:schemeClr val="accent2"/>
                </a:solidFill>
              </a:rPr>
              <a:t>М</a:t>
            </a:r>
            <a:r>
              <a:rPr lang="ru-RU" sz="5400" dirty="0" smtClean="0">
                <a:solidFill>
                  <a:schemeClr val="accent2"/>
                </a:solidFill>
              </a:rPr>
              <a:t>отив –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solidFill>
                  <a:schemeClr val="accent6"/>
                </a:solidFill>
              </a:rPr>
              <a:t>это то, что побуждает человека к действию</a:t>
            </a:r>
            <a:endParaRPr lang="ru-RU" sz="5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90364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2"/>
                </a:solidFill>
                <a:latin typeface="Comic Sans MS" pitchFamily="66" charset="0"/>
              </a:rPr>
              <a:t>Оттенки чувств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Comic Sans MS" pitchFamily="66" charset="0"/>
              </a:rPr>
              <a:t>От того, как чувствует себя учащийся в определенной ситуации, зависит объем усилий, которые он прилагает в своей учебе. Оттенки таких ощущений бесконечно разнообразны и охватывают самый широкий спектр - от безграничной радости до полного отвращения. </a:t>
            </a:r>
            <a:endParaRPr lang="ru-RU" sz="32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фото\SAM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60972"/>
            <a:ext cx="2528664" cy="18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Приятные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Monotype Corsiva" pitchFamily="66" charset="0"/>
              </a:rPr>
              <a:t>чувства, ожидание успеха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663" y="999117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Учащиеся склонны вложить наибольшие усилия в свою учебу в те моменты, когда учебная ситуация приятна для них и когда они предвидят, предвкушают успех.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   Здравый смысл и результаты научных исследований требуют от нас создавать приятную атмосферу в классе, чтобы предоставить учащимся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 максимальную возможность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Comic Sans MS" pitchFamily="66" charset="0"/>
              </a:rPr>
              <a:t> для успеха.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/>
                </a:solidFill>
              </a:rPr>
              <a:t>Негативные чувства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379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atin typeface="Comic Sans MS" pitchFamily="66" charset="0"/>
              </a:rPr>
              <a:t>Т</a:t>
            </a:r>
            <a:r>
              <a:rPr lang="ru-RU" sz="2800" dirty="0" smtClean="0">
                <a:latin typeface="Comic Sans MS" pitchFamily="66" charset="0"/>
              </a:rPr>
              <a:t>оже активизируют учащегося, побуждают его к действиям. ("Если не приготовишь урок, тебя ждут неприятности").</a:t>
            </a:r>
            <a:r>
              <a:rPr lang="ru-RU" sz="2800" dirty="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 О 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Хотя эти чувства стимулируют учащегося к активным действиям, они порой вызывают </a:t>
            </a:r>
            <a:r>
              <a:rPr lang="ru-RU" sz="2800" b="1" dirty="0" smtClean="0">
                <a:latin typeface="Comic Sans MS" pitchFamily="66" charset="0"/>
              </a:rPr>
              <a:t>нежелательные побочные осложнения</a:t>
            </a:r>
            <a:r>
              <a:rPr lang="ru-RU" sz="2800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Учащийся приложит больше стараний, но затем будет избегать преподавателя, который заставил его пережить неприятные минуты, и его уроков. 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Tahoma" pitchFamily="34" charset="0"/>
              </a:rPr>
              <a:t>Старайтесь напомнить учащемуся о приятных моментах после того, как он преодолеет трудности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1"/>
            <a:ext cx="885698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"Я действительно оказывал на тебя сильное давление, но ты блестяще справился с ситуацией".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"Хотя тебе с трудом давались эти правила, в конце концов, ты их хорошо усвоил".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"Я знаю, ты сердился на меня за те требования, которые я предъявлял к тебе, но ты можешь гордиться своими достижениями".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"Многие из вас приуныли и уже хотели сдаться, но, в конце концов, ваше упорство было вознаграждено".</a:t>
            </a:r>
            <a:endParaRPr lang="ru-R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фото\SAM_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7093"/>
            <a:ext cx="3995936" cy="29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фото\SAM_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355976" cy="32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фото\SAM_2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92887" cy="59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Нейтральные чувства </a:t>
            </a:r>
          </a:p>
          <a:p>
            <a:r>
              <a:rPr lang="ru-RU" sz="2800" b="1" dirty="0" smtClean="0">
                <a:solidFill>
                  <a:schemeClr val="accent2"/>
                </a:solidFill>
                <a:latin typeface="Bookman Old Style" pitchFamily="18" charset="0"/>
              </a:rPr>
              <a:t>(не радостные и не раздражающие)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885698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000000"/>
                </a:solidFill>
              </a:rPr>
              <a:t>Н</a:t>
            </a:r>
            <a:r>
              <a:rPr lang="ru-RU" sz="2400" dirty="0" smtClean="0">
                <a:solidFill>
                  <a:srgbClr val="000000"/>
                </a:solidFill>
              </a:rPr>
              <a:t>е способствуют мотивации. Однако они бывают полезны для ликвидации непродуктивной или неприятной ситуации, чтобы затем, спустя какое-то время вернуться к тому же материалу с более приятным настроем, например: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"Да, все устали, всем надоело; поэтому давайте оставим этот материал сегодня и поработаем над ним в другой раз со свежей головой".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"Не огорчайтесь, если вы что-то не поняли; это не повлияет на вашу оценку. Теперь вы знаете, чем вам надо заниматься".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</a:rPr>
              <a:t>"Это наша первая попытка; поэтому не огорчайтесь, если вы не все поняли. Вам надо будет повторить несколько раз этот материал, чтобы хорошо запомнить его".</a:t>
            </a:r>
            <a:endParaRPr lang="ru-R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1006</Words>
  <Application>Microsoft Office PowerPoint</Application>
  <PresentationFormat>Экран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Мотивация учения – основное условие успешного обучения</vt:lpstr>
      <vt:lpstr>Мотивация  или стремление учащегося к учёбе является одним из важнейших факторов, обеспечивающих успешное преподавание  Поэтому мы должны хорошо знать методы и приёмы, которые способствуют росту мотивации учащихся и их желания учиться, а также уметь эти методы применять на практике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  видов чувств и умение мобилизовать каждое из них при необходимости, - вот что отличает учителя, активно стремящегося создать мотивацию у своих учеников, от учителя, который лишь реагирует на ее отсутствие.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Мотив –  это то, что побуждает человека к действию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2013-10-31T19:45:49Z</dcterms:created>
  <dcterms:modified xsi:type="dcterms:W3CDTF">2013-11-05T14:24:33Z</dcterms:modified>
</cp:coreProperties>
</file>