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E260-6B5B-4CE7-AF6D-D29251E5DA65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674A-EC84-4A9A-86E6-7365616AD1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E260-6B5B-4CE7-AF6D-D29251E5DA65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674A-EC84-4A9A-86E6-7365616AD1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E260-6B5B-4CE7-AF6D-D29251E5DA65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674A-EC84-4A9A-86E6-7365616AD1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E260-6B5B-4CE7-AF6D-D29251E5DA65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674A-EC84-4A9A-86E6-7365616AD1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E260-6B5B-4CE7-AF6D-D29251E5DA65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674A-EC84-4A9A-86E6-7365616AD1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E260-6B5B-4CE7-AF6D-D29251E5DA65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674A-EC84-4A9A-86E6-7365616AD1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E260-6B5B-4CE7-AF6D-D29251E5DA65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674A-EC84-4A9A-86E6-7365616AD1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E260-6B5B-4CE7-AF6D-D29251E5DA65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674A-EC84-4A9A-86E6-7365616AD1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E260-6B5B-4CE7-AF6D-D29251E5DA65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674A-EC84-4A9A-86E6-7365616AD1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E260-6B5B-4CE7-AF6D-D29251E5DA65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674A-EC84-4A9A-86E6-7365616AD1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E260-6B5B-4CE7-AF6D-D29251E5DA65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674A-EC84-4A9A-86E6-7365616AD1C2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972E260-6B5B-4CE7-AF6D-D29251E5DA65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BF5674A-EC84-4A9A-86E6-7365616AD1C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ransition spd="slow">
    <p:randomBar dir="vert"/>
  </p:transition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dirty="0">
                <a:solidFill>
                  <a:srgbClr val="C00000"/>
                </a:solidFill>
                <a:effectLst/>
                <a:latin typeface="Monotype Corsiva" panose="03010101010201010101" pitchFamily="66" charset="0"/>
              </a:rPr>
              <a:t>Наказание или </a:t>
            </a:r>
            <a:r>
              <a:rPr lang="ru-RU" sz="6000" dirty="0" smtClean="0">
                <a:solidFill>
                  <a:srgbClr val="C00000"/>
                </a:solidFill>
                <a:effectLst/>
                <a:latin typeface="Monotype Corsiva" panose="03010101010201010101" pitchFamily="66" charset="0"/>
              </a:rPr>
              <a:t>поощрение</a:t>
            </a:r>
            <a:r>
              <a:rPr lang="ru-RU" sz="60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, кнут или пряник?</a:t>
            </a:r>
            <a:endParaRPr lang="ru-RU" sz="6000" dirty="0">
              <a:solidFill>
                <a:srgbClr val="C00000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535966"/>
            <a:ext cx="3673664" cy="2449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523876"/>
            <a:ext cx="2808312" cy="2449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037454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88640"/>
            <a:ext cx="7125112" cy="4051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Поощрение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проявление положительной оценки поведения ребёнка.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645024"/>
            <a:ext cx="4732292" cy="2658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068839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dirty="0">
                <a:solidFill>
                  <a:srgbClr val="C00000"/>
                </a:solidFill>
                <a:latin typeface="Monotype Corsiva" panose="03010101010201010101" pitchFamily="66" charset="0"/>
              </a:rPr>
              <a:t>Правила поощрения:</a:t>
            </a:r>
            <a:br>
              <a:rPr lang="ru-RU" sz="5400" b="1" dirty="0">
                <a:solidFill>
                  <a:srgbClr val="C00000"/>
                </a:solidFill>
                <a:latin typeface="Monotype Corsiva" panose="03010101010201010101" pitchFamily="66" charset="0"/>
              </a:rPr>
            </a:br>
            <a:endParaRPr lang="ru-RU" sz="5400" b="1" dirty="0">
              <a:solidFill>
                <a:srgbClr val="C000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501959"/>
          </a:xfrm>
        </p:spPr>
        <p:txBody>
          <a:bodyPr>
            <a:normAutofit fontScale="70000" lnSpcReduction="20000"/>
          </a:bodyPr>
          <a:lstStyle/>
          <a:p>
            <a:pPr lvl="0">
              <a:lnSpc>
                <a:spcPct val="160000"/>
              </a:lnSpc>
            </a:pPr>
            <a:r>
              <a:rPr lang="ru-RU" sz="3200" b="1" dirty="0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Не </a:t>
            </a:r>
            <a:r>
              <a:rPr lang="ru-RU" sz="32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увлекайся.</a:t>
            </a:r>
          </a:p>
          <a:p>
            <a:pPr lvl="0">
              <a:lnSpc>
                <a:spcPct val="160000"/>
              </a:lnSpc>
            </a:pPr>
            <a:r>
              <a:rPr lang="ru-RU" sz="32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За одно дело – один раз.</a:t>
            </a:r>
          </a:p>
          <a:p>
            <a:pPr lvl="0">
              <a:lnSpc>
                <a:spcPct val="160000"/>
              </a:lnSpc>
            </a:pPr>
            <a:r>
              <a:rPr lang="ru-RU" sz="32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Не повторяйся в выборе поощрений.</a:t>
            </a:r>
          </a:p>
          <a:p>
            <a:pPr lvl="0">
              <a:lnSpc>
                <a:spcPct val="160000"/>
              </a:lnSpc>
            </a:pPr>
            <a:r>
              <a:rPr lang="ru-RU" sz="32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Чаще улыбайтесь.</a:t>
            </a:r>
          </a:p>
          <a:p>
            <a:pPr lvl="0">
              <a:lnSpc>
                <a:spcPct val="160000"/>
              </a:lnSpc>
            </a:pPr>
            <a:r>
              <a:rPr lang="ru-RU" sz="32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Дарите подарки и учите их принимать.</a:t>
            </a:r>
          </a:p>
          <a:p>
            <a:pPr lvl="0">
              <a:lnSpc>
                <a:spcPct val="160000"/>
              </a:lnSpc>
            </a:pPr>
            <a:r>
              <a:rPr lang="ru-RU" sz="32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Не хвалите из жалости.</a:t>
            </a:r>
          </a:p>
          <a:p>
            <a:pPr lvl="0">
              <a:lnSpc>
                <a:spcPct val="160000"/>
              </a:lnSpc>
            </a:pPr>
            <a:r>
              <a:rPr lang="ru-RU" sz="32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Не хвалите из желания понравиться</a:t>
            </a: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2687411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16632"/>
            <a:ext cx="7125112" cy="4051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Наказание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отрицательная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 ребёнка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429000"/>
            <a:ext cx="3996444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968849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dirty="0">
                <a:solidFill>
                  <a:srgbClr val="C00000"/>
                </a:solidFill>
                <a:latin typeface="Monotype Corsiva" panose="03010101010201010101" pitchFamily="66" charset="0"/>
              </a:rPr>
              <a:t>Правила наказания: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501959"/>
          </a:xfrm>
        </p:spPr>
        <p:txBody>
          <a:bodyPr>
            <a:noAutofit/>
          </a:bodyPr>
          <a:lstStyle/>
          <a:p>
            <a:pPr lvl="0">
              <a:lnSpc>
                <a:spcPct val="160000"/>
              </a:lnSpc>
            </a:pPr>
            <a:r>
              <a:rPr lang="ru-RU" sz="2000" b="1" dirty="0"/>
              <a:t>Наказывая,  подумай: Для чего?</a:t>
            </a:r>
          </a:p>
          <a:p>
            <a:pPr lvl="0">
              <a:lnSpc>
                <a:spcPct val="160000"/>
              </a:lnSpc>
            </a:pPr>
            <a:r>
              <a:rPr lang="ru-RU" sz="2000" b="1" dirty="0"/>
              <a:t>Наказание не должно повредить здоровью.</a:t>
            </a:r>
          </a:p>
          <a:p>
            <a:pPr lvl="0">
              <a:lnSpc>
                <a:spcPct val="160000"/>
              </a:lnSpc>
            </a:pPr>
            <a:r>
              <a:rPr lang="ru-RU" sz="2000" b="1" dirty="0"/>
              <a:t>Если сомневаешься – не спеши наказывать.</a:t>
            </a:r>
          </a:p>
          <a:p>
            <a:pPr lvl="0">
              <a:lnSpc>
                <a:spcPct val="160000"/>
              </a:lnSpc>
            </a:pPr>
            <a:r>
              <a:rPr lang="ru-RU" sz="2000" b="1" dirty="0"/>
              <a:t>Одно наказание – за один проступок.</a:t>
            </a:r>
          </a:p>
          <a:p>
            <a:pPr lvl="0">
              <a:lnSpc>
                <a:spcPct val="160000"/>
              </a:lnSpc>
            </a:pPr>
            <a:r>
              <a:rPr lang="ru-RU" sz="2000" b="1" dirty="0"/>
              <a:t>Помни о сроке давности.</a:t>
            </a:r>
          </a:p>
          <a:p>
            <a:pPr lvl="0">
              <a:lnSpc>
                <a:spcPct val="160000"/>
              </a:lnSpc>
            </a:pPr>
            <a:r>
              <a:rPr lang="ru-RU" sz="2000" b="1" dirty="0"/>
              <a:t>Наказал – забудь о проступке.</a:t>
            </a:r>
          </a:p>
          <a:p>
            <a:pPr lvl="0">
              <a:lnSpc>
                <a:spcPct val="160000"/>
              </a:lnSpc>
            </a:pPr>
            <a:r>
              <a:rPr lang="ru-RU" sz="2000" b="1" dirty="0"/>
              <a:t>Наказывая не унижай.</a:t>
            </a:r>
          </a:p>
          <a:p>
            <a:pPr lvl="0">
              <a:lnSpc>
                <a:spcPct val="160000"/>
              </a:lnSpc>
            </a:pPr>
            <a:r>
              <a:rPr lang="ru-RU" sz="2000" b="1" dirty="0"/>
              <a:t>Не наказывай лишением любви.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82865726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1268761"/>
            <a:ext cx="7125112" cy="4590038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          «В </a:t>
            </a:r>
            <a:r>
              <a:rPr lang="ru-RU" sz="2000" b="1" dirty="0">
                <a:solidFill>
                  <a:srgbClr val="C00000"/>
                </a:solidFill>
              </a:rPr>
              <a:t>воспитании допустимы и строгость, и ласка, и резкость тона, и просьбы, и уговоры, и разъяснения, и даже угроза. Но нельзя злоупотреблять чем-нибудь одним. Неумеренная строгость без ласки не принесет пользы. Лаской в избыточном количестве можно воспитать ласкового эгоиста. Бесконечные угрозы и вовсе вредны. Словом, нужно иметь чувство </a:t>
            </a:r>
            <a:r>
              <a:rPr lang="ru-RU" sz="2000" b="1" dirty="0" smtClean="0">
                <a:solidFill>
                  <a:srgbClr val="C00000"/>
                </a:solidFill>
              </a:rPr>
              <a:t>меры»</a:t>
            </a:r>
          </a:p>
          <a:p>
            <a:pPr marL="0" indent="0" algn="r">
              <a:lnSpc>
                <a:spcPct val="150000"/>
              </a:lnSpc>
              <a:buNone/>
            </a:pPr>
            <a:r>
              <a:rPr lang="ru-RU" sz="2000" b="1" dirty="0">
                <a:solidFill>
                  <a:srgbClr val="C00000"/>
                </a:solidFill>
              </a:rPr>
              <a:t>А.С. Макаренко</a:t>
            </a:r>
          </a:p>
        </p:txBody>
      </p:sp>
    </p:spTree>
    <p:extLst>
      <p:ext uri="{BB962C8B-B14F-4D97-AF65-F5344CB8AC3E}">
        <p14:creationId xmlns:p14="http://schemas.microsoft.com/office/powerpoint/2010/main" val="89339222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844824"/>
            <a:ext cx="7125113" cy="924475"/>
          </a:xfrm>
        </p:spPr>
        <p:txBody>
          <a:bodyPr/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Спасибо за внимание</a:t>
            </a:r>
            <a:endParaRPr lang="ru-RU" sz="6000" b="1" dirty="0">
              <a:solidFill>
                <a:srgbClr val="C0000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2396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TC102455596[[fn=Весна]]</Template>
  <TotalTime>28</TotalTime>
  <Words>139</Words>
  <Application>Microsoft Office PowerPoint</Application>
  <PresentationFormat>Экран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Spring</vt:lpstr>
      <vt:lpstr>Наказание или поощрение, кнут или пряник?</vt:lpstr>
      <vt:lpstr>Презентация PowerPoint</vt:lpstr>
      <vt:lpstr>Правила поощрения: </vt:lpstr>
      <vt:lpstr>Презентация PowerPoint</vt:lpstr>
      <vt:lpstr>Правила наказания: </vt:lpstr>
      <vt:lpstr>Презентация PowerPoint</vt:lpstr>
      <vt:lpstr>Спасибо за внимание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Наказание или поощрение</dc:title>
  <dc:creator>Пользователь</dc:creator>
  <cp:lastModifiedBy>Пользователь</cp:lastModifiedBy>
  <cp:revision>5</cp:revision>
  <dcterms:created xsi:type="dcterms:W3CDTF">2013-11-21T21:34:43Z</dcterms:created>
  <dcterms:modified xsi:type="dcterms:W3CDTF">2013-11-21T22:07:17Z</dcterms:modified>
</cp:coreProperties>
</file>