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3" r:id="rId4"/>
    <p:sldId id="265" r:id="rId5"/>
    <p:sldId id="266" r:id="rId6"/>
    <p:sldId id="267" r:id="rId7"/>
    <p:sldId id="268" r:id="rId8"/>
    <p:sldId id="318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315" r:id="rId20"/>
    <p:sldId id="285" r:id="rId21"/>
    <p:sldId id="284" r:id="rId22"/>
    <p:sldId id="317" r:id="rId23"/>
    <p:sldId id="289" r:id="rId24"/>
    <p:sldId id="291" r:id="rId25"/>
    <p:sldId id="316" r:id="rId26"/>
    <p:sldId id="298" r:id="rId27"/>
    <p:sldId id="300" r:id="rId28"/>
    <p:sldId id="309" r:id="rId29"/>
    <p:sldId id="30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9933"/>
    <a:srgbClr val="00CCFF"/>
    <a:srgbClr val="00FFFF"/>
    <a:srgbClr val="CCCCFF"/>
    <a:srgbClr val="B2B2B2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2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ABD01-02FE-4D81-8F71-5FB4E25279B8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F7A86-03E8-4FD1-BC8F-832F731E12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FF1960-7CDF-4E4E-B672-BE4B28AED628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F7A86-03E8-4FD1-BC8F-832F731E125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A5B1-C76E-46D2-BA47-F19EBB9E8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560A-95F2-461F-AC00-6AB2DFAE0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300D3-DF4D-4CC1-BE47-48563B5F9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B6BE2-5522-4499-AD16-B4C2B753F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8DBE-356C-4925-87B3-87567E117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37B24-8A8C-4AF0-BAFF-C88AC3CD8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56BE-7695-489D-B7D6-D8EA3558E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7F47E-DD9B-4292-A618-6E79480C1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D3AB-F4CF-4A61-A66E-78DF5B5FB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CC83-4AAC-4960-8E34-6EF30AFEA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2070-EFE9-4943-A59D-83D8DCBB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9A543D-0997-451B-95A8-F70EB474A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76456" cy="63709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7624" y="1700808"/>
            <a:ext cx="63367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 по математике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140968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4293096"/>
            <a:ext cx="41764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</a:t>
            </a:r>
          </a:p>
          <a:p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 МКОУ БСОШ №4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Вербицкая О.А.</a:t>
            </a:r>
            <a:endPara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363272" cy="5721350"/>
          </a:xfrm>
          <a:solidFill>
            <a:srgbClr val="00FFFF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3600" b="1" i="1" dirty="0" smtClean="0"/>
          </a:p>
          <a:p>
            <a:pPr algn="ctr" eaLnBrk="1" hangingPunct="1">
              <a:buFontTx/>
              <a:buNone/>
            </a:pPr>
            <a:r>
              <a:rPr lang="ru-RU" sz="3600" b="1" i="1" dirty="0" smtClean="0"/>
              <a:t>У </a:t>
            </a:r>
            <a:r>
              <a:rPr lang="ru-RU" sz="3600" b="1" i="1" dirty="0" smtClean="0"/>
              <a:t>Сережи 3 брата и 2 сестры. </a:t>
            </a:r>
          </a:p>
          <a:p>
            <a:pPr algn="ctr" eaLnBrk="1" hangingPunct="1">
              <a:buFontTx/>
              <a:buNone/>
            </a:pPr>
            <a:r>
              <a:rPr lang="ru-RU" sz="3600" b="1" i="1" dirty="0" smtClean="0"/>
              <a:t>   Сколько братьев и сестёр у его сестры Наташи?</a:t>
            </a:r>
          </a:p>
        </p:txBody>
      </p:sp>
      <p:pic>
        <p:nvPicPr>
          <p:cNvPr id="6" name="Рисунок 5" descr="семь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56992"/>
            <a:ext cx="232935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5721350"/>
          </a:xfrm>
          <a:solidFill>
            <a:srgbClr val="00FFFF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b="1" i="1" dirty="0" smtClean="0"/>
          </a:p>
          <a:p>
            <a:pPr algn="ctr" eaLnBrk="1" hangingPunct="1">
              <a:buFontTx/>
              <a:buNone/>
            </a:pPr>
            <a:r>
              <a:rPr lang="ru-RU" sz="4000" b="1" i="1" dirty="0" smtClean="0"/>
              <a:t>4 брата и 1 сестра.</a:t>
            </a:r>
          </a:p>
        </p:txBody>
      </p:sp>
      <p:pic>
        <p:nvPicPr>
          <p:cNvPr id="5" name="Рисунок 4" descr="сем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4629894" cy="3472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894387"/>
          </a:xfrm>
          <a:solidFill>
            <a:srgbClr val="CC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/>
              <a:t>    Во время прогулки по лесу Сергей через каждые 40 метров находил по одному грибу. </a:t>
            </a:r>
          </a:p>
          <a:p>
            <a:pPr eaLnBrk="1" hangingPunct="1">
              <a:buFontTx/>
              <a:buNone/>
            </a:pPr>
            <a:r>
              <a:rPr lang="ru-RU" b="1" i="1" dirty="0" smtClean="0"/>
              <a:t>   Какой путь прошёл Сергей от первого гриба до последнего, если всего было найдено 25 грибов?</a:t>
            </a:r>
          </a:p>
        </p:txBody>
      </p:sp>
      <p:pic>
        <p:nvPicPr>
          <p:cNvPr id="4" name="Рисунок 3" descr="гри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645024"/>
            <a:ext cx="1875088" cy="2604289"/>
          </a:xfrm>
          <a:prstGeom prst="rect">
            <a:avLst/>
          </a:prstGeom>
        </p:spPr>
      </p:pic>
      <p:pic>
        <p:nvPicPr>
          <p:cNvPr id="5" name="Рисунок 4" descr="гри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509120"/>
            <a:ext cx="1112078" cy="1544553"/>
          </a:xfrm>
          <a:prstGeom prst="rect">
            <a:avLst/>
          </a:prstGeom>
        </p:spPr>
      </p:pic>
      <p:pic>
        <p:nvPicPr>
          <p:cNvPr id="6" name="Рисунок 5" descr="гри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93096"/>
            <a:ext cx="1235400" cy="171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229600" cy="5721350"/>
          </a:xfrm>
          <a:solidFill>
            <a:srgbClr val="CCFFCC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5400" b="1" i="1" dirty="0" smtClean="0"/>
          </a:p>
          <a:p>
            <a:pPr algn="ctr" eaLnBrk="1" hangingPunct="1">
              <a:buFontTx/>
              <a:buNone/>
            </a:pPr>
            <a:endParaRPr lang="ru-RU" sz="5400" b="1" i="1" dirty="0" smtClean="0"/>
          </a:p>
          <a:p>
            <a:pPr algn="ctr" eaLnBrk="1" hangingPunct="1">
              <a:buFontTx/>
              <a:buNone/>
            </a:pPr>
            <a:r>
              <a:rPr lang="ru-RU" sz="5400" b="1" i="1" dirty="0" smtClean="0"/>
              <a:t>960 метров.</a:t>
            </a:r>
          </a:p>
        </p:txBody>
      </p:sp>
      <p:pic>
        <p:nvPicPr>
          <p:cNvPr id="3" name="Рисунок 2" descr="гри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149080"/>
            <a:ext cx="773546" cy="1074370"/>
          </a:xfrm>
          <a:prstGeom prst="rect">
            <a:avLst/>
          </a:prstGeom>
        </p:spPr>
      </p:pic>
      <p:pic>
        <p:nvPicPr>
          <p:cNvPr id="4" name="Рисунок 3" descr="гри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149080"/>
            <a:ext cx="794968" cy="1104122"/>
          </a:xfrm>
          <a:prstGeom prst="rect">
            <a:avLst/>
          </a:prstGeom>
        </p:spPr>
      </p:pic>
      <p:pic>
        <p:nvPicPr>
          <p:cNvPr id="5" name="Рисунок 4" descr="гри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077072"/>
            <a:ext cx="794968" cy="1104122"/>
          </a:xfrm>
          <a:prstGeom prst="rect">
            <a:avLst/>
          </a:prstGeom>
        </p:spPr>
      </p:pic>
      <p:pic>
        <p:nvPicPr>
          <p:cNvPr id="6" name="Рисунок 5" descr="гри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77072"/>
            <a:ext cx="794968" cy="1104122"/>
          </a:xfrm>
          <a:prstGeom prst="rect">
            <a:avLst/>
          </a:prstGeom>
        </p:spPr>
      </p:pic>
      <p:pic>
        <p:nvPicPr>
          <p:cNvPr id="7" name="Рисунок 6" descr="гри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077072"/>
            <a:ext cx="794968" cy="1104122"/>
          </a:xfrm>
          <a:prstGeom prst="rect">
            <a:avLst/>
          </a:prstGeom>
        </p:spPr>
      </p:pic>
      <p:pic>
        <p:nvPicPr>
          <p:cNvPr id="9" name="Рисунок 8" descr="гри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077072"/>
            <a:ext cx="794968" cy="1104122"/>
          </a:xfrm>
          <a:prstGeom prst="rect">
            <a:avLst/>
          </a:prstGeom>
        </p:spPr>
      </p:pic>
      <p:pic>
        <p:nvPicPr>
          <p:cNvPr id="12" name="Рисунок 11" descr="лин1.jpg"/>
          <p:cNvPicPr>
            <a:picLocks noChangeAspect="1"/>
          </p:cNvPicPr>
          <p:nvPr/>
        </p:nvPicPr>
        <p:blipFill>
          <a:blip r:embed="rId4" cstate="print"/>
          <a:srcRect t="82124" r="1806"/>
          <a:stretch>
            <a:fillRect/>
          </a:stretch>
        </p:blipFill>
        <p:spPr>
          <a:xfrm>
            <a:off x="539552" y="5301208"/>
            <a:ext cx="7992888" cy="52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/>
            <a:r>
              <a:rPr lang="ru-RU" sz="4000" smtClean="0"/>
              <a:t>,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  <a:solidFill>
            <a:srgbClr val="CCCC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/>
              <a:t>   Пятнадцать рыцарей были приглашены королём на пир. Прежде чем занять свои места за столом, каждый рыцарь поздоровался с каждым из остальных рыцарей за руку. </a:t>
            </a:r>
          </a:p>
          <a:p>
            <a:pPr eaLnBrk="1" hangingPunct="1">
              <a:buFontTx/>
              <a:buNone/>
            </a:pPr>
            <a:r>
              <a:rPr lang="ru-RU" b="1" i="1" dirty="0" smtClean="0"/>
              <a:t>   Сколько всего рукопожатий было сделано?</a:t>
            </a:r>
          </a:p>
        </p:txBody>
      </p:sp>
      <p:pic>
        <p:nvPicPr>
          <p:cNvPr id="23556" name="Picture 10" descr="MCj01493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4005063"/>
            <a:ext cx="2103780" cy="226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MCj014932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20071" y="3861049"/>
            <a:ext cx="23717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85750"/>
            <a:ext cx="8229600" cy="6119813"/>
          </a:xfrm>
          <a:solidFill>
            <a:srgbClr val="CCCCFF">
              <a:alpha val="83137"/>
            </a:srgbClr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r>
              <a:rPr lang="ru-RU" sz="4400" b="1" i="1" dirty="0" smtClean="0"/>
              <a:t>105 рукопожатий.</a:t>
            </a:r>
          </a:p>
        </p:txBody>
      </p:sp>
      <p:pic>
        <p:nvPicPr>
          <p:cNvPr id="4" name="Рисунок 3" descr="ру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996952"/>
            <a:ext cx="3600400" cy="27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  <a:solidFill>
            <a:srgbClr val="FFCC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/>
              <a:t>   В  день рождения сына родители дарили ему книгу. Такой же подарок сын получал от родителей в каждый день рождения. В год окончания университета в свой день рождения сын вновь получил от родителей книгу  и приложил её к тем пяти , которые были ему подарены раньше.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/>
              <a:t>   Какого числа родился сын и во сколько лет он закончил университет?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5903912"/>
          </a:xfrm>
          <a:solidFill>
            <a:srgbClr val="FFCCCC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29 февраля,</a:t>
            </a:r>
          </a:p>
          <a:p>
            <a:pPr algn="ctr" eaLnBrk="1" hangingPunct="1"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24 года.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4" name="Рисунок 3" descr="книги.jpg"/>
          <p:cNvPicPr>
            <a:picLocks noChangeAspect="1"/>
          </p:cNvPicPr>
          <p:nvPr/>
        </p:nvPicPr>
        <p:blipFill>
          <a:blip r:embed="rId2" cstate="print"/>
          <a:srcRect l="13975" r="13610" b="20912"/>
          <a:stretch>
            <a:fillRect/>
          </a:stretch>
        </p:blipFill>
        <p:spPr>
          <a:xfrm>
            <a:off x="1763688" y="2492896"/>
            <a:ext cx="5980779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520" y="260648"/>
            <a:ext cx="8640960" cy="62478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Две матери, две дочери, да бабушка с внучкой. Сколько всего человек?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99695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Хозяйка несла в корзине 100 яиц, а дно упало. Сколько яиц осталось?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22108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 яйца сварились за 4 минуты. За сколько минут сварилось одно яйцо?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4046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семерых братьев по одной сестре. Много ли сестер?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76470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 сестра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2048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человека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33569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 одного, все разбились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46531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минуты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544" y="260648"/>
            <a:ext cx="8280920" cy="62478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3265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 погребе 5 мышей грызли корку сыра. Они были так увлечены этим, что не заметили подкравшегося кота. Кот бросился на мышей и одну из них схватил. Сколько мышей осталось доедать сыр?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4208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По морю плыли 9 акул. Они увидели косяк рыб и нырнули в глубину. Сколько акул осталось в море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?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71703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/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Около столовой, где обедали лыжники, пришедшие из похода, стояли 20 лыж, а в снег было воткнуто 20 палок. Сколько лыжников ходило в поход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?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37321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Кузнец подковал тройку лошадей. Сколько подков ему пришлось сделать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?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18448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одной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31409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акул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79715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лыжников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57332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подков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  <a:solidFill>
            <a:srgbClr val="00CCFF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z="5400" i="1" dirty="0" smtClean="0"/>
          </a:p>
          <a:p>
            <a:pPr eaLnBrk="1" hangingPunct="1">
              <a:buFontTx/>
              <a:buNone/>
            </a:pPr>
            <a:r>
              <a:rPr lang="ru-RU" sz="5400" i="1" dirty="0" smtClean="0"/>
              <a:t> </a:t>
            </a:r>
            <a:r>
              <a:rPr lang="ru-RU" sz="5400" i="1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книгу заплатили 60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ещё 1/3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стоимости книги.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Сколько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стоит книга?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40466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Решите задачи.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0770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рублей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нига.jpg"/>
          <p:cNvPicPr>
            <a:picLocks noChangeAspect="1"/>
          </p:cNvPicPr>
          <p:nvPr/>
        </p:nvPicPr>
        <p:blipFill>
          <a:blip r:embed="rId2" cstate="print"/>
          <a:srcRect t="2738"/>
          <a:stretch>
            <a:fillRect/>
          </a:stretch>
        </p:blipFill>
        <p:spPr>
          <a:xfrm>
            <a:off x="1043608" y="3501008"/>
            <a:ext cx="3384376" cy="2558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548680"/>
            <a:ext cx="8229600" cy="59039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4800" b="1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sp>
        <p:nvSpPr>
          <p:cNvPr id="33795" name="Содержимое 4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1800200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</a:pPr>
            <a:r>
              <a:rPr lang="ru-RU" sz="2400" dirty="0" smtClean="0"/>
              <a:t>На руках 10 пальцев. Сколько пальцев на 10 руках?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155679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пальцев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92494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Тройка лошадей пробежала путь 30км. Сколько пробежала каждая лошадь?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33569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км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437112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Есть ли в ХХ столетии такой год, который нисколько не изменится, если его перевернуть «головой вниз»?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7332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только один такой год в ХХ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столетии: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404664"/>
            <a:ext cx="8229600" cy="58658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99592" y="3093405"/>
            <a:ext cx="3600400" cy="2357568"/>
          </a:xfrm>
          <a:noFill/>
        </p:spPr>
        <p:txBody>
          <a:bodyPr wrap="square" anchor="ctr">
            <a:spAutoFit/>
          </a:bodyPr>
          <a:lstStyle/>
          <a:p>
            <a:pPr>
              <a:buFontTx/>
              <a:buNone/>
            </a:pPr>
            <a:r>
              <a:rPr lang="ru-RU" sz="2000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1  2  3  4  5 = 5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1  </a:t>
            </a:r>
            <a:r>
              <a:rPr lang="ru-RU" dirty="0" smtClean="0">
                <a:solidFill>
                  <a:srgbClr val="002060"/>
                </a:solidFill>
              </a:rPr>
              <a:t>2  3  4  5 = 41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1  </a:t>
            </a:r>
            <a:r>
              <a:rPr lang="ru-RU" dirty="0" smtClean="0">
                <a:solidFill>
                  <a:srgbClr val="002060"/>
                </a:solidFill>
              </a:rPr>
              <a:t>2  3  4  5 = 54 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1  </a:t>
            </a:r>
            <a:r>
              <a:rPr lang="ru-RU" dirty="0" smtClean="0">
                <a:solidFill>
                  <a:srgbClr val="002060"/>
                </a:solidFill>
              </a:rPr>
              <a:t>2  3  4  5 =  168</a:t>
            </a: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755576" y="692696"/>
            <a:ext cx="79208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Поставь </a:t>
            </a:r>
            <a:r>
              <a:rPr lang="ru-RU" sz="3200" dirty="0">
                <a:solidFill>
                  <a:srgbClr val="002060"/>
                </a:solidFill>
                <a:cs typeface="Times New Roman" pitchFamily="18" charset="0"/>
              </a:rPr>
              <a:t>между цифрам знаки « +» и  «-» так, чтобы получились верные равенства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306896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 + 2 + 3 + 4 – 5 = </a:t>
            </a:r>
            <a:r>
              <a:rPr lang="ru-RU" sz="3200" dirty="0" smtClean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429309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12 – 3 + 45 = </a:t>
            </a:r>
            <a:r>
              <a:rPr lang="ru-RU" sz="3200" dirty="0" smtClean="0">
                <a:solidFill>
                  <a:srgbClr val="FF0000"/>
                </a:solidFill>
              </a:rPr>
              <a:t>54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371703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12 + 34 – 5 = 41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86916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123 + 45 = </a:t>
            </a:r>
            <a:r>
              <a:rPr lang="ru-RU" sz="3200" dirty="0" smtClean="0">
                <a:solidFill>
                  <a:srgbClr val="FF0000"/>
                </a:solidFill>
              </a:rPr>
              <a:t>168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/>
      <p:bldP spid="30723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4664"/>
            <a:ext cx="8496944" cy="6048524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b="1" i="1" dirty="0" smtClean="0"/>
          </a:p>
          <a:p>
            <a:pPr eaLnBrk="1" hangingPunct="1">
              <a:buFontTx/>
              <a:buNone/>
            </a:pPr>
            <a:r>
              <a:rPr lang="ru-RU" b="1" i="1" dirty="0" smtClean="0"/>
              <a:t>   </a:t>
            </a:r>
          </a:p>
          <a:p>
            <a:pPr eaLnBrk="1" hangingPunct="1">
              <a:buFontTx/>
              <a:buNone/>
            </a:pPr>
            <a:endParaRPr lang="ru-RU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23728" y="4941168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22 : 2 + 2 – 2 = </a:t>
            </a:r>
            <a:r>
              <a:rPr lang="ru-RU" sz="4400" b="1" i="1" dirty="0" smtClean="0">
                <a:solidFill>
                  <a:srgbClr val="FF0000"/>
                </a:solidFill>
              </a:rPr>
              <a:t>11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76672"/>
            <a:ext cx="8280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В вашем распоряжении пять двоек и любые знаки математических действий. Выразите с помощью только этого цифрового материала число 11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ru-RU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2  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2   2   2   2 =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11         </a:t>
            </a:r>
            <a:r>
              <a:rPr lang="ru-RU" sz="5400" b="1" i="1" baseline="20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ru-RU" sz="3600" b="1" dirty="0" smtClean="0"/>
              <a:t>–</a:t>
            </a:r>
            <a:r>
              <a:rPr lang="en-US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: ( ) 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85750"/>
            <a:ext cx="8229600" cy="6119813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endParaRPr lang="ru-RU" sz="4400" b="1" i="1" dirty="0" smtClean="0"/>
          </a:p>
        </p:txBody>
      </p:sp>
      <p:pic>
        <p:nvPicPr>
          <p:cNvPr id="37891" name="Рисунок 2"/>
          <p:cNvPicPr>
            <a:picLocks noChangeAspect="1" noChangeArrowheads="1"/>
          </p:cNvPicPr>
          <p:nvPr/>
        </p:nvPicPr>
        <p:blipFill>
          <a:blip r:embed="rId2" cstate="print"/>
          <a:srcRect l="3506" t="5706" r="3584" b="6809"/>
          <a:stretch>
            <a:fillRect/>
          </a:stretch>
        </p:blipFill>
        <p:spPr bwMode="auto">
          <a:xfrm>
            <a:off x="827584" y="1556792"/>
            <a:ext cx="7632848" cy="331236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55650" y="5492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/>
              <a:t>Разгадайте </a:t>
            </a:r>
            <a:r>
              <a:rPr lang="ru-RU" sz="4800" dirty="0" smtClean="0"/>
              <a:t>ребусы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537321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Точка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8"/>
            <a:ext cx="8229600" cy="6119813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</p:txBody>
      </p:sp>
      <p:pic>
        <p:nvPicPr>
          <p:cNvPr id="39940" name="Рисунок 4"/>
          <p:cNvPicPr>
            <a:picLocks noChangeAspect="1" noChangeArrowheads="1"/>
          </p:cNvPicPr>
          <p:nvPr/>
        </p:nvPicPr>
        <p:blipFill>
          <a:blip r:embed="rId2" cstate="print"/>
          <a:srcRect l="4088" t="4818" r="4964" b="3650"/>
          <a:stretch>
            <a:fillRect/>
          </a:stretch>
        </p:blipFill>
        <p:spPr bwMode="auto">
          <a:xfrm>
            <a:off x="1403648" y="764704"/>
            <a:ext cx="6408712" cy="410445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3347864" y="522920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Восемь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23528" y="260648"/>
            <a:ext cx="8496944" cy="640871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11188" y="692150"/>
            <a:ext cx="3211512" cy="1008063"/>
          </a:xfrm>
          <a:prstGeom prst="rect">
            <a:avLst/>
          </a:prstGeom>
          <a:solidFill>
            <a:srgbClr val="FFFFFF"/>
          </a:solidFill>
          <a:ln w="28575" cap="rnd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4800">
                <a:solidFill>
                  <a:srgbClr val="0000FF"/>
                </a:solidFill>
                <a:latin typeface="Calibri" pitchFamily="34" charset="0"/>
              </a:rPr>
              <a:t>ПРЕ 100 Л</a:t>
            </a:r>
            <a:endParaRPr lang="ru-RU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984750" y="692150"/>
            <a:ext cx="2971800" cy="9366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4800" dirty="0">
                <a:solidFill>
                  <a:srgbClr val="FF0000"/>
                </a:solidFill>
                <a:latin typeface="Calibri" pitchFamily="34" charset="0"/>
              </a:rPr>
              <a:t>АК  3  СА</a:t>
            </a:r>
            <a:endParaRPr lang="ru-RU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09600" y="2781300"/>
            <a:ext cx="3314700" cy="9350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4800" dirty="0">
                <a:solidFill>
                  <a:srgbClr val="008000"/>
                </a:solidFill>
                <a:latin typeface="Calibri" pitchFamily="34" charset="0"/>
              </a:rPr>
              <a:t>100  ЛИЦА</a:t>
            </a:r>
            <a:endParaRPr lang="ru-RU" dirty="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003800" y="2781300"/>
            <a:ext cx="2971800" cy="9350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4800" dirty="0">
                <a:solidFill>
                  <a:srgbClr val="00CCFF"/>
                </a:solidFill>
                <a:latin typeface="Calibri" pitchFamily="34" charset="0"/>
              </a:rPr>
              <a:t>ПА  3  ОТ</a:t>
            </a:r>
            <a:endParaRPr lang="ru-RU" dirty="0">
              <a:solidFill>
                <a:srgbClr val="00CCFF"/>
              </a:solidFill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5094288" y="5076825"/>
            <a:ext cx="2933700" cy="944563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4800" dirty="0">
                <a:solidFill>
                  <a:srgbClr val="FF9933"/>
                </a:solidFill>
                <a:latin typeface="Calibri" pitchFamily="34" charset="0"/>
              </a:rPr>
              <a:t>100  ЛБ</a:t>
            </a: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684213" y="5084763"/>
            <a:ext cx="3294062" cy="9366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4800">
                <a:solidFill>
                  <a:srgbClr val="800080"/>
                </a:solidFill>
                <a:latin typeface="Calibri" pitchFamily="34" charset="0"/>
              </a:rPr>
              <a:t>КИС  .</a:t>
            </a: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90624" y="6021388"/>
            <a:ext cx="2373263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Кисточка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51500" y="6021388"/>
            <a:ext cx="1657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Столб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3789363"/>
            <a:ext cx="2130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Столица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34025" y="3789363"/>
            <a:ext cx="206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Патриот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14425" y="1628775"/>
            <a:ext cx="2089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Престол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08625" y="1557338"/>
            <a:ext cx="2058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Актриса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16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60648"/>
            <a:ext cx="8229600" cy="6119813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endParaRPr lang="ru-RU" sz="4400" b="1" i="1" dirty="0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 l="2280" t="4193" r="4057" b="7001"/>
          <a:stretch>
            <a:fillRect/>
          </a:stretch>
        </p:blipFill>
        <p:spPr bwMode="auto">
          <a:xfrm>
            <a:off x="899592" y="836712"/>
            <a:ext cx="7560840" cy="302433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436510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Отрезок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85750"/>
            <a:ext cx="8229600" cy="6119813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 l="2255" t="4681" r="2770" b="7121"/>
          <a:stretch>
            <a:fillRect/>
          </a:stretch>
        </p:blipFill>
        <p:spPr bwMode="auto">
          <a:xfrm>
            <a:off x="683568" y="620688"/>
            <a:ext cx="7776864" cy="252028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15816" y="335699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Лобачевский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ортрет Н. И. Лобачевског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194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43808" y="4077072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Лобачевский Николай Иванович (1792 — 1856), — великий русский математик, создатель геометрии Лобачевского, деятель университетского образования и народного просвещения</a:t>
            </a:r>
            <a:r>
              <a:rPr lang="ru-RU" sz="24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4813"/>
            <a:ext cx="8229600" cy="6048375"/>
          </a:xfrm>
          <a:solidFill>
            <a:srgbClr val="FFFF99"/>
          </a:solidFill>
        </p:spPr>
        <p:txBody>
          <a:bodyPr/>
          <a:lstStyle/>
          <a:p>
            <a:pPr algn="ctr">
              <a:buNone/>
            </a:pPr>
            <a:endParaRPr lang="ru-RU" sz="6600" dirty="0" smtClean="0"/>
          </a:p>
        </p:txBody>
      </p:sp>
      <p:pic>
        <p:nvPicPr>
          <p:cNvPr id="5" name="Рисунок 4" descr="ребус_кост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7668344" cy="3155969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75856" y="458112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85750"/>
            <a:ext cx="8229600" cy="6119813"/>
          </a:xfrm>
          <a:solidFill>
            <a:srgbClr val="FF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  <a:p>
            <a:pPr algn="ctr" eaLnBrk="1" hangingPunct="1">
              <a:buFontTx/>
              <a:buNone/>
            </a:pPr>
            <a:endParaRPr lang="ru-RU" sz="4400" b="1" i="1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571744"/>
            <a:ext cx="729013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 в изучении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  <a:solidFill>
            <a:srgbClr val="00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i="1" dirty="0" smtClean="0"/>
              <a:t>  </a:t>
            </a:r>
            <a:r>
              <a:rPr lang="ru-RU" sz="3600" b="1" i="1" dirty="0" smtClean="0"/>
              <a:t>Пять землекопов за 5 часов выкапывают 5 метров канавы. Сколько землекопов за 100 часов выкопают 100 метров канавы?</a:t>
            </a:r>
          </a:p>
        </p:txBody>
      </p:sp>
      <p:pic>
        <p:nvPicPr>
          <p:cNvPr id="3" name="Рисунок 2" descr="землекоп.jpeg"/>
          <p:cNvPicPr>
            <a:picLocks noChangeAspect="1"/>
          </p:cNvPicPr>
          <p:nvPr/>
        </p:nvPicPr>
        <p:blipFill>
          <a:blip r:embed="rId2" cstate="print"/>
          <a:srcRect l="15357" r="1885" b="6492"/>
          <a:stretch>
            <a:fillRect/>
          </a:stretch>
        </p:blipFill>
        <p:spPr>
          <a:xfrm>
            <a:off x="1619672" y="3573016"/>
            <a:ext cx="1194645" cy="1492766"/>
          </a:xfrm>
          <a:prstGeom prst="rect">
            <a:avLst/>
          </a:prstGeom>
        </p:spPr>
      </p:pic>
      <p:pic>
        <p:nvPicPr>
          <p:cNvPr id="4" name="Рисунок 3" descr="землекоп.jpeg"/>
          <p:cNvPicPr>
            <a:picLocks noChangeAspect="1"/>
          </p:cNvPicPr>
          <p:nvPr/>
        </p:nvPicPr>
        <p:blipFill>
          <a:blip r:embed="rId2" cstate="print"/>
          <a:srcRect l="15357" r="1885" b="6492"/>
          <a:stretch>
            <a:fillRect/>
          </a:stretch>
        </p:blipFill>
        <p:spPr>
          <a:xfrm>
            <a:off x="3923928" y="3573016"/>
            <a:ext cx="1194645" cy="1492766"/>
          </a:xfrm>
          <a:prstGeom prst="rect">
            <a:avLst/>
          </a:prstGeom>
        </p:spPr>
      </p:pic>
      <p:pic>
        <p:nvPicPr>
          <p:cNvPr id="5" name="Рисунок 4" descr="землекоп.jpeg"/>
          <p:cNvPicPr>
            <a:picLocks noChangeAspect="1"/>
          </p:cNvPicPr>
          <p:nvPr/>
        </p:nvPicPr>
        <p:blipFill>
          <a:blip r:embed="rId2" cstate="print"/>
          <a:srcRect l="15357" r="1885" b="6492"/>
          <a:stretch>
            <a:fillRect/>
          </a:stretch>
        </p:blipFill>
        <p:spPr>
          <a:xfrm>
            <a:off x="2771800" y="3573016"/>
            <a:ext cx="1194645" cy="1492766"/>
          </a:xfrm>
          <a:prstGeom prst="rect">
            <a:avLst/>
          </a:prstGeom>
        </p:spPr>
      </p:pic>
      <p:pic>
        <p:nvPicPr>
          <p:cNvPr id="6" name="Рисунок 5" descr="землекоп.jpeg"/>
          <p:cNvPicPr>
            <a:picLocks noChangeAspect="1"/>
          </p:cNvPicPr>
          <p:nvPr/>
        </p:nvPicPr>
        <p:blipFill>
          <a:blip r:embed="rId2" cstate="print"/>
          <a:srcRect l="15357" r="1885" b="6492"/>
          <a:stretch>
            <a:fillRect/>
          </a:stretch>
        </p:blipFill>
        <p:spPr>
          <a:xfrm>
            <a:off x="5076056" y="3573016"/>
            <a:ext cx="1194645" cy="1492766"/>
          </a:xfrm>
          <a:prstGeom prst="rect">
            <a:avLst/>
          </a:prstGeom>
        </p:spPr>
      </p:pic>
      <p:pic>
        <p:nvPicPr>
          <p:cNvPr id="7" name="Рисунок 6" descr="землекоп.jpeg"/>
          <p:cNvPicPr>
            <a:picLocks noChangeAspect="1"/>
          </p:cNvPicPr>
          <p:nvPr/>
        </p:nvPicPr>
        <p:blipFill>
          <a:blip r:embed="rId2" cstate="print"/>
          <a:srcRect l="15357" r="1885" b="6492"/>
          <a:stretch>
            <a:fillRect/>
          </a:stretch>
        </p:blipFill>
        <p:spPr>
          <a:xfrm>
            <a:off x="6228184" y="3573016"/>
            <a:ext cx="1194645" cy="1492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52292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землекопов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813"/>
            <a:ext cx="8568952" cy="5721350"/>
          </a:xfrm>
          <a:solidFill>
            <a:srgbClr val="FF66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dirty="0" smtClean="0"/>
              <a:t>  Самолёт покрывает расстояние от города А до города Б за 1 час 20 минут. Однако обратный перелёт он совершает за 80 минут. Как вы это объясните?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114" y="3645024"/>
            <a:ext cx="5853222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4813"/>
            <a:ext cx="8229600" cy="5903912"/>
          </a:xfrm>
          <a:solidFill>
            <a:srgbClr val="FF66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400" b="1" i="1" dirty="0" smtClean="0"/>
          </a:p>
          <a:p>
            <a:pPr algn="ctr" eaLnBrk="1" hangingPunct="1">
              <a:buFontTx/>
              <a:buNone/>
            </a:pPr>
            <a:r>
              <a:rPr lang="ru-RU" sz="4400" b="1" i="1" dirty="0" smtClean="0"/>
              <a:t>1 час = 60 минут,</a:t>
            </a:r>
          </a:p>
          <a:p>
            <a:pPr algn="ctr" eaLnBrk="1" hangingPunct="1">
              <a:buFontTx/>
              <a:buNone/>
            </a:pPr>
            <a:r>
              <a:rPr lang="ru-RU" sz="4400" b="1" i="1" dirty="0" smtClean="0"/>
              <a:t>1час 20 минут=80 минут.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051720" y="3284984"/>
            <a:ext cx="583264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60483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i="1" dirty="0" smtClean="0"/>
              <a:t>  Если 3 лягушки ловят за 3 минуты 3 мухи, сколько нужно лягушек чтобы они за 1 час поймали 60 мух? </a:t>
            </a:r>
          </a:p>
        </p:txBody>
      </p:sp>
      <p:pic>
        <p:nvPicPr>
          <p:cNvPr id="13317" name="Picture 16" descr="MCBD0005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365625"/>
            <a:ext cx="165576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ух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39552" y="3789040"/>
            <a:ext cx="2358832" cy="2245608"/>
          </a:xfrm>
          <a:prstGeom prst="rect">
            <a:avLst/>
          </a:prstGeom>
        </p:spPr>
      </p:pic>
      <p:pic>
        <p:nvPicPr>
          <p:cNvPr id="8" name="Рисунок 7" descr="муха3.jpg"/>
          <p:cNvPicPr>
            <a:picLocks noChangeAspect="1"/>
          </p:cNvPicPr>
          <p:nvPr/>
        </p:nvPicPr>
        <p:blipFill>
          <a:blip r:embed="rId4" cstate="print"/>
          <a:srcRect l="6801" t="5924" r="6801" b="9450"/>
          <a:stretch>
            <a:fillRect/>
          </a:stretch>
        </p:blipFill>
        <p:spPr>
          <a:xfrm>
            <a:off x="3203848" y="3789040"/>
            <a:ext cx="2592288" cy="2243326"/>
          </a:xfrm>
          <a:prstGeom prst="rect">
            <a:avLst/>
          </a:prstGeom>
        </p:spPr>
      </p:pic>
      <p:pic>
        <p:nvPicPr>
          <p:cNvPr id="9" name="Рисунок 8" descr="мух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789040"/>
            <a:ext cx="2358832" cy="224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32656"/>
            <a:ext cx="8445624" cy="6120680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i="1" smtClean="0"/>
              <a:t>Три лягушки.</a:t>
            </a:r>
          </a:p>
        </p:txBody>
      </p:sp>
      <p:pic>
        <p:nvPicPr>
          <p:cNvPr id="6" name="Рисунок 5" descr="лягуш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2337048" cy="2337048"/>
          </a:xfrm>
          <a:prstGeom prst="rect">
            <a:avLst/>
          </a:prstGeom>
        </p:spPr>
      </p:pic>
      <p:pic>
        <p:nvPicPr>
          <p:cNvPr id="7" name="Рисунок 6" descr="лягушк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00808"/>
            <a:ext cx="2448272" cy="2448272"/>
          </a:xfrm>
          <a:prstGeom prst="rect">
            <a:avLst/>
          </a:prstGeom>
        </p:spPr>
      </p:pic>
      <p:pic>
        <p:nvPicPr>
          <p:cNvPr id="8" name="Рисунок 7" descr="лягушка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700808"/>
            <a:ext cx="2076827" cy="2213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0648"/>
            <a:ext cx="8496944" cy="6192688"/>
          </a:xfrm>
          <a:solidFill>
            <a:srgbClr val="FFFF99"/>
          </a:solidFill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sz="44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   Когда </a:t>
            </a: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гусь стоит на двух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  ногах </a:t>
            </a: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он весит 4 кг.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  Сколько </a:t>
            </a: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он будет весить,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  когда </a:t>
            </a:r>
            <a:r>
              <a:rPr lang="ru-RU" sz="4400" dirty="0" smtClean="0">
                <a:solidFill>
                  <a:srgbClr val="00B050"/>
                </a:solidFill>
                <a:cs typeface="Times New Roman" pitchFamily="18" charset="0"/>
              </a:rPr>
              <a:t>встанет на одну ногу?</a:t>
            </a:r>
            <a:endParaRPr lang="ru-RU" sz="44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55776" y="443711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килограмма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496944" cy="6192687"/>
          </a:xfrm>
          <a:solidFill>
            <a:srgbClr val="FFCC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dirty="0" smtClean="0"/>
              <a:t>    По </a:t>
            </a:r>
            <a:r>
              <a:rPr lang="ru-RU" sz="2400" b="1" i="1" dirty="0" smtClean="0"/>
              <a:t>углам и сторонам квадрата на расстоянии 2 </a:t>
            </a:r>
            <a:r>
              <a:rPr lang="ru-RU" sz="2400" b="1" i="1" dirty="0" smtClean="0"/>
              <a:t>м друг </a:t>
            </a:r>
            <a:r>
              <a:rPr lang="ru-RU" sz="2400" b="1" i="1" dirty="0" smtClean="0"/>
              <a:t>от друга вбиты колышки. </a:t>
            </a:r>
          </a:p>
          <a:p>
            <a:pPr eaLnBrk="1" hangingPunct="1">
              <a:buFontTx/>
              <a:buNone/>
            </a:pPr>
            <a:r>
              <a:rPr lang="ru-RU" sz="2400" b="1" i="1" dirty="0" smtClean="0"/>
              <a:t>   </a:t>
            </a:r>
            <a:r>
              <a:rPr lang="ru-RU" sz="2400" b="1" i="1" dirty="0" smtClean="0"/>
              <a:t> Сколько </a:t>
            </a:r>
            <a:r>
              <a:rPr lang="ru-RU" sz="2400" b="1" i="1" dirty="0" smtClean="0"/>
              <a:t>всего колышков вбито, если сторона квадрата равна 10 м ?</a:t>
            </a:r>
          </a:p>
          <a:p>
            <a:pPr algn="ctr" eaLnBrk="1" hangingPunct="1">
              <a:buFontTx/>
              <a:buNone/>
            </a:pPr>
            <a:endParaRPr lang="ru-RU" sz="6000" b="1" i="1" dirty="0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03848" y="2996952"/>
            <a:ext cx="2519610" cy="273563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24128" y="3933056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724128" y="2852936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724128" y="3429000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724128" y="4509120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724128" y="2348880"/>
            <a:ext cx="576064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707904" y="2348880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16016" y="2348880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211960" y="2348880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220072" y="2348880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203848" y="2348880"/>
            <a:ext cx="576064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03848" y="5085184"/>
            <a:ext cx="576064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724128" y="5085184"/>
            <a:ext cx="576064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03848" y="4509120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03848" y="3933056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03848" y="3356992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03848" y="2780928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563888" y="5085184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067944" y="5085184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644008" y="5085184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5076056" y="5085184"/>
            <a:ext cx="576064" cy="648072"/>
          </a:xfrm>
          <a:prstGeom prst="straightConnector1">
            <a:avLst/>
          </a:prstGeom>
          <a:ln w="57150"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67944" y="530120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31840" y="587727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колышков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0.03241 C -0.02153 0.02848 0.10261 0.025 0.12934 0.01945 C 0.15608 0.01389 0.03733 0.00371 0.0132 -0.0004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960</TotalTime>
  <Words>770</Words>
  <Application>Microsoft Office PowerPoint</Application>
  <PresentationFormat>Экран (4:3)</PresentationFormat>
  <Paragraphs>172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,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МГУГК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70</cp:revision>
  <dcterms:created xsi:type="dcterms:W3CDTF">2009-01-27T16:53:05Z</dcterms:created>
  <dcterms:modified xsi:type="dcterms:W3CDTF">2015-01-02T16:35:13Z</dcterms:modified>
</cp:coreProperties>
</file>