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Default Extension="ppt" ContentType="application/vnd.ms-powerpoi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Default Extension="pptx" ContentType="application/vnd.openxmlformats-officedocument.presentationml.presentation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18"/>
  </p:notesMasterIdLst>
  <p:sldIdLst>
    <p:sldId id="256" r:id="rId5"/>
    <p:sldId id="273" r:id="rId6"/>
    <p:sldId id="257" r:id="rId7"/>
    <p:sldId id="259" r:id="rId8"/>
    <p:sldId id="260" r:id="rId9"/>
    <p:sldId id="261" r:id="rId10"/>
    <p:sldId id="258" r:id="rId11"/>
    <p:sldId id="264" r:id="rId12"/>
    <p:sldId id="262" r:id="rId13"/>
    <p:sldId id="266" r:id="rId14"/>
    <p:sldId id="267" r:id="rId15"/>
    <p:sldId id="270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A7F27-0F29-4BD4-84DE-9D00416F9AAB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D44B8-0C26-46D0-B22D-02B615CFB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3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gif"/><Relationship Id="rId5" Type="http://schemas.openxmlformats.org/officeDocument/2006/relationships/image" Target="../media/image16.gif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4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1.gif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gif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2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jpeg"/><Relationship Id="rId5" Type="http://schemas.openxmlformats.org/officeDocument/2006/relationships/image" Target="../media/image13.gif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214422"/>
            <a:ext cx="8244408" cy="271464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Использование современных педагогических технологий в начальной школе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-1588" y="0"/>
          <a:ext cx="9145588" cy="6858000"/>
        </p:xfrm>
        <a:graphic>
          <a:graphicData uri="http://schemas.openxmlformats.org/presentationml/2006/ole">
            <p:oleObj spid="_x0000_s24578" name="Презентация" r:id="rId3" imgW="4037228" imgH="3028009" progId="PowerPoint.Show.8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Информационные технологии</a:t>
            </a:r>
            <a:endParaRPr lang="ru-RU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SDC13090.JPG"/>
          <p:cNvPicPr/>
          <p:nvPr/>
        </p:nvPicPr>
        <p:blipFill>
          <a:blip r:embed="rId4" cstate="print">
            <a:lum bright="10000" contrast="-10000"/>
          </a:blip>
          <a:srcRect l="23375" t="8291" b="36991"/>
          <a:stretch>
            <a:fillRect/>
          </a:stretch>
        </p:blipFill>
        <p:spPr>
          <a:xfrm>
            <a:off x="2411760" y="2924944"/>
            <a:ext cx="4248472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580" name="Picture 4" descr="http://s54.radikal.ru/i146/1208/10/9196ac79298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412776"/>
            <a:ext cx="2616474" cy="2448272"/>
          </a:xfrm>
          <a:prstGeom prst="rect">
            <a:avLst/>
          </a:prstGeom>
          <a:noFill/>
        </p:spPr>
      </p:pic>
      <p:pic>
        <p:nvPicPr>
          <p:cNvPr id="24582" name="Picture 6" descr="http://s018.radikal.ru/i524/1208/59/21b4acb2da9e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1484784"/>
            <a:ext cx="2555776" cy="255577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25602" name="Презентация" r:id="rId3" imgW="4037228" imgH="3028009" progId="PowerPoint.Show.8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259632" y="0"/>
            <a:ext cx="7344816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err="1" smtClean="0">
                <a:ln w="11430"/>
                <a:solidFill>
                  <a:srgbClr val="FF0000"/>
                </a:solidFill>
              </a:rPr>
              <a:t>Здоровьесберегающие</a:t>
            </a:r>
            <a:r>
              <a:rPr lang="ru-RU" sz="4400" b="1" dirty="0" smtClean="0">
                <a:ln w="11430"/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4400" b="1" dirty="0" smtClean="0">
                <a:ln w="11430"/>
                <a:solidFill>
                  <a:srgbClr val="FF0000"/>
                </a:solidFill>
              </a:rPr>
              <a:t>технологии</a:t>
            </a:r>
            <a:endParaRPr lang="ru-RU" sz="4400" b="1" dirty="0">
              <a:ln w="11430"/>
              <a:solidFill>
                <a:srgbClr val="FF0000"/>
              </a:solidFill>
            </a:endParaRPr>
          </a:p>
        </p:txBody>
      </p:sp>
      <p:pic>
        <p:nvPicPr>
          <p:cNvPr id="10" name="Рисунок 9" descr="0e7ae5ac768c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79912" y="1196752"/>
            <a:ext cx="2467426" cy="2960912"/>
          </a:xfrm>
          <a:prstGeom prst="rect">
            <a:avLst/>
          </a:prstGeom>
        </p:spPr>
      </p:pic>
      <p:pic>
        <p:nvPicPr>
          <p:cNvPr id="25606" name="Picture 6" descr="http://s014.radikal.ru/i327/1208/0d/a9e1ba395ef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4500570"/>
            <a:ext cx="2376264" cy="1782200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1500166" y="4286256"/>
            <a:ext cx="2571768" cy="200026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1" name="Picture 2" descr="C:\мама\Мои рисунки\глаза\003.gif"/>
          <p:cNvPicPr>
            <a:picLocks noChangeAspect="1" noChangeArrowheads="1" noCrop="1"/>
          </p:cNvPicPr>
          <p:nvPr/>
        </p:nvPicPr>
        <p:blipFill>
          <a:blip r:embed="rId6" cstate="print">
            <a:lum bright="-10000"/>
          </a:blip>
          <a:srcRect/>
          <a:stretch>
            <a:fillRect/>
          </a:stretch>
        </p:blipFill>
        <p:spPr bwMode="auto">
          <a:xfrm>
            <a:off x="1857356" y="4429132"/>
            <a:ext cx="1659205" cy="132736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дидактическая игра &quot;Вазы и букеты&quot; (ФЭМП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352395" cy="5517232"/>
          </a:xfrm>
          <a:prstGeom prst="rect">
            <a:avLst/>
          </a:prstGeom>
          <a:noFill/>
        </p:spPr>
      </p:pic>
      <p:pic>
        <p:nvPicPr>
          <p:cNvPr id="28676" name="Picture 4" descr="Собирай - ка &quot;Осенние листья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033464"/>
            <a:ext cx="5508104" cy="4824536"/>
          </a:xfrm>
          <a:prstGeom prst="rect">
            <a:avLst/>
          </a:prstGeom>
          <a:noFill/>
        </p:spPr>
      </p:pic>
      <p:pic>
        <p:nvPicPr>
          <p:cNvPr id="28678" name="Picture 6" descr="Интеллектуальные игр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422285"/>
            <a:ext cx="6480720" cy="643571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772816"/>
            <a:ext cx="7035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555776" y="2636912"/>
            <a:ext cx="4608512" cy="158417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личностно-ориентированный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 подход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5" name="Стрелка вверх 4"/>
          <p:cNvSpPr/>
          <p:nvPr/>
        </p:nvSpPr>
        <p:spPr>
          <a:xfrm>
            <a:off x="4788024" y="1988840"/>
            <a:ext cx="216024" cy="57606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555776" y="404664"/>
            <a:ext cx="4392488" cy="1539552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Здоровьесберегащ</a:t>
            </a:r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            подход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Стрелка вверх 6"/>
          <p:cNvSpPr/>
          <p:nvPr/>
        </p:nvSpPr>
        <p:spPr>
          <a:xfrm rot="9080609" flipH="1">
            <a:off x="6424267" y="4055080"/>
            <a:ext cx="171935" cy="86168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/>
          <p:cNvSpPr/>
          <p:nvPr/>
        </p:nvSpPr>
        <p:spPr>
          <a:xfrm rot="10800000" flipH="1">
            <a:off x="4572000" y="4221088"/>
            <a:ext cx="216024" cy="75732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верх 8"/>
          <p:cNvSpPr/>
          <p:nvPr/>
        </p:nvSpPr>
        <p:spPr>
          <a:xfrm rot="12140503" flipH="1">
            <a:off x="2835063" y="3948533"/>
            <a:ext cx="230978" cy="75732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 rot="20090647">
            <a:off x="6602886" y="4440775"/>
            <a:ext cx="2441140" cy="11827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Игровые   технологии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275856" y="4941168"/>
            <a:ext cx="3384376" cy="144016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Информационно- </a:t>
            </a:r>
            <a:r>
              <a:rPr lang="ru-RU" sz="20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коммуникативн</a:t>
            </a: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технологии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 rot="2139087">
            <a:off x="-16803" y="4329822"/>
            <a:ext cx="3452948" cy="1408817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компетентностно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– ориентированное обучение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Стрелка вверх 12"/>
          <p:cNvSpPr/>
          <p:nvPr/>
        </p:nvSpPr>
        <p:spPr>
          <a:xfrm rot="18792745">
            <a:off x="2298322" y="2649680"/>
            <a:ext cx="224089" cy="57606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 rot="2770728">
            <a:off x="6908804" y="2621622"/>
            <a:ext cx="203202" cy="57606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rot="3107388">
            <a:off x="6369553" y="1807292"/>
            <a:ext cx="3114274" cy="137658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Развивающее  обучение</a:t>
            </a:r>
          </a:p>
        </p:txBody>
      </p:sp>
      <p:sp>
        <p:nvSpPr>
          <p:cNvPr id="16" name="Овал 15"/>
          <p:cNvSpPr/>
          <p:nvPr/>
        </p:nvSpPr>
        <p:spPr>
          <a:xfrm rot="19122814">
            <a:off x="-211115" y="1887079"/>
            <a:ext cx="3312573" cy="135822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Педагогика сотрудничества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-1" y="1428736"/>
          <a:ext cx="9144000" cy="5450152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2500299"/>
                <a:gridCol w="3143272"/>
                <a:gridCol w="3500429"/>
              </a:tblGrid>
              <a:tr h="1643074">
                <a:tc>
                  <a:txBody>
                    <a:bodyPr/>
                    <a:lstStyle/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/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Этап урока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Варианты использования образовательных технологий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144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Методы и приёмы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602">
                <a:tc rowSpan="3">
                  <a:txBody>
                    <a:bodyPr/>
                    <a:lstStyle/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 </a:t>
                      </a:r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 </a:t>
                      </a:r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 </a:t>
                      </a:r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 </a:t>
                      </a:r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Актуализация знаний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indent="82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  <a:p>
                      <a:pPr indent="82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Игровые </a:t>
                      </a:r>
                      <a:r>
                        <a:rPr lang="ru-RU" sz="18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технологии</a:t>
                      </a:r>
                      <a:endParaRPr lang="ru-RU" sz="18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476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- Создание игровой ситуации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6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82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none" spc="0" dirty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Педагогика сотрудничества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476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-Совместная деятельность</a:t>
                      </a:r>
                    </a:p>
                    <a:p>
                      <a:pPr indent="2476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- Эвристическая беседа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48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82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none" spc="0" dirty="0" err="1" smtClean="0">
                          <a:ln w="17780" cmpd="sng">
                            <a:solidFill>
                              <a:schemeClr val="bg2">
                                <a:lumMod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50"/>
                          </a:soli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Здоровьесберегающ</a:t>
                      </a:r>
                      <a:r>
                        <a:rPr lang="ru-RU" sz="2400" b="1" cap="none" spc="0" dirty="0" smtClean="0">
                          <a:ln w="17780" cmpd="sng">
                            <a:solidFill>
                              <a:schemeClr val="bg2">
                                <a:lumMod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50"/>
                          </a:soli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. </a:t>
                      </a:r>
                      <a:r>
                        <a:rPr lang="ru-RU" sz="2400" b="1" cap="none" spc="0" dirty="0">
                          <a:ln w="17780" cmpd="sng">
                            <a:solidFill>
                              <a:schemeClr val="bg2">
                                <a:lumMod val="1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00B050"/>
                          </a:soli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подход</a:t>
                      </a:r>
                      <a:endParaRPr lang="ru-RU" sz="2400" b="1" cap="none" spc="0" dirty="0">
                        <a:ln w="17780" cmpd="sng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00B050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indent="2476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-Психофизическая </a:t>
                      </a:r>
                      <a:r>
                        <a:rPr lang="ru-RU" sz="2000" b="1" dirty="0" smtClean="0"/>
                        <a:t>тренировка</a:t>
                      </a:r>
                    </a:p>
                    <a:p>
                      <a:pPr indent="2476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/>
                        <a:t> </a:t>
                      </a:r>
                      <a:r>
                        <a:rPr lang="ru-RU" sz="2000" b="1" dirty="0"/>
                        <a:t>(элементы аутотренинга, настрой на урок)</a:t>
                      </a:r>
                    </a:p>
                    <a:p>
                      <a:pPr indent="2476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- </a:t>
                      </a:r>
                      <a:r>
                        <a:rPr lang="ru-RU" sz="2000" b="1" dirty="0" err="1"/>
                        <a:t>Психогимнастика</a:t>
                      </a:r>
                      <a:endParaRPr lang="ru-RU" sz="2000" b="1" dirty="0"/>
                    </a:p>
                    <a:p>
                      <a:pPr indent="2476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-Алгоритмическая разминка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885824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9144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Сочетание элементов современных </a:t>
            </a:r>
          </a:p>
          <a:p>
            <a:pPr marL="0" marR="0" lvl="0" indent="9144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образовательных технологий</a:t>
            </a:r>
            <a:endParaRPr kumimoji="0" lang="ru-RU" sz="2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9144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структуре урока</a:t>
            </a:r>
            <a:endParaRPr kumimoji="0" lang="ru-RU" sz="2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-1" y="-1"/>
          <a:ext cx="9144000" cy="68580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57423"/>
                <a:gridCol w="3143272"/>
                <a:gridCol w="3643305"/>
              </a:tblGrid>
              <a:tr h="1949099">
                <a:tc rowSpan="3">
                  <a:txBody>
                    <a:bodyPr/>
                    <a:lstStyle/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Сообщение </a:t>
                      </a:r>
                      <a:endParaRPr lang="ru-RU" sz="2800" b="1" cap="none" spc="0" dirty="0" smtClean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темы и</a:t>
                      </a:r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8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целей урока</a:t>
                      </a:r>
                      <a:endParaRPr lang="ru-RU" sz="28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82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Проблемное </a:t>
                      </a:r>
                      <a:endParaRPr lang="ru-RU" sz="2400" b="1" cap="none" spc="0" dirty="0" smtClean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82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обучение</a:t>
                      </a:r>
                      <a:endParaRPr lang="ru-RU" sz="24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 Создание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проблемной ситуации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0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82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Педагогика сотрудничества</a:t>
                      </a:r>
                      <a:endParaRPr lang="ru-RU" sz="24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 Работа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в группах, парах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 Эвристическая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беседа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007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82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Информационно-коммуникативные технологии</a:t>
                      </a:r>
                      <a:endParaRPr lang="ru-RU" sz="24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 Представление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наглядного материала (презентация, работа с интерактивной доской)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-1" y="-1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71671"/>
                <a:gridCol w="3143272"/>
                <a:gridCol w="3929057"/>
              </a:tblGrid>
              <a:tr h="1095631">
                <a:tc rowSpan="7">
                  <a:txBody>
                    <a:bodyPr/>
                    <a:lstStyle/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6670" indent="-2667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Работа по теме урока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82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Индивидуальный и дифференцированный подход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 Индивидуальная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, групповая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работа</a:t>
                      </a:r>
                      <a:r>
                        <a:rPr lang="ru-RU" sz="20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 парах,</a:t>
                      </a:r>
                      <a:r>
                        <a:rPr lang="ru-RU" sz="20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тройках,</a:t>
                      </a:r>
                      <a:r>
                        <a:rPr lang="ru-RU" sz="20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четвёрках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622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82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Гуманно-личностная  технология</a:t>
                      </a:r>
                      <a:endParaRPr lang="ru-RU" sz="2000" b="1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 Создание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ситуации успеха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765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82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cap="all" spc="0" dirty="0" err="1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Компетентностно</a:t>
                      </a:r>
                      <a:r>
                        <a:rPr lang="ru-RU" sz="1600" b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- ориентированное обучение</a:t>
                      </a:r>
                      <a:endParaRPr lang="ru-RU" sz="16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 Исследовательская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работа в группах, парах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48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82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18000">
                            <a:solidFill>
                              <a:schemeClr val="accent2">
                                <a:satMod val="140000"/>
                              </a:schemeClr>
                            </a:solidFill>
                            <a:prstDash val="solid"/>
                            <a:miter lim="800000"/>
                          </a:ln>
                          <a:solidFill>
                            <a:srgbClr val="FF0000"/>
                          </a:solidFill>
                          <a:effectLst>
                            <a:outerShdw blurRad="25500" dist="23000" dir="702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Информационно-коммуникативные технологии</a:t>
                      </a:r>
                      <a:endParaRPr lang="ru-RU" sz="2000" b="1" cap="none" spc="0" dirty="0">
                        <a:ln w="18000">
                          <a:solidFill>
                            <a:schemeClr val="accent2">
                              <a:satMod val="14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rgbClr val="FF0000"/>
                        </a:solidFill>
                        <a:effectLst>
                          <a:outerShdw blurRad="25500" dist="23000" dir="702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 Знакомство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 новым материалом на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ПК;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latin typeface="Times New Roman"/>
                          <a:ea typeface="Times New Roman"/>
                          <a:cs typeface="Times New Roman"/>
                        </a:rPr>
                        <a:t>разноуровневые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задания на ПК 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82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Развивающее обучение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 Задания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на развитие </a:t>
                      </a:r>
                      <a:r>
                        <a:rPr lang="ru-RU" sz="2000" b="1" dirty="0" err="1">
                          <a:latin typeface="Times New Roman"/>
                          <a:ea typeface="Times New Roman"/>
                          <a:cs typeface="Times New Roman"/>
                        </a:rPr>
                        <a:t>общеинтеллектуальные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умений –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Сравнения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конкретизации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, обобщения 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8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cap="none" spc="0" dirty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Игровые технологии</a:t>
                      </a:r>
                      <a:endParaRPr lang="ru-RU" sz="2000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 Игровая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ситуация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97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Проблемное  обучение</a:t>
                      </a:r>
                      <a:endParaRPr lang="ru-RU" sz="20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 Создание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проблемной ситуации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-1" y="-1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57423"/>
                <a:gridCol w="3071834"/>
                <a:gridCol w="3714743"/>
              </a:tblGrid>
              <a:tr h="1098233">
                <a:tc>
                  <a:txBody>
                    <a:bodyPr/>
                    <a:lstStyle/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Физкультминутка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2000" b="1" cap="none" spc="0" dirty="0" err="1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Здоровьесберегающий</a:t>
                      </a:r>
                      <a:r>
                        <a:rPr lang="ru-RU" sz="2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cap="none" spc="0" dirty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подход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- Гимнастика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для тела,  слуха, глаз; дыхательная гимнастика; упражнения на релаксацию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098233">
                <a:tc rowSpan="2">
                  <a:txBody>
                    <a:bodyPr/>
                    <a:lstStyle/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Индивидуальная (</a:t>
                      </a: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самостоятельная) </a:t>
                      </a: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работа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82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Индивидуальный и дифференцированный подход</a:t>
                      </a:r>
                      <a:endParaRPr lang="ru-RU" sz="2000" b="1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Разноуровневые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задания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0982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82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Информационно-коммуникативные технологии</a:t>
                      </a:r>
                      <a:endParaRPr lang="ru-RU" sz="20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-Тестирование на ПК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Разноуровневые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задания на ПК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098233">
                <a:tc rowSpan="2">
                  <a:txBody>
                    <a:bodyPr/>
                    <a:lstStyle/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Подведение итогов </a:t>
                      </a:r>
                      <a:r>
                        <a:rPr lang="ru-RU" sz="2000" b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урока</a:t>
                      </a:r>
                      <a:endParaRPr lang="ru-RU" sz="20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82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Педагогика сотрудничества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 -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Коллективный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вывод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- Подведение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итогов в паре (сравнение)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662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82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Гуманно-личностная  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технология</a:t>
                      </a:r>
                      <a:endParaRPr lang="ru-RU" sz="20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Создание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ситуации успеха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24251">
                <a:tc rowSpan="2">
                  <a:txBody>
                    <a:bodyPr/>
                    <a:lstStyle/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6670" indent="-266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Рефлексия</a:t>
                      </a:r>
                      <a:endParaRPr lang="ru-RU" sz="2000" b="1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82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Гуманно-личностная  </a:t>
                      </a:r>
                      <a:r>
                        <a:rPr lang="ru-RU" sz="2000" b="1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технология</a:t>
                      </a:r>
                      <a:endParaRPr lang="ru-RU" sz="20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Создание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ситуации успеха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746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82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cap="none" spc="0" dirty="0" err="1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Здоровьесберегающий</a:t>
                      </a:r>
                      <a:r>
                        <a:rPr lang="ru-RU" sz="2000" b="1" cap="none" spc="0" dirty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 подход</a:t>
                      </a:r>
                      <a:endParaRPr lang="ru-RU" sz="2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- Тренинг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«Я смог…что не получилось?»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-2380" y="0"/>
          <a:ext cx="9146380" cy="6858000"/>
        </p:xfrm>
        <a:graphic>
          <a:graphicData uri="http://schemas.openxmlformats.org/presentationml/2006/ole">
            <p:oleObj spid="_x0000_s1032" name="Презентация" r:id="rId3" imgW="4570610" imgH="3427643" progId="PowerPoint.Show.8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Компетентностно</a:t>
            </a:r>
            <a:r>
              <a:rPr lang="ru-RU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ориентированное обучение</a:t>
            </a:r>
            <a:endParaRPr lang="ru-RU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7" name="Picture 3" descr="H:\Documents and Settings\User\Рабочий стол\КАРТИНКИ\лена\Bankoboev.Ru_zolotaya_ose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1871626"/>
            <a:ext cx="3357586" cy="251819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71604" y="2143116"/>
            <a:ext cx="1919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Лес и человек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1760" y="3645024"/>
            <a:ext cx="1526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Подготовила 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Филатова С.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028" name="Picture 4" descr="H:\Documents and Settings\User\Рабочий стол\КАРТИНКИ\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1785926"/>
            <a:ext cx="3071834" cy="263237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214942" y="1857364"/>
            <a:ext cx="3000396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Домашние животные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r"/>
            <a:r>
              <a:rPr lang="ru-RU" b="1" dirty="0" smtClean="0">
                <a:solidFill>
                  <a:schemeClr val="bg1"/>
                </a:solidFill>
              </a:rPr>
              <a:t>Подготовил</a:t>
            </a:r>
          </a:p>
          <a:p>
            <a:pPr algn="r"/>
            <a:r>
              <a:rPr lang="ru-RU" b="1" dirty="0" smtClean="0">
                <a:solidFill>
                  <a:schemeClr val="bg1"/>
                </a:solidFill>
              </a:rPr>
              <a:t> Рыжков Д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33" name="Picture 9" descr="H:\Documents and Settings\User\Рабочий стол\КАРТИНКИ\emocii-210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5013176"/>
            <a:ext cx="2403128" cy="1357322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106" name="Object 10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5122" name="Презентация" r:id="rId3" imgW="4037228" imgH="3028009" progId="PowerPoint.Show.8">
              <p:embed/>
            </p:oleObj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819266" y="214290"/>
            <a:ext cx="78051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Проблемное обучение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7158" y="1285860"/>
            <a:ext cx="850112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например:</a:t>
            </a:r>
          </a:p>
          <a:p>
            <a:pPr algn="ctr"/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400" b="1" dirty="0" smtClean="0"/>
              <a:t>Мальчик записывал математические выражения к заданиям:</a:t>
            </a:r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0" y="2285992"/>
            <a:ext cx="4286248" cy="126188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dirty="0" smtClean="0"/>
              <a:t> </a:t>
            </a:r>
            <a:r>
              <a:rPr lang="ru-RU" sz="3600" dirty="0" smtClean="0"/>
              <a:t>1) к 2 прибавь 5 и помножь на 3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714876" y="2285992"/>
            <a:ext cx="4429124" cy="126188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2</a:t>
            </a:r>
            <a:r>
              <a:rPr lang="ru-RU" sz="3600" dirty="0" smtClean="0">
                <a:solidFill>
                  <a:srgbClr val="002060"/>
                </a:solidFill>
              </a:rPr>
              <a:t>) к 2 прибавь 5, помноженное на 3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642910" y="3643314"/>
            <a:ext cx="7903126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него получились вот такие записи: </a:t>
            </a:r>
          </a:p>
          <a:p>
            <a:pPr lvl="0" indent="3429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2+5*3=21 </a:t>
            </a:r>
            <a:r>
              <a:rPr lang="ru-RU" sz="3600" dirty="0" smtClean="0"/>
              <a:t>                         </a:t>
            </a:r>
            <a:r>
              <a:rPr lang="ru-RU" sz="40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2+5*3=17</a:t>
            </a:r>
            <a:endParaRPr lang="ru-RU" sz="3600" dirty="0" smtClean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5143512"/>
            <a:ext cx="51235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Найди ошибку в записях.</a:t>
            </a:r>
            <a:endParaRPr lang="ru-RU" sz="3600" dirty="0"/>
          </a:p>
        </p:txBody>
      </p:sp>
      <p:pic>
        <p:nvPicPr>
          <p:cNvPr id="12" name="Picture 13" descr="H:\Documents and Settings\User\Рабочий стол\КАРТИНКИ\emocii-2198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4725144"/>
            <a:ext cx="1872208" cy="1853853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074" name="Презентация" r:id="rId3" imgW="3525067" imgH="2642764" progId="PowerPoint.Show.12">
              <p:embed/>
            </p:oleObj>
          </a:graphicData>
        </a:graphic>
      </p:graphicFrame>
      <p:pic>
        <p:nvPicPr>
          <p:cNvPr id="6" name="Рисунок 5" descr="SDC13088.JPG"/>
          <p:cNvPicPr/>
          <p:nvPr/>
        </p:nvPicPr>
        <p:blipFill>
          <a:blip r:embed="rId4" cstate="print"/>
          <a:srcRect l="15822" t="27348" r="2999" b="20166"/>
          <a:stretch>
            <a:fillRect/>
          </a:stretch>
        </p:blipFill>
        <p:spPr>
          <a:xfrm>
            <a:off x="539552" y="548680"/>
            <a:ext cx="4752528" cy="280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6" name="Picture 4" descr="http://s019.radikal.ru/i635/1208/98/cc07f18a039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764704"/>
            <a:ext cx="2376264" cy="2448272"/>
          </a:xfrm>
          <a:prstGeom prst="rect">
            <a:avLst/>
          </a:prstGeom>
          <a:noFill/>
        </p:spPr>
      </p:pic>
      <p:pic>
        <p:nvPicPr>
          <p:cNvPr id="3080" name="Picture 8" descr="http://tekina.ucoz.ru/nadin/nadin11/ucos324w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5085184"/>
            <a:ext cx="1828722" cy="15121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291</Words>
  <Application>Microsoft Office PowerPoint</Application>
  <PresentationFormat>Экран (4:3)</PresentationFormat>
  <Paragraphs>122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Тема Office</vt:lpstr>
      <vt:lpstr>Бумажная</vt:lpstr>
      <vt:lpstr>Апекс</vt:lpstr>
      <vt:lpstr>Справедливость</vt:lpstr>
      <vt:lpstr>Презентация</vt:lpstr>
      <vt:lpstr>Использование современных педагогических технологий в начальной школе</vt:lpstr>
      <vt:lpstr>Слайд 2</vt:lpstr>
      <vt:lpstr>Слайд 3</vt:lpstr>
      <vt:lpstr>Слайд 4</vt:lpstr>
      <vt:lpstr>Слайд 5</vt:lpstr>
      <vt:lpstr>Слайд 6</vt:lpstr>
      <vt:lpstr>Компетентностно- ориентированное обучение</vt:lpstr>
      <vt:lpstr>Слайд 8</vt:lpstr>
      <vt:lpstr>Слайд 9</vt:lpstr>
      <vt:lpstr>Информационные технологии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69</cp:revision>
  <dcterms:modified xsi:type="dcterms:W3CDTF">2013-11-12T11:50:39Z</dcterms:modified>
</cp:coreProperties>
</file>