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007A3-D331-4E96-946E-EFD58E2BFC8B}" type="datetimeFigureOut">
              <a:rPr lang="ru-RU"/>
              <a:pPr>
                <a:defRPr/>
              </a:pPr>
              <a:t>05.01.2015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AAAC-8E44-4033-9AD4-82FA5C9603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669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9F1C4-12D5-4DD9-BFAA-7D8829CE670B}" type="datetimeFigureOut">
              <a:rPr lang="ru-RU"/>
              <a:pPr>
                <a:defRPr/>
              </a:pPr>
              <a:t>05.01.2015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47B1A-4160-4468-B629-4D8B7FA0C0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8985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58EBC-8E12-4D9D-AE84-D0DB7AFE4DF5}" type="datetimeFigureOut">
              <a:rPr lang="ru-RU"/>
              <a:pPr>
                <a:defRPr/>
              </a:pPr>
              <a:t>05.01.2015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E9A98-8FE4-49BC-8435-0E796F08C3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89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F788F-27A7-4260-B151-B9A054D927A0}" type="datetimeFigureOut">
              <a:rPr lang="ru-RU"/>
              <a:pPr>
                <a:defRPr/>
              </a:pPr>
              <a:t>05.01.2015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5637B-F776-49FB-8389-9D7D8DEF71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513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30902-9F1B-4174-9EBA-0457690D5EC4}" type="datetimeFigureOut">
              <a:rPr lang="ru-RU"/>
              <a:pPr>
                <a:defRPr/>
              </a:pPr>
              <a:t>05.01.2015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B8709-6370-4F85-8F09-1D46D79DF5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2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808FA-1593-4383-B0C0-CC1CDECC30B4}" type="datetimeFigureOut">
              <a:rPr lang="ru-RU"/>
              <a:pPr>
                <a:defRPr/>
              </a:pPr>
              <a:t>05.01.2015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CDFF3-0F47-42FB-9569-6955A57AC0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091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20F34-D95D-4C99-B715-4F20A39EF44F}" type="datetimeFigureOut">
              <a:rPr lang="ru-RU"/>
              <a:pPr>
                <a:defRPr/>
              </a:pPr>
              <a:t>05.01.2015</a:t>
            </a:fld>
            <a:endParaRPr lang="ru-RU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B7EF7-B3BC-48DD-92BB-59FD5A82F7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61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0B358-C0DA-492E-9729-6FC7086071C0}" type="datetimeFigureOut">
              <a:rPr lang="ru-RU"/>
              <a:pPr>
                <a:defRPr/>
              </a:pPr>
              <a:t>05.01.2015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04D90-8CBF-496F-93D2-84763A12AC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978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BC8CD-3DE9-43A3-8C1B-BCAEE877F7EB}" type="datetimeFigureOut">
              <a:rPr lang="ru-RU"/>
              <a:pPr>
                <a:defRPr/>
              </a:pPr>
              <a:t>05.01.2015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84064-2ED6-48FE-813B-1AA67F7852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1126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32F1B-3865-4817-A080-84F3DC85E848}" type="datetimeFigureOut">
              <a:rPr lang="ru-RU"/>
              <a:pPr>
                <a:defRPr/>
              </a:pPr>
              <a:t>05.01.2015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1CF39-3CB8-4DEF-BFDA-A40D33BB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38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D8DC9-4F57-4192-98F9-E49EF17F42B6}" type="datetimeFigureOut">
              <a:rPr lang="ru-RU"/>
              <a:pPr>
                <a:defRPr/>
              </a:pPr>
              <a:t>05.01.2015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035F3-4914-4CD0-B33B-04F468732F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008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F03AE1-1920-419A-95C1-7D15AD290D88}" type="datetimeFigureOut">
              <a:rPr lang="ru-RU"/>
              <a:pPr>
                <a:defRPr/>
              </a:pPr>
              <a:t>05.01.2015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5C525A-719C-49D0-9EE2-F43D02EDD1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277067"/>
            <a:ext cx="7560840" cy="25853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effectLst>
                  <a:glow rad="101600">
                    <a:schemeClr val="bg2">
                      <a:lumMod val="90000"/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Урок математики в 4 классе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effectLst>
                  <a:glow rad="101600">
                    <a:schemeClr val="bg2">
                      <a:lumMod val="90000"/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УМК «Школа России»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effectLst>
                  <a:glow rad="101600">
                    <a:schemeClr val="bg2">
                      <a:lumMod val="90000"/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Тема урока: Единицы времени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99852" y="4146757"/>
            <a:ext cx="4176075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glow rad="101600">
                    <a:schemeClr val="bg2">
                      <a:lumMod val="90000"/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Выполнили: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 smtClean="0">
                <a:effectLst>
                  <a:glow rad="101600">
                    <a:schemeClr val="bg2">
                      <a:lumMod val="90000"/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Борисенкова</a:t>
            </a:r>
            <a:r>
              <a:rPr lang="ru-RU" sz="2800" b="1" dirty="0" smtClean="0">
                <a:effectLst>
                  <a:glow rad="101600">
                    <a:schemeClr val="bg2">
                      <a:lumMod val="90000"/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 </a:t>
            </a:r>
            <a:r>
              <a:rPr lang="ru-RU" sz="2800" b="1" dirty="0">
                <a:effectLst>
                  <a:glow rad="101600">
                    <a:schemeClr val="bg2">
                      <a:lumMod val="90000"/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Ксения Сергеевна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615119"/>
            <a:ext cx="2448272" cy="24482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620688"/>
            <a:ext cx="8568952" cy="44986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4400" b="1" u="sng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ea typeface="Calibri"/>
                <a:cs typeface="Times New Roman" pitchFamily="18" charset="0"/>
              </a:rPr>
              <a:t>3. Вычисли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 pitchFamily="18" charset="0"/>
              </a:rPr>
              <a:t>2ч – 8 мин = 1 ч 52 мин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 pitchFamily="18" charset="0"/>
              </a:rPr>
              <a:t>5 мин + 40 с= 260 с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 pitchFamily="18" charset="0"/>
              </a:rPr>
              <a:t>100 мин – 1 ч =  40 мин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 pitchFamily="18" charset="0"/>
              </a:rPr>
              <a:t>360 сек + 3 мин = 180 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9965" y="185551"/>
            <a:ext cx="8754523" cy="21236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Вывод: </a:t>
            </a:r>
          </a:p>
          <a:p>
            <a:pPr indent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Что можно делать с единицами времени?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7265" y="2434438"/>
            <a:ext cx="5712887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71500" indent="-5715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преобразовывать;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9412" y="3789040"/>
            <a:ext cx="5680740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71500" indent="-5715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сравнивать 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9412" y="5157192"/>
            <a:ext cx="8064896" cy="14465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выполнять арифметические действия;</a:t>
            </a:r>
            <a:endParaRPr lang="ru-RU" sz="4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2816" y="260648"/>
            <a:ext cx="7056784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Молодцы!!!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872" y="1833165"/>
            <a:ext cx="5690672" cy="46085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9222" y="93234"/>
            <a:ext cx="8568952" cy="1815882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Цель: </a:t>
            </a:r>
            <a:r>
              <a:rPr lang="ru-RU" sz="2800" b="1" dirty="0"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обобщение знаний о единицах времени, совершенствование вычислительных навыков</a:t>
            </a:r>
            <a:r>
              <a:rPr lang="ru-RU" sz="2800" b="1" dirty="0"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  <a:endParaRPr lang="ru-RU" sz="2800" b="1" u="sng" dirty="0">
              <a:effectLst>
                <a:glow rad="101600">
                  <a:schemeClr val="accent2">
                    <a:lumMod val="20000"/>
                    <a:lumOff val="80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909116"/>
            <a:ext cx="8640960" cy="4616648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>
                <a:solidFill>
                  <a:prstClr val="black"/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и результаты урока</a:t>
            </a:r>
            <a:endParaRPr lang="ru-RU" sz="2800" b="1" dirty="0">
              <a:solidFill>
                <a:prstClr val="black"/>
              </a:solidFill>
              <a:effectLst>
                <a:glow rad="101600">
                  <a:schemeClr val="accent2">
                    <a:lumMod val="20000"/>
                    <a:lumOff val="80000"/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wavy" dirty="0">
                <a:solidFill>
                  <a:prstClr val="black"/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Предметные: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•  Систематизировать знания учащихся о единицах времени;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•  Развивать умение преобразовывать крупные единицы времени в мелкие и наоборот;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•  Совершенствовать вычислительные навыки;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4748"/>
            <a:ext cx="8568952" cy="7201972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wavy" dirty="0"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Метапредметные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ru-RU" sz="2800" b="1" u="sng" dirty="0"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Развивать познавательные УУД: </a:t>
            </a:r>
            <a:r>
              <a:rPr lang="ru-RU" sz="2800" b="1" dirty="0"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анализировать, сопоставлять, сравнивать, обобщать, классифицировать, выделять главное и обосновывать свои действия, устанавливать причинно-следственные связи;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•  Коммуникативные УУД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wavy" dirty="0"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Личностные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•  Развивать познавательный интерес;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glow rad="101600">
                    <a:schemeClr val="accent2">
                      <a:lumMod val="20000"/>
                      <a:lumOff val="80000"/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•  Воспитывать математическую речь;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6867" y="3521397"/>
            <a:ext cx="210864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 –    25 ∙ 4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23828" y="1146816"/>
            <a:ext cx="241226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 –    420 : 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7544" y="1988840"/>
            <a:ext cx="341642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М –    164 – 14 ∙ 10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6210" y="248001"/>
            <a:ext cx="3687117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Я –    365 : 1 – 24 ∙ 0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87819" y="2792504"/>
            <a:ext cx="4104457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Е –    (250 + 150) : 100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298950" y="247650"/>
            <a:ext cx="1136650" cy="5857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365</a:t>
            </a:r>
            <a:endParaRPr lang="ru-RU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35600" y="1146175"/>
            <a:ext cx="931863" cy="5857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60</a:t>
            </a:r>
            <a:endParaRPr lang="ru-RU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35413" y="1989138"/>
            <a:ext cx="931862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24</a:t>
            </a:r>
            <a:endParaRPr lang="ru-RU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92913" y="2792413"/>
            <a:ext cx="725487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4</a:t>
            </a:r>
            <a:endParaRPr lang="ru-RU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855913" y="3508375"/>
            <a:ext cx="1136650" cy="5857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100</a:t>
            </a:r>
            <a:endParaRPr lang="ru-RU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1274911" y="4509120"/>
          <a:ext cx="7185520" cy="94488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tableStyleId>{21E4AEA4-8DFA-4A89-87EB-49C32662AFE0}</a:tableStyleId>
              </a:tblPr>
              <a:tblGrid>
                <a:gridCol w="1437104"/>
                <a:gridCol w="1437104"/>
                <a:gridCol w="1437104"/>
                <a:gridCol w="1437104"/>
                <a:gridCol w="1437104"/>
              </a:tblGrid>
              <a:tr h="7920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u="none" strike="noStrike" kern="1200" cap="none" spc="0" normalizeH="0" baseline="0" noProof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</a:rPr>
                        <a:t>60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u="none" strike="noStrike" kern="1200" cap="none" spc="0" normalizeH="0" baseline="0" noProof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</a:rPr>
                        <a:t>100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u="none" strike="noStrike" kern="1200" cap="none" spc="0" normalizeH="0" baseline="0" noProof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</a:rPr>
                        <a:t>4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u="none" strike="noStrike" kern="1200" cap="none" spc="0" normalizeH="0" baseline="0" noProof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</a:rPr>
                        <a:t>24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u="none" strike="noStrike" kern="1200" cap="none" spc="0" normalizeH="0" baseline="0" noProof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</a:rPr>
                        <a:t>365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911" y="153372"/>
            <a:ext cx="2153654" cy="215365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1274911" y="5517232"/>
          <a:ext cx="7185520" cy="874896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tableStyleId>{21E4AEA4-8DFA-4A89-87EB-49C32662AFE0}</a:tableStyleId>
              </a:tblPr>
              <a:tblGrid>
                <a:gridCol w="1437104"/>
                <a:gridCol w="1437104"/>
                <a:gridCol w="1437104"/>
                <a:gridCol w="1437104"/>
                <a:gridCol w="1437104"/>
              </a:tblGrid>
              <a:tr h="874896"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</a:rPr>
                        <a:t>В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</a:rPr>
                        <a:t>Р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</a:rPr>
                        <a:t>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</a:rPr>
                        <a:t>М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</a:rPr>
                        <a:t>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332656"/>
          <a:ext cx="1437104" cy="94488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437104"/>
              </a:tblGrid>
              <a:tr h="7920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glow rad="635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</a:rPr>
                        <a:t>60</a:t>
                      </a: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1556792"/>
          <a:ext cx="1437104" cy="94488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437104"/>
              </a:tblGrid>
              <a:tr h="7920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glow rad="635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</a:rPr>
                        <a:t>100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2780928"/>
          <a:ext cx="1437104" cy="94488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437104"/>
              </a:tblGrid>
              <a:tr h="944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glow rad="635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</a:rPr>
                        <a:t>4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4005064"/>
          <a:ext cx="1440160" cy="94488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440160"/>
              </a:tblGrid>
              <a:tr h="2968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glow rad="635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</a:rPr>
                        <a:t>24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39552" y="5301208"/>
          <a:ext cx="1440160" cy="94488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440160"/>
              </a:tblGrid>
              <a:tr h="2968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glow rad="635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</a:rPr>
                        <a:t>365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85999" y="332655"/>
            <a:ext cx="6462461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60 сек.= 1 мин., 60 мин.= 1 часу – 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единица времени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236472" y="1556792"/>
            <a:ext cx="6511991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100 лет это век. Мы живём в 21 веке. – </a:t>
            </a:r>
            <a:r>
              <a:rPr lang="ru-RU" sz="28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промежуток времени</a:t>
            </a:r>
            <a:endParaRPr lang="ru-RU" sz="28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36471" y="2780928"/>
            <a:ext cx="6511991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 квартала в году по 3 месяца – </a:t>
            </a:r>
            <a:r>
              <a:rPr lang="ru-RU" sz="28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промежуток времени</a:t>
            </a:r>
            <a:endParaRPr lang="ru-RU" sz="28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36470" y="3948031"/>
            <a:ext cx="6511991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24 часа- сутки –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единица времени</a:t>
            </a:r>
            <a:endParaRPr lang="ru-RU" sz="28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286000" y="5301208"/>
            <a:ext cx="6750496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365 суток – год – </a:t>
            </a:r>
            <a:r>
              <a:rPr lang="ru-RU" sz="28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промежуток времени</a:t>
            </a:r>
            <a:r>
              <a:rPr lang="ru-RU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равный периоду обращения Земли вокруг Солнца</a:t>
            </a:r>
            <a:endParaRPr lang="ru-RU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616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063" y="3087688"/>
            <a:ext cx="1168400" cy="211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481" y="180796"/>
            <a:ext cx="7566879" cy="60016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>
                <a:ln>
                  <a:solidFill>
                    <a:schemeClr val="tx1"/>
                  </a:solidFill>
                </a:ln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Год состоит из 365 суток + 5 часов 48 минут 46 секунд. </a:t>
            </a:r>
            <a:r>
              <a:rPr lang="ru-RU" sz="3200" b="1" dirty="0">
                <a:ln>
                  <a:solidFill>
                    <a:schemeClr val="tx1"/>
                  </a:solidFill>
                </a:ln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Поэтому создать идеально точный календарь неразрешимая задача.</a:t>
            </a:r>
          </a:p>
          <a:p>
            <a:pPr indent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>
                  <a:solidFill>
                    <a:schemeClr val="tx1"/>
                  </a:solidFill>
                </a:ln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Приняли раз через 4 года в феврале добавлять 1 сутки и месяц равен 29 суткам, а в году будет 366 суток. Такой год называется…</a:t>
            </a: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4284663" y="299720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981" y="1082302"/>
            <a:ext cx="1786758" cy="22427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sp>
        <p:nvSpPr>
          <p:cNvPr id="6" name="TextBox 5"/>
          <p:cNvSpPr txBox="1"/>
          <p:nvPr/>
        </p:nvSpPr>
        <p:spPr>
          <a:xfrm>
            <a:off x="3563888" y="5350317"/>
            <a:ext cx="280831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u="sng" dirty="0">
                <a:solidFill>
                  <a:prstClr val="black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високосным</a:t>
            </a:r>
            <a:r>
              <a:rPr lang="ru-RU" sz="3600" b="1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  <a:endParaRPr lang="ru-RU" sz="20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4213" y="3571875"/>
            <a:ext cx="8459787" cy="1385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                   - 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промежуток времени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равный                          1000 годам.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025" y="1001713"/>
            <a:ext cx="8712200" cy="2678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- 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промежуток времени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близкий к периоду обращения Луны вокруг Земли. Время от одного полнолуния до другого составляет 29 с половиной дней.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6245" y="3680014"/>
            <a:ext cx="2664296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Тысячелетие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5994" y="1124744"/>
            <a:ext cx="139775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Месяц</a:t>
            </a:r>
            <a:endParaRPr lang="ru-RU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1971" y="417139"/>
            <a:ext cx="1525802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Неделя</a:t>
            </a:r>
            <a:endParaRPr lang="ru-RU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479425"/>
            <a:ext cx="723106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промежуток времени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равный 7 суткам</a:t>
            </a:r>
          </a:p>
        </p:txBody>
      </p:sp>
      <p:pic>
        <p:nvPicPr>
          <p:cNvPr id="82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4870450"/>
            <a:ext cx="8501062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404664"/>
            <a:ext cx="7632848" cy="51706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u="sng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1. </a:t>
            </a:r>
            <a:r>
              <a:rPr lang="ru-RU" sz="4400" b="1" u="sng" dirty="0" err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Вырази</a:t>
            </a:r>
            <a:r>
              <a:rPr lang="ru-RU" sz="4400" b="1" u="sng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 (преобразуй)</a:t>
            </a:r>
            <a:r>
              <a:rPr lang="ru-RU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 </a:t>
            </a:r>
            <a:r>
              <a:rPr lang="ru-RU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сут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5 ч = 53 ч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48 </a:t>
            </a:r>
            <a:r>
              <a:rPr lang="ru-RU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мес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= 2 года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240 мин = 4 ч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нед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= 7 </a:t>
            </a:r>
            <a:r>
              <a:rPr lang="ru-RU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сут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92696"/>
            <a:ext cx="8280920" cy="44986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4400" b="1" u="sng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ea typeface="Calibri"/>
                <a:cs typeface="Times New Roman" pitchFamily="18" charset="0"/>
              </a:rPr>
              <a:t>2. Сравни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 pitchFamily="18" charset="0"/>
              </a:rPr>
              <a:t>1 ч 15 мин   &lt;   85 мин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 pitchFamily="18" charset="0"/>
              </a:rPr>
              <a:t>3 </a:t>
            </a:r>
            <a:r>
              <a:rPr lang="ru-RU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 pitchFamily="18" charset="0"/>
              </a:rPr>
              <a:t>сут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 pitchFamily="18" charset="0"/>
              </a:rPr>
              <a:t> 18 ч    &gt;   62 ч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 pitchFamily="18" charset="0"/>
              </a:rPr>
              <a:t>2 </a:t>
            </a:r>
            <a:r>
              <a:rPr lang="ru-RU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 pitchFamily="18" charset="0"/>
              </a:rPr>
              <a:t>нед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 pitchFamily="18" charset="0"/>
              </a:rPr>
              <a:t>    &gt;   12 дней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 pitchFamily="18" charset="0"/>
              </a:rPr>
              <a:t>376 с    &lt;    </a:t>
            </a:r>
            <a:r>
              <a:rPr lang="ru-RU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 pitchFamily="18" charset="0"/>
              </a:rPr>
              <a:t>68 мин 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251</TotalTime>
  <Words>433</Words>
  <Application>Microsoft Office PowerPoint</Application>
  <PresentationFormat>Экран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Times New Roman</vt:lpstr>
      <vt:lpstr>Arial</vt:lpstr>
      <vt:lpstr>Wingdings 2</vt:lpstr>
      <vt:lpstr>Wingdings</vt:lpstr>
      <vt:lpstr>Wingdings 3</vt:lpstr>
      <vt:lpstr>Calibri</vt:lpstr>
      <vt:lpstr>Book Antiqua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Ксюша</dc:creator>
  <cp:lastModifiedBy>Ксюша</cp:lastModifiedBy>
  <cp:revision>22</cp:revision>
  <dcterms:created xsi:type="dcterms:W3CDTF">2014-11-18T19:41:16Z</dcterms:created>
  <dcterms:modified xsi:type="dcterms:W3CDTF">2015-01-05T14:34:30Z</dcterms:modified>
</cp:coreProperties>
</file>