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306-0EEC-41A7-AC62-4EE3095E450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53EA0-B7F2-48BA-A6AB-CBA9450331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306-0EEC-41A7-AC62-4EE3095E450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53EA0-B7F2-48BA-A6AB-CBA945033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306-0EEC-41A7-AC62-4EE3095E450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53EA0-B7F2-48BA-A6AB-CBA945033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306-0EEC-41A7-AC62-4EE3095E450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53EA0-B7F2-48BA-A6AB-CBA945033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306-0EEC-41A7-AC62-4EE3095E450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9953EA0-B7F2-48BA-A6AB-CBA945033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306-0EEC-41A7-AC62-4EE3095E450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53EA0-B7F2-48BA-A6AB-CBA945033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306-0EEC-41A7-AC62-4EE3095E450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53EA0-B7F2-48BA-A6AB-CBA945033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306-0EEC-41A7-AC62-4EE3095E450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53EA0-B7F2-48BA-A6AB-CBA945033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306-0EEC-41A7-AC62-4EE3095E450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53EA0-B7F2-48BA-A6AB-CBA945033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306-0EEC-41A7-AC62-4EE3095E450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53EA0-B7F2-48BA-A6AB-CBA945033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306-0EEC-41A7-AC62-4EE3095E450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53EA0-B7F2-48BA-A6AB-CBA945033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F65306-0EEC-41A7-AC62-4EE3095E450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953EA0-B7F2-48BA-A6AB-CBA945033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odinews.ru/upload/iblock/88f/HBpyIY8K_Pxgen_r_300xAi1v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Активизация интереса к изучению коми языка посредством игры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2905614"/>
          </a:xfrm>
        </p:spPr>
        <p:txBody>
          <a:bodyPr>
            <a:normAutofit fontScale="92500" lnSpcReduction="20000"/>
          </a:bodyPr>
          <a:lstStyle/>
          <a:p>
            <a:r>
              <a:rPr lang="ru-RU" sz="5400" dirty="0" smtClean="0"/>
              <a:t>Рекомендации для родителей</a:t>
            </a:r>
          </a:p>
          <a:p>
            <a:pPr algn="r"/>
            <a:r>
              <a:rPr lang="ru-RU" sz="4000" dirty="0" smtClean="0"/>
              <a:t>Учитель начальных классов Палехова Л.С.</a:t>
            </a:r>
          </a:p>
          <a:p>
            <a:r>
              <a:rPr lang="ru-RU" sz="4000" dirty="0" smtClean="0"/>
              <a:t>2013г.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b="0" i="1" u="sng" dirty="0" smtClean="0">
                <a:solidFill>
                  <a:schemeClr val="tx1"/>
                </a:solidFill>
              </a:rPr>
              <a:t>5. Игра «Найди слово». </a:t>
            </a:r>
            <a:br>
              <a:rPr lang="ru-RU" b="0" i="1" u="sng" dirty="0" smtClean="0">
                <a:solidFill>
                  <a:schemeClr val="tx1"/>
                </a:solidFill>
              </a:rPr>
            </a:br>
            <a:r>
              <a:rPr lang="ru-RU" b="0" dirty="0" smtClean="0">
                <a:solidFill>
                  <a:schemeClr val="tx1"/>
                </a:solidFill>
              </a:rPr>
              <a:t>Задание: найти в данных словах спрятанные слова.</a:t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b="0" dirty="0" err="1" smtClean="0">
                <a:solidFill>
                  <a:schemeClr val="tx1"/>
                </a:solidFill>
              </a:rPr>
              <a:t>Акань</a:t>
            </a:r>
            <a:r>
              <a:rPr lang="ru-RU" b="0" dirty="0" smtClean="0">
                <a:solidFill>
                  <a:schemeClr val="tx1"/>
                </a:solidFill>
              </a:rPr>
              <a:t> – кань</a:t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b="0" dirty="0" err="1" smtClean="0">
                <a:solidFill>
                  <a:schemeClr val="tx1"/>
                </a:solidFill>
              </a:rPr>
              <a:t>Пернянь</a:t>
            </a:r>
            <a:r>
              <a:rPr lang="ru-RU" b="0" dirty="0" smtClean="0">
                <a:solidFill>
                  <a:schemeClr val="tx1"/>
                </a:solidFill>
              </a:rPr>
              <a:t> – нянь</a:t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b="0" dirty="0" err="1" smtClean="0">
                <a:solidFill>
                  <a:schemeClr val="tx1"/>
                </a:solidFill>
              </a:rPr>
              <a:t>Юкмöс</a:t>
            </a:r>
            <a:r>
              <a:rPr lang="ru-RU" b="0" dirty="0" smtClean="0">
                <a:solidFill>
                  <a:schemeClr val="tx1"/>
                </a:solidFill>
              </a:rPr>
              <a:t> – </a:t>
            </a:r>
            <a:r>
              <a:rPr lang="ru-RU" b="0" dirty="0" err="1" smtClean="0">
                <a:solidFill>
                  <a:schemeClr val="tx1"/>
                </a:solidFill>
              </a:rPr>
              <a:t>мöс</a:t>
            </a:r>
            <a:r>
              <a:rPr lang="ru-RU" b="0" dirty="0" smtClean="0">
                <a:solidFill>
                  <a:schemeClr val="tx1"/>
                </a:solidFill>
              </a:rPr>
              <a:t/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b="0" dirty="0" err="1" smtClean="0">
                <a:solidFill>
                  <a:schemeClr val="tx1"/>
                </a:solidFill>
              </a:rPr>
              <a:t>Катшасин</a:t>
            </a:r>
            <a:r>
              <a:rPr lang="ru-RU" b="0" dirty="0" smtClean="0">
                <a:solidFill>
                  <a:schemeClr val="tx1"/>
                </a:solidFill>
              </a:rPr>
              <a:t> - … да …</a:t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b="0" dirty="0" err="1" smtClean="0">
                <a:solidFill>
                  <a:schemeClr val="tx1"/>
                </a:solidFill>
              </a:rPr>
              <a:t>Кукань</a:t>
            </a:r>
            <a:r>
              <a:rPr lang="ru-RU" b="0" dirty="0" smtClean="0">
                <a:solidFill>
                  <a:schemeClr val="tx1"/>
                </a:solidFill>
              </a:rPr>
              <a:t> – …</a:t>
            </a:r>
            <a:br>
              <a:rPr lang="ru-RU" b="0" dirty="0" smtClean="0">
                <a:solidFill>
                  <a:schemeClr val="tx1"/>
                </a:solidFill>
              </a:rPr>
            </a:br>
            <a:endParaRPr lang="ru-RU" b="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6106690"/>
          </a:xfrm>
        </p:spPr>
        <p:txBody>
          <a:bodyPr>
            <a:noAutofit/>
          </a:bodyPr>
          <a:lstStyle/>
          <a:p>
            <a:pPr fontAlgn="base"/>
            <a:r>
              <a:rPr lang="ru-RU" sz="3200" b="0" i="1" u="sng" dirty="0" smtClean="0">
                <a:solidFill>
                  <a:schemeClr val="tx1"/>
                </a:solidFill>
              </a:rPr>
              <a:t>6. Игра «Кто это? Что это?». </a:t>
            </a:r>
            <a:br>
              <a:rPr lang="ru-RU" sz="3200" b="0" i="1" u="sng" dirty="0" smtClean="0">
                <a:solidFill>
                  <a:schemeClr val="tx1"/>
                </a:solidFill>
              </a:rPr>
            </a:br>
            <a:r>
              <a:rPr lang="ru-RU" sz="3200" b="0" dirty="0" smtClean="0">
                <a:solidFill>
                  <a:schemeClr val="tx1"/>
                </a:solidFill>
              </a:rPr>
              <a:t>Родитель даёт описание, толкование слова. Задание: угадайте, что это за слово.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r>
              <a:rPr lang="ru-RU" sz="3200" b="0" dirty="0" err="1" smtClean="0">
                <a:solidFill>
                  <a:schemeClr val="tx1"/>
                </a:solidFill>
              </a:rPr>
              <a:t>Пасьыс</a:t>
            </a:r>
            <a:r>
              <a:rPr lang="ru-RU" sz="3200" b="0" dirty="0" smtClean="0">
                <a:solidFill>
                  <a:schemeClr val="tx1"/>
                </a:solidFill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</a:rPr>
              <a:t>сылöн</a:t>
            </a:r>
            <a:r>
              <a:rPr lang="ru-RU" sz="3200" b="0" dirty="0" smtClean="0">
                <a:solidFill>
                  <a:schemeClr val="tx1"/>
                </a:solidFill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</a:rPr>
              <a:t>еджыд</a:t>
            </a:r>
            <a:r>
              <a:rPr lang="ru-RU" sz="3200" b="0" dirty="0" smtClean="0">
                <a:solidFill>
                  <a:schemeClr val="tx1"/>
                </a:solidFill>
              </a:rPr>
              <a:t>, </a:t>
            </a:r>
            <a:r>
              <a:rPr lang="ru-RU" sz="3200" b="0" dirty="0" err="1" smtClean="0">
                <a:solidFill>
                  <a:schemeClr val="tx1"/>
                </a:solidFill>
              </a:rPr>
              <a:t>шоныд</a:t>
            </a:r>
            <a:r>
              <a:rPr lang="ru-RU" sz="3200" b="0" dirty="0" smtClean="0">
                <a:solidFill>
                  <a:schemeClr val="tx1"/>
                </a:solidFill>
              </a:rPr>
              <a:t>, </a:t>
            </a:r>
            <a:r>
              <a:rPr lang="ru-RU" sz="3200" b="0" dirty="0" err="1" smtClean="0">
                <a:solidFill>
                  <a:schemeClr val="tx1"/>
                </a:solidFill>
              </a:rPr>
              <a:t>бöжыс</a:t>
            </a:r>
            <a:r>
              <a:rPr lang="ru-RU" sz="3200" b="0" dirty="0" smtClean="0">
                <a:solidFill>
                  <a:schemeClr val="tx1"/>
                </a:solidFill>
              </a:rPr>
              <a:t> – </a:t>
            </a:r>
            <a:r>
              <a:rPr lang="ru-RU" sz="3200" b="0" dirty="0" err="1" smtClean="0">
                <a:solidFill>
                  <a:schemeClr val="tx1"/>
                </a:solidFill>
              </a:rPr>
              <a:t>дженьыд</a:t>
            </a:r>
            <a:r>
              <a:rPr lang="ru-RU" sz="3200" b="0" dirty="0" smtClean="0">
                <a:solidFill>
                  <a:schemeClr val="tx1"/>
                </a:solidFill>
              </a:rPr>
              <a:t>, </a:t>
            </a:r>
            <a:r>
              <a:rPr lang="ru-RU" sz="3200" b="0" dirty="0" err="1" smtClean="0">
                <a:solidFill>
                  <a:schemeClr val="tx1"/>
                </a:solidFill>
              </a:rPr>
              <a:t>пельыс</a:t>
            </a:r>
            <a:r>
              <a:rPr lang="ru-RU" sz="3200" b="0" dirty="0" smtClean="0">
                <a:solidFill>
                  <a:schemeClr val="tx1"/>
                </a:solidFill>
              </a:rPr>
              <a:t> – </a:t>
            </a:r>
            <a:r>
              <a:rPr lang="ru-RU" sz="3200" b="0" dirty="0" err="1" smtClean="0">
                <a:solidFill>
                  <a:schemeClr val="tx1"/>
                </a:solidFill>
              </a:rPr>
              <a:t>кузь</a:t>
            </a:r>
            <a:r>
              <a:rPr lang="ru-RU" sz="3200" b="0" dirty="0" smtClean="0">
                <a:solidFill>
                  <a:schemeClr val="tx1"/>
                </a:solidFill>
              </a:rPr>
              <a:t>. (</a:t>
            </a:r>
            <a:r>
              <a:rPr lang="ru-RU" sz="3200" b="0" dirty="0" err="1" smtClean="0">
                <a:solidFill>
                  <a:schemeClr val="tx1"/>
                </a:solidFill>
              </a:rPr>
              <a:t>Кöч</a:t>
            </a:r>
            <a:r>
              <a:rPr lang="ru-RU" sz="3200" b="0" dirty="0" smtClean="0">
                <a:solidFill>
                  <a:schemeClr val="tx1"/>
                </a:solidFill>
              </a:rPr>
              <a:t>). 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r>
              <a:rPr lang="ru-RU" sz="3200" b="0" dirty="0" smtClean="0">
                <a:solidFill>
                  <a:schemeClr val="tx1"/>
                </a:solidFill>
              </a:rPr>
              <a:t>Шубка белая, тёплая, хвостик короткий, ушки – длинные. (Заяц.)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r>
              <a:rPr lang="ru-RU" sz="3200" b="0" dirty="0" err="1" smtClean="0">
                <a:solidFill>
                  <a:schemeClr val="tx1"/>
                </a:solidFill>
              </a:rPr>
              <a:t>Тӧв </a:t>
            </a:r>
            <a:r>
              <a:rPr lang="ru-RU" sz="3200" b="0" dirty="0" smtClean="0">
                <a:solidFill>
                  <a:schemeClr val="tx1"/>
                </a:solidFill>
              </a:rPr>
              <a:t>и </a:t>
            </a:r>
            <a:r>
              <a:rPr lang="ru-RU" sz="3200" b="0" dirty="0" err="1" smtClean="0">
                <a:solidFill>
                  <a:schemeClr val="tx1"/>
                </a:solidFill>
              </a:rPr>
              <a:t>гожöм</a:t>
            </a:r>
            <a:r>
              <a:rPr lang="ru-RU" sz="3200" b="0" dirty="0" smtClean="0">
                <a:solidFill>
                  <a:schemeClr val="tx1"/>
                </a:solidFill>
              </a:rPr>
              <a:t> эти </a:t>
            </a:r>
            <a:r>
              <a:rPr lang="ru-RU" sz="3200" b="0" dirty="0" err="1" smtClean="0">
                <a:solidFill>
                  <a:schemeClr val="tx1"/>
                </a:solidFill>
              </a:rPr>
              <a:t>рöма</a:t>
            </a:r>
            <a:r>
              <a:rPr lang="ru-RU" sz="3200" b="0" dirty="0" smtClean="0">
                <a:solidFill>
                  <a:schemeClr val="tx1"/>
                </a:solidFill>
              </a:rPr>
              <a:t>, </a:t>
            </a:r>
            <a:r>
              <a:rPr lang="ru-RU" sz="3200" b="0" dirty="0" err="1" smtClean="0">
                <a:solidFill>
                  <a:schemeClr val="tx1"/>
                </a:solidFill>
              </a:rPr>
              <a:t>турунвижа</a:t>
            </a:r>
            <a:r>
              <a:rPr lang="ru-RU" sz="3200" b="0" dirty="0" smtClean="0">
                <a:solidFill>
                  <a:schemeClr val="tx1"/>
                </a:solidFill>
              </a:rPr>
              <a:t>, </a:t>
            </a:r>
            <a:r>
              <a:rPr lang="ru-RU" sz="3200" b="0" dirty="0" err="1" smtClean="0">
                <a:solidFill>
                  <a:schemeClr val="tx1"/>
                </a:solidFill>
              </a:rPr>
              <a:t>уна</a:t>
            </a:r>
            <a:r>
              <a:rPr lang="ru-RU" sz="3200" b="0" dirty="0" smtClean="0">
                <a:solidFill>
                  <a:schemeClr val="tx1"/>
                </a:solidFill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</a:rPr>
              <a:t>ема</a:t>
            </a:r>
            <a:r>
              <a:rPr lang="ru-RU" sz="3200" b="0" dirty="0" smtClean="0">
                <a:solidFill>
                  <a:schemeClr val="tx1"/>
                </a:solidFill>
              </a:rPr>
              <a:t>. (…).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r>
              <a:rPr lang="ru-RU" sz="3200" b="0" dirty="0" smtClean="0">
                <a:solidFill>
                  <a:schemeClr val="tx1"/>
                </a:solidFill>
              </a:rPr>
              <a:t> Зимой и летом одним зелёным цветом, имеет много иголок. (...)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endParaRPr lang="ru-RU" sz="3200" b="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Autofit/>
          </a:bodyPr>
          <a:lstStyle/>
          <a:p>
            <a:pPr fontAlgn="base"/>
            <a:r>
              <a:rPr lang="ru-RU" sz="3200" b="0" i="1" u="sng" dirty="0" smtClean="0">
                <a:solidFill>
                  <a:schemeClr val="tx1"/>
                </a:solidFill>
              </a:rPr>
              <a:t>7. Игра «Закончи предложение». </a:t>
            </a:r>
            <a:br>
              <a:rPr lang="ru-RU" sz="3200" b="0" i="1" u="sng" dirty="0" smtClean="0">
                <a:solidFill>
                  <a:schemeClr val="tx1"/>
                </a:solidFill>
              </a:rPr>
            </a:br>
            <a:r>
              <a:rPr lang="ru-RU" sz="3200" b="0" dirty="0" smtClean="0">
                <a:solidFill>
                  <a:schemeClr val="tx1"/>
                </a:solidFill>
              </a:rPr>
              <a:t>Родитель читает предложение. Задание: закончите по смыслу предложения.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r>
              <a:rPr lang="ru-RU" sz="3200" b="0" dirty="0" smtClean="0">
                <a:solidFill>
                  <a:schemeClr val="tx1"/>
                </a:solidFill>
              </a:rPr>
              <a:t>У Ромы и Жоры есть …….. (</a:t>
            </a:r>
            <a:r>
              <a:rPr lang="ru-RU" sz="3200" b="0" dirty="0" err="1" smtClean="0">
                <a:solidFill>
                  <a:schemeClr val="tx1"/>
                </a:solidFill>
              </a:rPr>
              <a:t>пон</a:t>
            </a:r>
            <a:r>
              <a:rPr lang="ru-RU" sz="3200" b="0" dirty="0" smtClean="0">
                <a:solidFill>
                  <a:schemeClr val="tx1"/>
                </a:solidFill>
              </a:rPr>
              <a:t> Жучка) (собака Жучка)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r>
              <a:rPr lang="ru-RU" sz="3200" b="0" dirty="0" smtClean="0">
                <a:solidFill>
                  <a:schemeClr val="tx1"/>
                </a:solidFill>
              </a:rPr>
              <a:t>Однажды они пошли ……. </a:t>
            </a:r>
            <a:r>
              <a:rPr lang="ru-RU" sz="3200" b="0" dirty="0" err="1" smtClean="0">
                <a:solidFill>
                  <a:schemeClr val="tx1"/>
                </a:solidFill>
              </a:rPr>
              <a:t>(вöрӧ</a:t>
            </a:r>
            <a:r>
              <a:rPr lang="ru-RU" sz="3200" b="0" dirty="0" smtClean="0">
                <a:solidFill>
                  <a:schemeClr val="tx1"/>
                </a:solidFill>
              </a:rPr>
              <a:t>) (…)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r>
              <a:rPr lang="ru-RU" sz="3200" b="0" dirty="0" smtClean="0">
                <a:solidFill>
                  <a:schemeClr val="tx1"/>
                </a:solidFill>
              </a:rPr>
              <a:t>Вдруг из кустов выскочила …….. (</a:t>
            </a:r>
            <a:r>
              <a:rPr lang="ru-RU" sz="3200" b="0" dirty="0" err="1" smtClean="0">
                <a:solidFill>
                  <a:schemeClr val="tx1"/>
                </a:solidFill>
              </a:rPr>
              <a:t>лэбач</a:t>
            </a:r>
            <a:r>
              <a:rPr lang="ru-RU" sz="3200" b="0" dirty="0" smtClean="0">
                <a:solidFill>
                  <a:schemeClr val="tx1"/>
                </a:solidFill>
              </a:rPr>
              <a:t>) (…)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r>
              <a:rPr lang="ru-RU" sz="3200" b="0" dirty="0" smtClean="0">
                <a:solidFill>
                  <a:schemeClr val="tx1"/>
                </a:solidFill>
              </a:rPr>
              <a:t>Потом ребята долго вспоминали, как ……… (</a:t>
            </a:r>
            <a:r>
              <a:rPr lang="ru-RU" sz="3200" b="0" dirty="0" err="1" smtClean="0">
                <a:solidFill>
                  <a:schemeClr val="tx1"/>
                </a:solidFill>
              </a:rPr>
              <a:t>лэбач</a:t>
            </a:r>
            <a:r>
              <a:rPr lang="ru-RU" sz="3200" b="0" dirty="0" smtClean="0">
                <a:solidFill>
                  <a:schemeClr val="tx1"/>
                </a:solidFill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</a:rPr>
              <a:t>найӧс повзьӧдӧма</a:t>
            </a:r>
            <a:r>
              <a:rPr lang="ru-RU" sz="3200" b="0" dirty="0" smtClean="0">
                <a:solidFill>
                  <a:schemeClr val="tx1"/>
                </a:solidFill>
              </a:rPr>
              <a:t>) (…).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endParaRPr lang="ru-RU" sz="3200" b="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5445224"/>
          </a:xfrm>
        </p:spPr>
        <p:txBody>
          <a:bodyPr>
            <a:noAutofit/>
          </a:bodyPr>
          <a:lstStyle/>
          <a:p>
            <a:pPr fontAlgn="base"/>
            <a:r>
              <a:rPr lang="ru-RU" sz="3200" b="0" i="1" u="sng" dirty="0" smtClean="0">
                <a:solidFill>
                  <a:schemeClr val="tx1"/>
                </a:solidFill>
              </a:rPr>
              <a:t>8. Игра «Шифровальщик». </a:t>
            </a:r>
            <a:br>
              <a:rPr lang="ru-RU" sz="3200" b="0" i="1" u="sng" dirty="0" smtClean="0">
                <a:solidFill>
                  <a:schemeClr val="tx1"/>
                </a:solidFill>
              </a:rPr>
            </a:br>
            <a:r>
              <a:rPr lang="ru-RU" sz="3200" b="0" dirty="0" smtClean="0">
                <a:solidFill>
                  <a:schemeClr val="tx1"/>
                </a:solidFill>
              </a:rPr>
              <a:t>Работа в парах. Один в роли шифровальщика, другой отгадывает (расшифровывает). Можно зашифровать слово, словосочетание и даже предложение.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r>
              <a:rPr lang="ru-RU" sz="3200" b="0" dirty="0" err="1" smtClean="0">
                <a:solidFill>
                  <a:schemeClr val="tx1"/>
                </a:solidFill>
              </a:rPr>
              <a:t>Окк</a:t>
            </a:r>
            <a:r>
              <a:rPr lang="ru-RU" sz="3200" b="0" dirty="0" smtClean="0">
                <a:solidFill>
                  <a:schemeClr val="tx1"/>
                </a:solidFill>
              </a:rPr>
              <a:t> (кок) – нога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r>
              <a:rPr lang="ru-RU" sz="3200" b="0" dirty="0" err="1" smtClean="0">
                <a:solidFill>
                  <a:schemeClr val="tx1"/>
                </a:solidFill>
              </a:rPr>
              <a:t>Помпель</a:t>
            </a:r>
            <a:r>
              <a:rPr lang="ru-RU" sz="3200" b="0" dirty="0" smtClean="0">
                <a:solidFill>
                  <a:schemeClr val="tx1"/>
                </a:solidFill>
              </a:rPr>
              <a:t> (</a:t>
            </a:r>
            <a:r>
              <a:rPr lang="ru-RU" sz="3200" b="0" dirty="0" err="1" smtClean="0">
                <a:solidFill>
                  <a:schemeClr val="tx1"/>
                </a:solidFill>
              </a:rPr>
              <a:t>пельпом</a:t>
            </a:r>
            <a:r>
              <a:rPr lang="ru-RU" sz="3200" b="0" dirty="0" smtClean="0">
                <a:solidFill>
                  <a:schemeClr val="tx1"/>
                </a:solidFill>
              </a:rPr>
              <a:t>) – плечо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r>
              <a:rPr lang="ru-RU" sz="3200" b="0" dirty="0" err="1" smtClean="0">
                <a:solidFill>
                  <a:schemeClr val="tx1"/>
                </a:solidFill>
              </a:rPr>
              <a:t>ноп</a:t>
            </a:r>
            <a:r>
              <a:rPr lang="ru-RU" sz="3200" b="0" dirty="0" smtClean="0">
                <a:solidFill>
                  <a:schemeClr val="tx1"/>
                </a:solidFill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</a:rPr>
              <a:t>чеӧчлча  </a:t>
            </a:r>
            <a:r>
              <a:rPr lang="ru-RU" sz="3200" b="0" dirty="0" smtClean="0">
                <a:solidFill>
                  <a:schemeClr val="tx1"/>
                </a:solidFill>
              </a:rPr>
              <a:t>(…) – собака прыгает</a:t>
            </a:r>
            <a:br>
              <a:rPr lang="ru-RU" sz="3200" b="0" dirty="0" smtClean="0">
                <a:solidFill>
                  <a:schemeClr val="tx1"/>
                </a:solidFill>
              </a:rPr>
            </a:br>
            <a:r>
              <a:rPr lang="ru-RU" sz="3200" b="0" dirty="0" err="1" smtClean="0">
                <a:solidFill>
                  <a:schemeClr val="tx1"/>
                </a:solidFill>
              </a:rPr>
              <a:t>эм</a:t>
            </a:r>
            <a:r>
              <a:rPr lang="ru-RU" sz="3200" b="0" dirty="0" smtClean="0">
                <a:solidFill>
                  <a:schemeClr val="tx1"/>
                </a:solidFill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</a:rPr>
              <a:t>наум</a:t>
            </a:r>
            <a:r>
              <a:rPr lang="ru-RU" sz="3200" b="0" dirty="0" smtClean="0">
                <a:solidFill>
                  <a:schemeClr val="tx1"/>
                </a:solidFill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</a:rPr>
              <a:t>тӧрог  </a:t>
            </a:r>
            <a:r>
              <a:rPr lang="ru-RU" sz="3200" b="0" dirty="0" smtClean="0">
                <a:solidFill>
                  <a:schemeClr val="tx1"/>
                </a:solidFill>
              </a:rPr>
              <a:t>(…) – я иду домой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013176"/>
            <a:ext cx="2016224" cy="16215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sz="7700" dirty="0" smtClean="0">
                <a:solidFill>
                  <a:srgbClr val="7030A0"/>
                </a:solidFill>
              </a:rPr>
              <a:t>Конечно, это не весь список игр. Уважаемые родители, главное помните, что совместная работа всегда приносит положительный результат!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553062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chemeClr val="tx1"/>
                </a:solidFill>
                <a:effectLst/>
              </a:rPr>
              <a:t>«Для всего, что существует в природе – воды, воздуха, неба, облаков, солнца, дождя, лесов, болот, рек и озёр, лугов и полей, цветов и трав – в русском языке есть великое множество хороших слов и названий», – </a:t>
            </a:r>
            <a:br>
              <a:rPr lang="ru-RU" sz="4000" dirty="0" smtClean="0">
                <a:solidFill>
                  <a:schemeClr val="tx1"/>
                </a:solidFill>
                <a:effectLst/>
              </a:rPr>
            </a:br>
            <a:r>
              <a:rPr lang="ru-RU" sz="4000" dirty="0" smtClean="0">
                <a:solidFill>
                  <a:schemeClr val="tx1"/>
                </a:solidFill>
                <a:effectLst/>
              </a:rPr>
              <a:t>сказал К.Г. Паустовский.                                  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  <p:pic>
        <p:nvPicPr>
          <p:cNvPr id="4" name="Содержимое 3" descr="Пусть они вырастут с мамой…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725144"/>
            <a:ext cx="2526407" cy="1764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476672"/>
            <a:ext cx="8291264" cy="6048672"/>
          </a:xfrm>
        </p:spPr>
        <p:txBody>
          <a:bodyPr>
            <a:noAutofit/>
          </a:bodyPr>
          <a:lstStyle/>
          <a:p>
            <a:r>
              <a:rPr lang="ru-RU" sz="4000" dirty="0" smtClean="0"/>
              <a:t>На наш взгляд, эти слова можно отнести и к коми, и к английскому, и любому другому языку. Ибо эти слова К.Г. Паустовского могут помочь ребятам осознать один важный момент: слово – инструмент познания мира. Через слово ученики узнают и осознают законы языка, убеждаются в его точности, красоте, выразительности.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476672"/>
            <a:ext cx="8075240" cy="5904656"/>
          </a:xfrm>
        </p:spPr>
        <p:txBody>
          <a:bodyPr>
            <a:normAutofit/>
          </a:bodyPr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Тщательно спланированная и организованная работа помогает обогатить словарный запас учащихся, вырабатывать орфографическую грамотность, развивать речь, в целом способствует формированию языковой компетенции учащихся, уважения и любви к родному языку.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820472" cy="4437112"/>
          </a:xfrm>
        </p:spPr>
        <p:txBody>
          <a:bodyPr>
            <a:noAutofit/>
          </a:bodyPr>
          <a:lstStyle/>
          <a:p>
            <a:pPr algn="l"/>
            <a: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Благодаря </a:t>
            </a:r>
            <a:b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систематической словарной работе детей с их родителями у учащихся возрастёт интерес и внимание к слову, к коми языку в целом, речь учащихся станет богаче, дети будут уметь выражать свои мысли на родном языке.</a:t>
            </a:r>
            <a:endParaRPr lang="ru-RU" sz="36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http://u.jimdo.com/www44/o/se4b928d3c7a8c418/emotion/crop/header.png?t=1342068280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-1611560"/>
            <a:ext cx="8004493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45624" cy="6336704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b="0" dirty="0" smtClean="0">
                <a:solidFill>
                  <a:schemeClr val="tx1"/>
                </a:solidFill>
              </a:rPr>
              <a:t>В </a:t>
            </a:r>
            <a:r>
              <a:rPr lang="ru-RU" sz="3600" b="0" dirty="0" smtClean="0">
                <a:solidFill>
                  <a:schemeClr val="tx1"/>
                </a:solidFill>
              </a:rPr>
              <a:t>своей работе с детьми родители могут использовать  следующие игры.</a:t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i="1" u="sng" dirty="0" smtClean="0">
                <a:solidFill>
                  <a:schemeClr val="tx1"/>
                </a:solidFill>
              </a:rPr>
              <a:t>1. Игра «Какое слово лишнее?»</a:t>
            </a:r>
            <a:r>
              <a:rPr lang="ru-RU" sz="3600" b="0" dirty="0" smtClean="0">
                <a:solidFill>
                  <a:schemeClr val="tx1"/>
                </a:solidFill>
              </a:rPr>
              <a:t/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smtClean="0">
                <a:solidFill>
                  <a:schemeClr val="tx1"/>
                </a:solidFill>
              </a:rPr>
              <a:t>Родитель называет группу слов, среди них одно не относится к этой тематической группе. Задание: определите, по какому принципу объединены слова, какое слово – лишнее, объясните почему.</a:t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smtClean="0">
                <a:solidFill>
                  <a:schemeClr val="tx1"/>
                </a:solidFill>
              </a:rPr>
              <a:t>    </a:t>
            </a:r>
            <a:r>
              <a:rPr lang="ru-RU" sz="3600" b="0" dirty="0" err="1" smtClean="0">
                <a:solidFill>
                  <a:schemeClr val="tx1"/>
                </a:solidFill>
              </a:rPr>
              <a:t>улӧс</a:t>
            </a:r>
            <a:r>
              <a:rPr lang="ru-RU" sz="3600" b="0" dirty="0" err="1" smtClean="0">
                <a:solidFill>
                  <a:schemeClr val="tx1"/>
                </a:solidFill>
              </a:rPr>
              <a:t>                     </a:t>
            </a:r>
            <a:r>
              <a:rPr lang="ru-RU" sz="3600" b="0" u="sng" dirty="0" err="1" smtClean="0">
                <a:solidFill>
                  <a:schemeClr val="tx1"/>
                </a:solidFill>
              </a:rPr>
              <a:t>Тӧв</a:t>
            </a:r>
            <a:r>
              <a:rPr lang="ru-RU" sz="3600" b="0" dirty="0" smtClean="0">
                <a:solidFill>
                  <a:schemeClr val="tx1"/>
                </a:solidFill>
              </a:rPr>
              <a:t/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smtClean="0">
                <a:solidFill>
                  <a:schemeClr val="tx1"/>
                </a:solidFill>
              </a:rPr>
              <a:t> </a:t>
            </a:r>
            <a:r>
              <a:rPr lang="ru-RU" sz="3600" b="0" dirty="0" err="1" smtClean="0">
                <a:solidFill>
                  <a:schemeClr val="tx1"/>
                </a:solidFill>
              </a:rPr>
              <a:t>пызан</a:t>
            </a:r>
            <a:r>
              <a:rPr lang="ru-RU" sz="3600" b="0" dirty="0" smtClean="0">
                <a:solidFill>
                  <a:schemeClr val="tx1"/>
                </a:solidFill>
              </a:rPr>
              <a:t>                  </a:t>
            </a:r>
            <a:r>
              <a:rPr lang="ru-RU" sz="3600" b="0" dirty="0" smtClean="0">
                <a:solidFill>
                  <a:schemeClr val="tx1"/>
                </a:solidFill>
              </a:rPr>
              <a:t>    </a:t>
            </a:r>
            <a:r>
              <a:rPr lang="ru-RU" sz="3600" b="0" dirty="0" err="1" smtClean="0">
                <a:solidFill>
                  <a:schemeClr val="tx1"/>
                </a:solidFill>
              </a:rPr>
              <a:t>Кӧч</a:t>
            </a:r>
            <a:r>
              <a:rPr lang="ru-RU" sz="3600" b="0" dirty="0" smtClean="0">
                <a:solidFill>
                  <a:schemeClr val="tx1"/>
                </a:solidFill>
              </a:rPr>
              <a:t/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err="1" smtClean="0">
                <a:solidFill>
                  <a:schemeClr val="tx1"/>
                </a:solidFill>
              </a:rPr>
              <a:t>лабич</a:t>
            </a:r>
            <a:r>
              <a:rPr lang="ru-RU" sz="3600" b="0" dirty="0" smtClean="0">
                <a:solidFill>
                  <a:schemeClr val="tx1"/>
                </a:solidFill>
              </a:rPr>
              <a:t>                 </a:t>
            </a:r>
            <a:r>
              <a:rPr lang="ru-RU" sz="3600" b="0" dirty="0" smtClean="0">
                <a:solidFill>
                  <a:schemeClr val="tx1"/>
                </a:solidFill>
              </a:rPr>
              <a:t>     </a:t>
            </a:r>
            <a:r>
              <a:rPr lang="ru-RU" sz="3600" b="0" dirty="0" err="1" smtClean="0">
                <a:solidFill>
                  <a:schemeClr val="tx1"/>
                </a:solidFill>
              </a:rPr>
              <a:t>руч</a:t>
            </a:r>
            <a:r>
              <a:rPr lang="ru-RU" sz="3600" b="0" dirty="0" smtClean="0">
                <a:solidFill>
                  <a:schemeClr val="tx1"/>
                </a:solidFill>
              </a:rPr>
              <a:t/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smtClean="0">
                <a:solidFill>
                  <a:schemeClr val="tx1"/>
                </a:solidFill>
              </a:rPr>
              <a:t> </a:t>
            </a:r>
            <a:r>
              <a:rPr lang="ru-RU" sz="3600" b="0" u="sng" dirty="0" err="1" smtClean="0">
                <a:solidFill>
                  <a:schemeClr val="tx1"/>
                </a:solidFill>
              </a:rPr>
              <a:t>Кепысь</a:t>
            </a:r>
            <a:r>
              <a:rPr lang="ru-RU" sz="3600" b="0" dirty="0" smtClean="0">
                <a:solidFill>
                  <a:schemeClr val="tx1"/>
                </a:solidFill>
              </a:rPr>
              <a:t>                   </a:t>
            </a:r>
            <a:r>
              <a:rPr lang="ru-RU" sz="3600" b="0" dirty="0" err="1" smtClean="0">
                <a:solidFill>
                  <a:schemeClr val="tx1"/>
                </a:solidFill>
              </a:rPr>
              <a:t>ош</a:t>
            </a:r>
            <a:r>
              <a:rPr lang="ru-RU" sz="3600" b="0" dirty="0" smtClean="0">
                <a:solidFill>
                  <a:schemeClr val="tx1"/>
                </a:solidFill>
              </a:rPr>
              <a:t/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smtClean="0">
                <a:solidFill>
                  <a:schemeClr val="tx1"/>
                </a:solidFill>
              </a:rPr>
              <a:t> </a:t>
            </a:r>
            <a:r>
              <a:rPr lang="ru-RU" sz="3600" b="0" dirty="0" smtClean="0"/>
              <a:t/>
            </a:r>
            <a:br>
              <a:rPr lang="ru-RU" sz="3600" b="0" dirty="0" smtClean="0"/>
            </a:br>
            <a:endParaRPr lang="ru-RU" sz="3600" b="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05064"/>
            <a:ext cx="2088232" cy="2232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3600" b="0" i="1" u="sng" dirty="0" smtClean="0">
                <a:solidFill>
                  <a:schemeClr val="tx1"/>
                </a:solidFill>
              </a:rPr>
              <a:t>2. Игра «Угадай словечко». </a:t>
            </a:r>
            <a:r>
              <a:rPr lang="ru-RU" sz="3600" b="0" dirty="0" smtClean="0">
                <a:solidFill>
                  <a:schemeClr val="tx1"/>
                </a:solidFill>
              </a:rPr>
              <a:t/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smtClean="0">
                <a:solidFill>
                  <a:schemeClr val="tx1"/>
                </a:solidFill>
              </a:rPr>
              <a:t>Родитель называет первый слог слова. </a:t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smtClean="0">
                <a:solidFill>
                  <a:schemeClr val="tx1"/>
                </a:solidFill>
              </a:rPr>
              <a:t>Задание: по первому слогу угадай и назови слово.</a:t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err="1" smtClean="0">
                <a:solidFill>
                  <a:schemeClr val="tx1"/>
                </a:solidFill>
              </a:rPr>
              <a:t>Шон</a:t>
            </a:r>
            <a:r>
              <a:rPr lang="ru-RU" sz="3600" b="0" dirty="0" smtClean="0">
                <a:solidFill>
                  <a:schemeClr val="tx1"/>
                </a:solidFill>
              </a:rPr>
              <a:t>(</a:t>
            </a:r>
            <a:r>
              <a:rPr lang="ru-RU" sz="3600" b="0" dirty="0" err="1" smtClean="0">
                <a:solidFill>
                  <a:schemeClr val="tx1"/>
                </a:solidFill>
              </a:rPr>
              <a:t>ді</a:t>
            </a:r>
            <a:r>
              <a:rPr lang="ru-RU" sz="3600" b="0" dirty="0" smtClean="0">
                <a:solidFill>
                  <a:schemeClr val="tx1"/>
                </a:solidFill>
              </a:rPr>
              <a:t>)</a:t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smtClean="0">
                <a:solidFill>
                  <a:schemeClr val="tx1"/>
                </a:solidFill>
              </a:rPr>
              <a:t>Зон(</a:t>
            </a:r>
            <a:r>
              <a:rPr lang="ru-RU" sz="3600" b="0" dirty="0" err="1" smtClean="0">
                <a:solidFill>
                  <a:schemeClr val="tx1"/>
                </a:solidFill>
              </a:rPr>
              <a:t>ка</a:t>
            </a:r>
            <a:r>
              <a:rPr lang="ru-RU" sz="3600" b="0" dirty="0" smtClean="0">
                <a:solidFill>
                  <a:schemeClr val="tx1"/>
                </a:solidFill>
              </a:rPr>
              <a:t>)</a:t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smtClean="0">
                <a:solidFill>
                  <a:schemeClr val="tx1"/>
                </a:solidFill>
              </a:rPr>
              <a:t>Ту(лыс)</a:t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err="1" smtClean="0">
                <a:solidFill>
                  <a:schemeClr val="tx1"/>
                </a:solidFill>
              </a:rPr>
              <a:t>Кер</a:t>
            </a:r>
            <a:r>
              <a:rPr lang="ru-RU" sz="3600" b="0" dirty="0" smtClean="0">
                <a:solidFill>
                  <a:schemeClr val="tx1"/>
                </a:solidFill>
              </a:rPr>
              <a:t>(…)</a:t>
            </a:r>
            <a:br>
              <a:rPr lang="ru-RU" sz="3600" b="0" dirty="0" smtClean="0">
                <a:solidFill>
                  <a:schemeClr val="tx1"/>
                </a:solidFill>
              </a:rPr>
            </a:br>
            <a:r>
              <a:rPr lang="ru-RU" sz="3600" b="0" dirty="0" err="1" smtClean="0">
                <a:solidFill>
                  <a:schemeClr val="tx1"/>
                </a:solidFill>
              </a:rPr>
              <a:t>Чи</a:t>
            </a:r>
            <a:r>
              <a:rPr lang="ru-RU" sz="3600" b="0" dirty="0" smtClean="0">
                <a:solidFill>
                  <a:schemeClr val="tx1"/>
                </a:solidFill>
              </a:rPr>
              <a:t>(…)</a:t>
            </a:r>
            <a:r>
              <a:rPr lang="ru-RU" b="0" dirty="0" smtClean="0">
                <a:solidFill>
                  <a:schemeClr val="tx1"/>
                </a:solidFill>
              </a:rPr>
              <a:t/>
            </a:r>
            <a:br>
              <a:rPr lang="ru-RU" b="0" dirty="0" smtClean="0">
                <a:solidFill>
                  <a:schemeClr val="tx1"/>
                </a:solidFill>
              </a:rPr>
            </a:br>
            <a:endParaRPr lang="ru-RU" b="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709160"/>
          </a:xfrm>
        </p:spPr>
        <p:txBody>
          <a:bodyPr/>
          <a:lstStyle/>
          <a:p>
            <a:pPr>
              <a:buNone/>
            </a:pPr>
            <a:endParaRPr lang="ru-RU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b="0" i="1" u="sng" dirty="0" smtClean="0">
                <a:solidFill>
                  <a:schemeClr val="tx1"/>
                </a:solidFill>
              </a:rPr>
              <a:t>3. Игра «Назови одним словом». </a:t>
            </a:r>
            <a:r>
              <a:rPr lang="ru-RU" b="0" dirty="0" smtClean="0">
                <a:solidFill>
                  <a:schemeClr val="tx1"/>
                </a:solidFill>
              </a:rPr>
              <a:t>Родитель называет тематическую группу слов. Задание: назовите данные слова одни словом.</a:t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b="0" dirty="0" err="1" smtClean="0">
                <a:solidFill>
                  <a:schemeClr val="tx1"/>
                </a:solidFill>
              </a:rPr>
              <a:t>Юсь</a:t>
            </a:r>
            <a:r>
              <a:rPr lang="ru-RU" b="0" dirty="0" smtClean="0">
                <a:solidFill>
                  <a:schemeClr val="tx1"/>
                </a:solidFill>
              </a:rPr>
              <a:t>, </a:t>
            </a:r>
            <a:r>
              <a:rPr lang="ru-RU" b="0" dirty="0" err="1" smtClean="0">
                <a:solidFill>
                  <a:schemeClr val="tx1"/>
                </a:solidFill>
              </a:rPr>
              <a:t>кöк</a:t>
            </a:r>
            <a:r>
              <a:rPr lang="ru-RU" b="0" dirty="0" smtClean="0">
                <a:solidFill>
                  <a:schemeClr val="tx1"/>
                </a:solidFill>
              </a:rPr>
              <a:t>, рака – </a:t>
            </a:r>
            <a:r>
              <a:rPr lang="ru-RU" b="0" dirty="0" err="1" smtClean="0">
                <a:solidFill>
                  <a:schemeClr val="tx1"/>
                </a:solidFill>
              </a:rPr>
              <a:t>лэбач</a:t>
            </a:r>
            <a:r>
              <a:rPr lang="ru-RU" b="0" dirty="0" smtClean="0">
                <a:solidFill>
                  <a:schemeClr val="tx1"/>
                </a:solidFill>
              </a:rPr>
              <a:t>. (Лебедь, кукушка, ворона – птицы.)</a:t>
            </a:r>
            <a:br>
              <a:rPr lang="ru-RU" b="0" dirty="0" smtClean="0">
                <a:solidFill>
                  <a:schemeClr val="tx1"/>
                </a:solidFill>
              </a:rPr>
            </a:br>
            <a:r>
              <a:rPr lang="ru-RU" b="0" dirty="0" err="1" smtClean="0">
                <a:solidFill>
                  <a:schemeClr val="tx1"/>
                </a:solidFill>
              </a:rPr>
              <a:t>Öш</a:t>
            </a:r>
            <a:r>
              <a:rPr lang="ru-RU" b="0" dirty="0" smtClean="0">
                <a:solidFill>
                  <a:schemeClr val="tx1"/>
                </a:solidFill>
              </a:rPr>
              <a:t>, </a:t>
            </a:r>
            <a:r>
              <a:rPr lang="ru-RU" b="0" dirty="0" err="1" smtClean="0">
                <a:solidFill>
                  <a:schemeClr val="tx1"/>
                </a:solidFill>
              </a:rPr>
              <a:t>ыж</a:t>
            </a:r>
            <a:r>
              <a:rPr lang="ru-RU" b="0" dirty="0" smtClean="0">
                <a:solidFill>
                  <a:schemeClr val="tx1"/>
                </a:solidFill>
              </a:rPr>
              <a:t>, </a:t>
            </a:r>
            <a:r>
              <a:rPr lang="ru-RU" b="0" dirty="0" err="1" smtClean="0">
                <a:solidFill>
                  <a:schemeClr val="tx1"/>
                </a:solidFill>
              </a:rPr>
              <a:t>вӧв </a:t>
            </a:r>
            <a:r>
              <a:rPr lang="ru-RU" b="0" dirty="0" smtClean="0">
                <a:solidFill>
                  <a:schemeClr val="tx1"/>
                </a:solidFill>
              </a:rPr>
              <a:t>- …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21088"/>
            <a:ext cx="2304256" cy="24482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3100" b="0" i="1" u="sng" dirty="0" smtClean="0">
                <a:solidFill>
                  <a:schemeClr val="tx1"/>
                </a:solidFill>
              </a:rPr>
              <a:t>4. Игра «Угадай-ка». </a:t>
            </a:r>
            <a:br>
              <a:rPr lang="ru-RU" sz="3100" b="0" i="1" u="sng" dirty="0" smtClean="0">
                <a:solidFill>
                  <a:schemeClr val="tx1"/>
                </a:solidFill>
              </a:rPr>
            </a:br>
            <a:r>
              <a:rPr lang="ru-RU" sz="3100" b="0" dirty="0" smtClean="0">
                <a:solidFill>
                  <a:schemeClr val="tx1"/>
                </a:solidFill>
              </a:rPr>
              <a:t>Родитель называет слово. Задание: скажите (или покажите), что делает этот предмет.</a:t>
            </a:r>
            <a:br>
              <a:rPr lang="ru-RU" sz="3100" b="0" dirty="0" smtClean="0">
                <a:solidFill>
                  <a:schemeClr val="tx1"/>
                </a:solidFill>
              </a:rPr>
            </a:br>
            <a:r>
              <a:rPr lang="ru-RU" sz="3100" b="0" dirty="0" err="1" smtClean="0">
                <a:solidFill>
                  <a:schemeClr val="tx1"/>
                </a:solidFill>
              </a:rPr>
              <a:t>пон</a:t>
            </a:r>
            <a:r>
              <a:rPr lang="ru-RU" sz="3100" b="0" dirty="0" smtClean="0">
                <a:solidFill>
                  <a:schemeClr val="tx1"/>
                </a:solidFill>
              </a:rPr>
              <a:t> – </a:t>
            </a:r>
            <a:r>
              <a:rPr lang="ru-RU" sz="3100" b="0" dirty="0" err="1" smtClean="0">
                <a:solidFill>
                  <a:schemeClr val="tx1"/>
                </a:solidFill>
              </a:rPr>
              <a:t>увтӧ                                 </a:t>
            </a:r>
            <a:r>
              <a:rPr lang="ru-RU" sz="3100" b="0" dirty="0" smtClean="0">
                <a:solidFill>
                  <a:schemeClr val="tx1"/>
                </a:solidFill>
              </a:rPr>
              <a:t>собака – лает</a:t>
            </a:r>
            <a:br>
              <a:rPr lang="ru-RU" sz="3100" b="0" dirty="0" smtClean="0">
                <a:solidFill>
                  <a:schemeClr val="tx1"/>
                </a:solidFill>
              </a:rPr>
            </a:br>
            <a:r>
              <a:rPr lang="ru-RU" sz="3100" b="0" dirty="0" smtClean="0">
                <a:solidFill>
                  <a:schemeClr val="tx1"/>
                </a:solidFill>
              </a:rPr>
              <a:t>кань –</a:t>
            </a:r>
            <a:r>
              <a:rPr lang="ru-RU" sz="3100" b="0" dirty="0" err="1" smtClean="0">
                <a:solidFill>
                  <a:schemeClr val="tx1"/>
                </a:solidFill>
              </a:rPr>
              <a:t>нявзӧ </a:t>
            </a:r>
            <a:r>
              <a:rPr lang="ru-RU" sz="3100" b="0" dirty="0" smtClean="0">
                <a:solidFill>
                  <a:schemeClr val="tx1"/>
                </a:solidFill>
              </a:rPr>
              <a:t>                             кошка – мяукает</a:t>
            </a:r>
            <a:br>
              <a:rPr lang="ru-RU" sz="3100" b="0" dirty="0" smtClean="0">
                <a:solidFill>
                  <a:schemeClr val="tx1"/>
                </a:solidFill>
              </a:rPr>
            </a:br>
            <a:r>
              <a:rPr lang="ru-RU" sz="3100" b="0" dirty="0" err="1" smtClean="0">
                <a:solidFill>
                  <a:schemeClr val="tx1"/>
                </a:solidFill>
              </a:rPr>
              <a:t>шыр</a:t>
            </a:r>
            <a:r>
              <a:rPr lang="ru-RU" sz="3100" b="0" dirty="0" smtClean="0">
                <a:solidFill>
                  <a:schemeClr val="tx1"/>
                </a:solidFill>
              </a:rPr>
              <a:t> – </a:t>
            </a:r>
            <a:r>
              <a:rPr lang="ru-RU" sz="3100" b="0" dirty="0" err="1" smtClean="0">
                <a:solidFill>
                  <a:schemeClr val="tx1"/>
                </a:solidFill>
              </a:rPr>
              <a:t>чипсö</a:t>
            </a:r>
            <a:r>
              <a:rPr lang="ru-RU" sz="3100" b="0" dirty="0" smtClean="0">
                <a:solidFill>
                  <a:schemeClr val="tx1"/>
                </a:solidFill>
              </a:rPr>
              <a:t>                           мышка – пищит</a:t>
            </a:r>
            <a:br>
              <a:rPr lang="ru-RU" sz="3100" b="0" dirty="0" smtClean="0">
                <a:solidFill>
                  <a:schemeClr val="tx1"/>
                </a:solidFill>
              </a:rPr>
            </a:br>
            <a:r>
              <a:rPr lang="ru-RU" sz="3100" b="0" dirty="0" err="1" smtClean="0">
                <a:solidFill>
                  <a:schemeClr val="tx1"/>
                </a:solidFill>
              </a:rPr>
              <a:t>ыж</a:t>
            </a:r>
            <a:r>
              <a:rPr lang="ru-RU" sz="3100" b="0" dirty="0" smtClean="0">
                <a:solidFill>
                  <a:schemeClr val="tx1"/>
                </a:solidFill>
              </a:rPr>
              <a:t> - …                                овца - …</a:t>
            </a:r>
            <a:br>
              <a:rPr lang="ru-RU" sz="3100" b="0" dirty="0" smtClean="0">
                <a:solidFill>
                  <a:schemeClr val="tx1"/>
                </a:solidFill>
              </a:rPr>
            </a:br>
            <a:r>
              <a:rPr lang="ru-RU" sz="3100" b="0" dirty="0" err="1" smtClean="0">
                <a:solidFill>
                  <a:schemeClr val="tx1"/>
                </a:solidFill>
              </a:rPr>
              <a:t>вӧв </a:t>
            </a:r>
            <a:r>
              <a:rPr lang="ru-RU" sz="3100" b="0" dirty="0" smtClean="0">
                <a:solidFill>
                  <a:schemeClr val="tx1"/>
                </a:solidFill>
              </a:rPr>
              <a:t>- …                            лошадь - …</a:t>
            </a:r>
            <a:endParaRPr lang="ru-RU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237</Words>
  <Application>Microsoft Office PowerPoint</Application>
  <PresentationFormat>Экран (4:3)</PresentationFormat>
  <Paragraphs>17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Активизация интереса к изучению коми языка посредством игры</vt:lpstr>
      <vt:lpstr>«Для всего, что существует в природе – воды, воздуха, неба, облаков, солнца, дождя, лесов, болот, рек и озёр, лугов и полей, цветов и трав – в русском языке есть великое множество хороших слов и названий», –  сказал К.Г. Паустовский.                                     </vt:lpstr>
      <vt:lpstr>Слайд 3</vt:lpstr>
      <vt:lpstr>Слайд 4</vt:lpstr>
      <vt:lpstr>Благодаря  систематической словарной работе детей с их родителями у учащихся возрастёт интерес и внимание к слову, к коми языку в целом, речь учащихся станет богаче, дети будут уметь выражать свои мысли на родном языке.</vt:lpstr>
      <vt:lpstr>В своей работе с детьми родители могут использовать  следующие игры. 1. Игра «Какое слово лишнее?» Родитель называет группу слов, среди них одно не относится к этой тематической группе. Задание: определите, по какому принципу объединены слова, какое слово – лишнее, объясните почему.     улӧс                     Тӧв  пызан                      Кӧч лабич                      руч  Кепысь                   ош   </vt:lpstr>
      <vt:lpstr>2. Игра «Угадай словечко».  Родитель называет первый слог слова.  Задание: по первому слогу угадай и назови слово. Шон(ді) Зон(ка) Ту(лыс) Кер(…) Чи(…) </vt:lpstr>
      <vt:lpstr>3. Игра «Назови одним словом». Родитель называет тематическую группу слов. Задание: назовите данные слова одни словом. Юсь, кöк, рака – лэбач. (Лебедь, кукушка, ворона – птицы.) Öш, ыж, вӧв - … </vt:lpstr>
      <vt:lpstr>4. Игра «Угадай-ка».  Родитель называет слово. Задание: скажите (или покажите), что делает этот предмет. пон – увтӧ                                 собака – лает кань –нявзӧ                              кошка – мяукает шыр – чипсö                           мышка – пищит ыж - …                                овца - … вӧв - …                            лошадь - …</vt:lpstr>
      <vt:lpstr>5. Игра «Найди слово».  Задание: найти в данных словах спрятанные слова. Акань – кань Пернянь – нянь Юкмöс – мöс Катшасин - … да … Кукань – … </vt:lpstr>
      <vt:lpstr>6. Игра «Кто это? Что это?».  Родитель даёт описание, толкование слова. Задание: угадайте, что это за слово. Пасьыс сылöн еджыд, шоныд, бöжыс – дженьыд, пельыс – кузь. (Кöч).  Шубка белая, тёплая, хвостик короткий, ушки – длинные. (Заяц.) Тӧв и гожöм эти рöма, турунвижа, уна ема. (…).  Зимой и летом одним зелёным цветом, имеет много иголок. (...) </vt:lpstr>
      <vt:lpstr>7. Игра «Закончи предложение».  Родитель читает предложение. Задание: закончите по смыслу предложения. У Ромы и Жоры есть …….. (пон Жучка) (собака Жучка) Однажды они пошли ……. (вöрӧ) (…) Вдруг из кустов выскочила …….. (лэбач) (…) Потом ребята долго вспоминали, как ……… (лэбач найӧс повзьӧдӧма) (…). </vt:lpstr>
      <vt:lpstr>8. Игра «Шифровальщик».  Работа в парах. Один в роли шифровальщика, другой отгадывает (расшифровывает). Можно зашифровать слово, словосочетание и даже предложение. Окк (кок) – нога Помпель (пельпом) – плечо ноп чеӧчлча  (…) – собака прыгает эм наум тӧрог  (…) – я иду домой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Активизация интереса к изучению родного языка посредством игры</dc:title>
  <dc:creator>DiselOK</dc:creator>
  <cp:lastModifiedBy>Школа-Сад</cp:lastModifiedBy>
  <cp:revision>11</cp:revision>
  <dcterms:created xsi:type="dcterms:W3CDTF">2013-01-30T18:25:53Z</dcterms:created>
  <dcterms:modified xsi:type="dcterms:W3CDTF">2014-09-08T13:17:15Z</dcterms:modified>
</cp:coreProperties>
</file>