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723"/>
    <a:srgbClr val="BCF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FC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76748-0D24-4055-A4D0-CE24A0633303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17C58-30AE-4336-84C8-53B8F023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a-umni4ka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57;&#1077;&#1088;&#1075;&#1077;&#1081;\Desktop\&#1091;&#1088;&#1086;&#1082;%20&#1084;&#1072;&#1090;&#1077;&#1084;&#1072;&#1090;&#1080;&#1082;&#1080;%202%20&#1082;&#1083;&#1072;&#1089;&#1089;\&#1047;&#1072;&#1089;&#1077;&#1083;&#1080;%20&#1076;&#1086;&#1084;&#1080;&#1082;&#1080;.pptx#-1,1,&#1047;&#1072;&#1089;&#1077;&#1083;&#1080; &#1076;&#1086;&#1084;&#1080;&#1082;&#1080; (&#1080;&#1075;&#1088;&#1072;-&#1090;&#1088;&#1077;&#1085;&#1072;&#1078;&#1105;&#1088;) 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85;&#1080;&#1082;&#1089;\Desktop\&#1076;&#1083;&#1103;%20&#1079;&#1072;&#1085;&#1103;&#1090;&#1080;&#1081;\&#1088;&#1072;&#1089;&#1082;&#1088;&#1072;&#1089;&#1082;&#1072;\sostav_11_12\&#1087;&#1103;&#1090;&#1072;&#1095;&#1086;&#1082;.wm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5806/kur-valentina.134/0_8e422_d31adca8_XL" TargetMode="External"/><Relationship Id="rId2" Type="http://schemas.openxmlformats.org/officeDocument/2006/relationships/hyperlink" Target="http://s7.rimg.info/142a902d0451b36c837d223d79d103a9.gi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outube.com/watch?v=W5XqQPI8utc" TargetMode="External"/><Relationship Id="rId4" Type="http://schemas.openxmlformats.org/officeDocument/2006/relationships/hyperlink" Target="http://allforchildren.ru/online/coloring48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1F5723"/>
                </a:solidFill>
                <a:latin typeface="Comic Sans MS" pitchFamily="66" charset="0"/>
              </a:rPr>
              <a:t>Тренажёр-раскраска</a:t>
            </a:r>
            <a:br>
              <a:rPr lang="ru-RU" b="1" dirty="0" smtClean="0">
                <a:solidFill>
                  <a:srgbClr val="1F5723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1F5723"/>
                </a:solidFill>
                <a:latin typeface="Comic Sans MS" pitchFamily="66" charset="0"/>
              </a:rPr>
              <a:t>«</a:t>
            </a:r>
            <a:r>
              <a:rPr lang="ru-RU" b="1" dirty="0" err="1" smtClean="0">
                <a:solidFill>
                  <a:srgbClr val="1F5723"/>
                </a:solidFill>
                <a:latin typeface="Comic Sans MS" pitchFamily="66" charset="0"/>
              </a:rPr>
              <a:t>Винни-Пух</a:t>
            </a:r>
            <a:r>
              <a:rPr lang="ru-RU" b="1" dirty="0" smtClean="0">
                <a:solidFill>
                  <a:srgbClr val="1F5723"/>
                </a:solidFill>
                <a:latin typeface="Comic Sans MS" pitchFamily="66" charset="0"/>
              </a:rPr>
              <a:t>»</a:t>
            </a:r>
            <a:endParaRPr lang="ru-RU" b="1" dirty="0">
              <a:solidFill>
                <a:srgbClr val="1F5723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7091" y="3356992"/>
            <a:ext cx="271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5723"/>
                </a:solidFill>
                <a:latin typeface="Comic Sans MS" pitchFamily="66" charset="0"/>
              </a:rPr>
              <a:t>Состав числа 11</a:t>
            </a:r>
            <a:endParaRPr lang="ru-RU" sz="2400" b="1" dirty="0">
              <a:solidFill>
                <a:srgbClr val="1F5723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5805264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1F5723"/>
                </a:solidFill>
                <a:latin typeface="Comic Sans MS" pitchFamily="66" charset="0"/>
              </a:rPr>
              <a:t>2013</a:t>
            </a:r>
            <a:endParaRPr lang="ru-RU" sz="2400" dirty="0">
              <a:solidFill>
                <a:srgbClr val="1F5723"/>
              </a:solidFill>
              <a:latin typeface="Comic Sans MS" pitchFamily="66" charset="0"/>
            </a:endParaRPr>
          </a:p>
        </p:txBody>
      </p:sp>
      <p:sp>
        <p:nvSpPr>
          <p:cNvPr id="7" name="Управляющая кнопка: сведения 6">
            <a:hlinkClick r:id="" action="ppaction://hlinkshowjump?jump=lastslide" highlightClick="1"/>
          </p:cNvPr>
          <p:cNvSpPr/>
          <p:nvPr/>
        </p:nvSpPr>
        <p:spPr>
          <a:xfrm>
            <a:off x="323528" y="5877272"/>
            <a:ext cx="720080" cy="682376"/>
          </a:xfrm>
          <a:prstGeom prst="actionButtonInform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419872" y="5157192"/>
            <a:ext cx="225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http://ya-umni4ka.ru/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7920880" cy="56506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Управляющая кнопка: в конец 2">
            <a:hlinkClick r:id="rId3" action="ppaction://hlinkpres?slideindex=1&amp;slidetitle=Засели домики (игра-тренажёр) " highlightClick="1"/>
          </p:cNvPr>
          <p:cNvSpPr/>
          <p:nvPr/>
        </p:nvSpPr>
        <p:spPr>
          <a:xfrm>
            <a:off x="8244408" y="6271315"/>
            <a:ext cx="720080" cy="39804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пятачок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9552" y="404664"/>
            <a:ext cx="8136904" cy="61026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5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725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http://s7.rimg.info/142a902d0451b36c837d223d79d103a9.gif</a:t>
            </a:r>
            <a:r>
              <a:rPr lang="ru-RU" dirty="0" smtClean="0"/>
              <a:t> - </a:t>
            </a:r>
            <a:r>
              <a:rPr lang="ru-RU" dirty="0" err="1" smtClean="0"/>
              <a:t>Винни-Пух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556792"/>
            <a:ext cx="8542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http://img-fotki.yandex.ru/get/5806/kur-valentina.134/0_8e422_d31adca8_XL</a:t>
            </a:r>
            <a:r>
              <a:rPr lang="ru-RU" dirty="0" smtClean="0"/>
              <a:t> - Пятачок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404664"/>
            <a:ext cx="4148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Используемые источники: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988840"/>
            <a:ext cx="5647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http://allforchildren.ru/online/coloring48.php</a:t>
            </a:r>
            <a:r>
              <a:rPr lang="ru-RU" dirty="0" smtClean="0"/>
              <a:t> - раскраска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420888"/>
            <a:ext cx="6257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http://www.youtube.com/watch?v=W5XqQPI8utc</a:t>
            </a:r>
            <a:r>
              <a:rPr lang="ru-RU" dirty="0" smtClean="0"/>
              <a:t> - мультфильм</a:t>
            </a:r>
            <a:endParaRPr lang="ru-RU" dirty="0"/>
          </a:p>
        </p:txBody>
      </p:sp>
      <p:sp>
        <p:nvSpPr>
          <p:cNvPr id="7" name="Управляющая кнопка: назад 6">
            <a:hlinkClick r:id="" action="ppaction://hlinkshowjump?jump=firstslide" highlightClick="1"/>
          </p:cNvPr>
          <p:cNvSpPr/>
          <p:nvPr/>
        </p:nvSpPr>
        <p:spPr>
          <a:xfrm>
            <a:off x="8100392" y="5805264"/>
            <a:ext cx="720080" cy="682376"/>
          </a:xfrm>
          <a:prstGeom prst="actionButtonBackPreviou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2a902d0451b36c837d223d79d103a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4293096"/>
            <a:ext cx="1739132" cy="2058144"/>
          </a:xfrm>
          <a:prstGeom prst="rect">
            <a:avLst/>
          </a:prstGeom>
        </p:spPr>
      </p:pic>
      <p:sp>
        <p:nvSpPr>
          <p:cNvPr id="4" name="Выноска-облако 3"/>
          <p:cNvSpPr/>
          <p:nvPr/>
        </p:nvSpPr>
        <p:spPr>
          <a:xfrm flipH="1">
            <a:off x="971600" y="332656"/>
            <a:ext cx="7848872" cy="396044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692696"/>
            <a:ext cx="7236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1F5723"/>
                </a:solidFill>
                <a:latin typeface="Comic Sans MS" pitchFamily="66" charset="0"/>
              </a:rPr>
              <a:t>Привет!</a:t>
            </a:r>
          </a:p>
          <a:p>
            <a:pPr algn="ctr"/>
            <a:r>
              <a:rPr lang="ru-RU" sz="2800" dirty="0" smtClean="0">
                <a:solidFill>
                  <a:srgbClr val="1F5723"/>
                </a:solidFill>
                <a:latin typeface="Comic Sans MS" pitchFamily="66" charset="0"/>
              </a:rPr>
              <a:t>Хорошо ли ты знаешь состав числа </a:t>
            </a:r>
          </a:p>
          <a:p>
            <a:pPr algn="ctr"/>
            <a:r>
              <a:rPr lang="ru-RU" sz="2800" b="1" smtClean="0">
                <a:solidFill>
                  <a:srgbClr val="1F5723"/>
                </a:solidFill>
                <a:latin typeface="Comic Sans MS" pitchFamily="66" charset="0"/>
              </a:rPr>
              <a:t>11</a:t>
            </a:r>
            <a:r>
              <a:rPr lang="ru-RU" sz="2800" smtClean="0">
                <a:solidFill>
                  <a:srgbClr val="1F5723"/>
                </a:solidFill>
                <a:latin typeface="Comic Sans MS" pitchFamily="66" charset="0"/>
              </a:rPr>
              <a:t>?</a:t>
            </a:r>
            <a:endParaRPr lang="ru-RU" sz="2800" dirty="0" smtClean="0">
              <a:solidFill>
                <a:srgbClr val="1F5723"/>
              </a:solidFill>
              <a:latin typeface="Comic Sans MS" pitchFamily="66" charset="0"/>
            </a:endParaRPr>
          </a:p>
          <a:p>
            <a:pPr algn="ctr"/>
            <a:r>
              <a:rPr lang="ru-RU" sz="2800" dirty="0" smtClean="0">
                <a:solidFill>
                  <a:srgbClr val="1F5723"/>
                </a:solidFill>
                <a:latin typeface="Comic Sans MS" pitchFamily="66" charset="0"/>
              </a:rPr>
              <a:t>Помоги Пятачку раскрасить картинку! </a:t>
            </a:r>
          </a:p>
          <a:p>
            <a:pPr algn="ctr"/>
            <a:r>
              <a:rPr lang="ru-RU" sz="2800" dirty="0" smtClean="0">
                <a:solidFill>
                  <a:srgbClr val="1F5723"/>
                </a:solidFill>
                <a:latin typeface="Comic Sans MS" pitchFamily="66" charset="0"/>
              </a:rPr>
              <a:t>Выбирай один из трёх вариантов ответа, </a:t>
            </a:r>
          </a:p>
          <a:p>
            <a:pPr algn="ctr"/>
            <a:r>
              <a:rPr lang="ru-RU" sz="2800" dirty="0" smtClean="0">
                <a:solidFill>
                  <a:srgbClr val="1F5723"/>
                </a:solidFill>
                <a:latin typeface="Comic Sans MS" pitchFamily="66" charset="0"/>
              </a:rPr>
              <a:t> картинка будет  постепенно раскрашиваться.</a:t>
            </a:r>
          </a:p>
          <a:p>
            <a:pPr algn="ctr"/>
            <a:r>
              <a:rPr lang="ru-RU" sz="2800" dirty="0" smtClean="0">
                <a:solidFill>
                  <a:srgbClr val="1F5723"/>
                </a:solidFill>
                <a:latin typeface="Comic Sans MS" pitchFamily="66" charset="0"/>
              </a:rPr>
              <a:t>Удачи!!!</a:t>
            </a:r>
          </a:p>
          <a:p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Рисунок 6" descr="0_8e422_d31adca8_X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509120"/>
            <a:ext cx="1270748" cy="1751677"/>
          </a:xfrm>
          <a:prstGeom prst="rect">
            <a:avLst/>
          </a:prstGeom>
        </p:spPr>
      </p:pic>
      <p:pic>
        <p:nvPicPr>
          <p:cNvPr id="8" name="Рисунок 7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4293096"/>
            <a:ext cx="2293043" cy="20165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2401528" y="548680"/>
            <a:ext cx="6468525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1" name="Группа 10"/>
          <p:cNvGrpSpPr/>
          <p:nvPr/>
        </p:nvGrpSpPr>
        <p:grpSpPr>
          <a:xfrm>
            <a:off x="395536" y="620688"/>
            <a:ext cx="1728192" cy="1368152"/>
            <a:chOff x="395536" y="620688"/>
            <a:chExt cx="1728192" cy="136815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33164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97160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899592" y="620688"/>
              <a:ext cx="684803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Comic Sans MS" pitchFamily="66" charset="0"/>
                </a:rPr>
                <a:t>11</a:t>
              </a:r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95536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547664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Comic Sans MS" pitchFamily="66" charset="0"/>
                </a:rPr>
                <a:t>9</a:t>
              </a:r>
              <a:endParaRPr lang="ru-RU" sz="3200" b="1" dirty="0">
                <a:latin typeface="Comic Sans MS" pitchFamily="66" charset="0"/>
              </a:endParaRPr>
            </a:p>
          </p:txBody>
        </p:sp>
      </p:grpSp>
      <p:sp>
        <p:nvSpPr>
          <p:cNvPr id="12" name="Овал 11"/>
          <p:cNvSpPr/>
          <p:nvPr/>
        </p:nvSpPr>
        <p:spPr>
          <a:xfrm>
            <a:off x="899592" y="270892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3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3" name="Овал 12">
            <a:hlinkClick r:id="rId3" action="ppaction://hlinksldjump"/>
          </p:cNvPr>
          <p:cNvSpPr/>
          <p:nvPr/>
        </p:nvSpPr>
        <p:spPr>
          <a:xfrm>
            <a:off x="971600" y="378904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2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971600" y="486916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Comic Sans MS" pitchFamily="66" charset="0"/>
              </a:rPr>
              <a:t>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pn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2421322" y="548680"/>
            <a:ext cx="6444065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" name="Группа 2"/>
          <p:cNvGrpSpPr/>
          <p:nvPr/>
        </p:nvGrpSpPr>
        <p:grpSpPr>
          <a:xfrm>
            <a:off x="395536" y="620688"/>
            <a:ext cx="1728192" cy="1368152"/>
            <a:chOff x="395536" y="620688"/>
            <a:chExt cx="1728192" cy="136815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33164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97160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99592" y="620688"/>
              <a:ext cx="684803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Comic Sans MS" pitchFamily="66" charset="0"/>
                </a:rPr>
                <a:t>11</a:t>
              </a:r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5536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47664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Comic Sans MS" pitchFamily="66" charset="0"/>
                </a:rPr>
                <a:t>7</a:t>
              </a:r>
              <a:endParaRPr lang="ru-RU" sz="3200" b="1" dirty="0">
                <a:latin typeface="Comic Sans MS" pitchFamily="66" charset="0"/>
              </a:endParaRPr>
            </a:p>
          </p:txBody>
        </p:sp>
      </p:grpSp>
      <p:sp>
        <p:nvSpPr>
          <p:cNvPr id="9" name="Овал 8"/>
          <p:cNvSpPr/>
          <p:nvPr/>
        </p:nvSpPr>
        <p:spPr>
          <a:xfrm>
            <a:off x="899592" y="270892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3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71600" y="378904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5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971600" y="486916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Comic Sans MS" pitchFamily="66" charset="0"/>
              </a:rPr>
              <a:t>4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pn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2411760" y="548680"/>
            <a:ext cx="6423872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" name="Группа 2"/>
          <p:cNvGrpSpPr/>
          <p:nvPr/>
        </p:nvGrpSpPr>
        <p:grpSpPr>
          <a:xfrm>
            <a:off x="395536" y="620688"/>
            <a:ext cx="1728192" cy="1368152"/>
            <a:chOff x="395536" y="620688"/>
            <a:chExt cx="1728192" cy="136815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33164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97160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99592" y="620688"/>
              <a:ext cx="684803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Comic Sans MS" pitchFamily="66" charset="0"/>
                </a:rPr>
                <a:t>11</a:t>
              </a:r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5536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Comic Sans MS" pitchFamily="66" charset="0"/>
                </a:rPr>
                <a:t>3</a:t>
              </a:r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47664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latin typeface="Comic Sans MS" pitchFamily="66" charset="0"/>
              </a:endParaRPr>
            </a:p>
          </p:txBody>
        </p:sp>
      </p:grpSp>
      <p:sp>
        <p:nvSpPr>
          <p:cNvPr id="9" name="Овал 8"/>
          <p:cNvSpPr/>
          <p:nvPr/>
        </p:nvSpPr>
        <p:spPr>
          <a:xfrm>
            <a:off x="899592" y="270892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7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0" name="Овал 9">
            <a:hlinkClick r:id="rId3" action="ppaction://hlinksldjump"/>
          </p:cNvPr>
          <p:cNvSpPr/>
          <p:nvPr/>
        </p:nvSpPr>
        <p:spPr>
          <a:xfrm>
            <a:off x="971600" y="378904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8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71600" y="486916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9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pn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2411760" y="548680"/>
            <a:ext cx="6467628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" name="Группа 2"/>
          <p:cNvGrpSpPr/>
          <p:nvPr/>
        </p:nvGrpSpPr>
        <p:grpSpPr>
          <a:xfrm>
            <a:off x="395536" y="620688"/>
            <a:ext cx="1728192" cy="1368152"/>
            <a:chOff x="395536" y="620688"/>
            <a:chExt cx="1728192" cy="136815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33164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97160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99592" y="620688"/>
              <a:ext cx="684803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Comic Sans MS" pitchFamily="66" charset="0"/>
                </a:rPr>
                <a:t>11</a:t>
              </a:r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5536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Comic Sans MS" pitchFamily="66" charset="0"/>
                </a:rPr>
                <a:t>5</a:t>
              </a:r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47664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latin typeface="Comic Sans MS" pitchFamily="66" charset="0"/>
              </a:endParaRPr>
            </a:p>
          </p:txBody>
        </p:sp>
      </p:grpSp>
      <p:sp>
        <p:nvSpPr>
          <p:cNvPr id="9" name="Овал 8">
            <a:hlinkClick r:id="rId3" action="ppaction://hlinksldjump"/>
          </p:cNvPr>
          <p:cNvSpPr/>
          <p:nvPr/>
        </p:nvSpPr>
        <p:spPr>
          <a:xfrm>
            <a:off x="899592" y="270892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6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71600" y="378904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5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71600" y="486916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7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pn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2483768" y="620688"/>
            <a:ext cx="6412504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" name="Группа 2"/>
          <p:cNvGrpSpPr/>
          <p:nvPr/>
        </p:nvGrpSpPr>
        <p:grpSpPr>
          <a:xfrm>
            <a:off x="395536" y="620688"/>
            <a:ext cx="1728192" cy="1368152"/>
            <a:chOff x="395536" y="620688"/>
            <a:chExt cx="1728192" cy="136815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33164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97160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99592" y="620688"/>
              <a:ext cx="684803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Comic Sans MS" pitchFamily="66" charset="0"/>
                </a:rPr>
                <a:t>11</a:t>
              </a:r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5536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Comic Sans MS" pitchFamily="66" charset="0"/>
                </a:rPr>
                <a:t>4</a:t>
              </a:r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47664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latin typeface="Comic Sans MS" pitchFamily="66" charset="0"/>
              </a:endParaRPr>
            </a:p>
          </p:txBody>
        </p:sp>
      </p:grpSp>
      <p:sp>
        <p:nvSpPr>
          <p:cNvPr id="9" name="Овал 8"/>
          <p:cNvSpPr/>
          <p:nvPr/>
        </p:nvSpPr>
        <p:spPr>
          <a:xfrm>
            <a:off x="899592" y="270892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6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71600" y="378904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5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971600" y="486916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7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pn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2411760" y="620688"/>
            <a:ext cx="6490322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" name="Группа 2"/>
          <p:cNvGrpSpPr/>
          <p:nvPr/>
        </p:nvGrpSpPr>
        <p:grpSpPr>
          <a:xfrm>
            <a:off x="395536" y="620688"/>
            <a:ext cx="1728192" cy="1368152"/>
            <a:chOff x="395536" y="620688"/>
            <a:chExt cx="1728192" cy="136815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33164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97160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99592" y="620688"/>
              <a:ext cx="684803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Comic Sans MS" pitchFamily="66" charset="0"/>
                </a:rPr>
                <a:t>11</a:t>
              </a:r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5536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47664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Comic Sans MS" pitchFamily="66" charset="0"/>
                </a:rPr>
                <a:t>2</a:t>
              </a:r>
              <a:endParaRPr lang="ru-RU" sz="3200" b="1" dirty="0">
                <a:latin typeface="Comic Sans MS" pitchFamily="66" charset="0"/>
              </a:endParaRPr>
            </a:p>
          </p:txBody>
        </p:sp>
      </p:grpSp>
      <p:sp>
        <p:nvSpPr>
          <p:cNvPr id="10" name="Овал 9"/>
          <p:cNvSpPr/>
          <p:nvPr/>
        </p:nvSpPr>
        <p:spPr>
          <a:xfrm>
            <a:off x="899592" y="270892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8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1" name="Овал 10">
            <a:hlinkClick r:id="rId3" action="ppaction://hlinksldjump"/>
          </p:cNvPr>
          <p:cNvSpPr/>
          <p:nvPr/>
        </p:nvSpPr>
        <p:spPr>
          <a:xfrm>
            <a:off x="971600" y="378904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9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971600" y="486916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7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.png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2411760" y="620688"/>
            <a:ext cx="6412503" cy="56166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" name="Группа 2"/>
          <p:cNvGrpSpPr/>
          <p:nvPr/>
        </p:nvGrpSpPr>
        <p:grpSpPr>
          <a:xfrm>
            <a:off x="395536" y="620688"/>
            <a:ext cx="1728192" cy="1368152"/>
            <a:chOff x="395536" y="620688"/>
            <a:chExt cx="1728192" cy="1368152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>
              <a:off x="133164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H="1">
              <a:off x="971600" y="1196752"/>
              <a:ext cx="270394" cy="207313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99592" y="620688"/>
              <a:ext cx="684803" cy="58477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Comic Sans MS" pitchFamily="66" charset="0"/>
                </a:rPr>
                <a:t>11</a:t>
              </a:r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95536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200" b="1" dirty="0">
                <a:latin typeface="Comic Sans MS" pitchFamily="66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547664" y="1412776"/>
              <a:ext cx="576064" cy="576064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latin typeface="Comic Sans MS" pitchFamily="66" charset="0"/>
                </a:rPr>
                <a:t>3</a:t>
              </a:r>
              <a:endParaRPr lang="ru-RU" sz="3200" b="1" dirty="0">
                <a:latin typeface="Comic Sans MS" pitchFamily="66" charset="0"/>
              </a:endParaRPr>
            </a:p>
          </p:txBody>
        </p:sp>
      </p:grpSp>
      <p:sp>
        <p:nvSpPr>
          <p:cNvPr id="9" name="Овал 8">
            <a:hlinkClick r:id="rId3" action="ppaction://hlinksldjump"/>
          </p:cNvPr>
          <p:cNvSpPr/>
          <p:nvPr/>
        </p:nvSpPr>
        <p:spPr>
          <a:xfrm>
            <a:off x="899592" y="270892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8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71600" y="378904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9</a:t>
            </a:r>
            <a:endParaRPr lang="ru-RU" sz="3200" b="1" dirty="0">
              <a:latin typeface="Comic Sans MS" pitchFamily="66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71600" y="4869160"/>
            <a:ext cx="720080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itchFamily="66" charset="0"/>
              </a:rPr>
              <a:t>7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97</Words>
  <Application>Microsoft Office PowerPoint</Application>
  <PresentationFormat>Экран (4:3)</PresentationFormat>
  <Paragraphs>51</Paragraphs>
  <Slides>12</Slides>
  <Notes>0</Notes>
  <HiddenSlides>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Тренажёр-раскраска «Винни-Пух»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Сергей</cp:lastModifiedBy>
  <cp:revision>29</cp:revision>
  <dcterms:created xsi:type="dcterms:W3CDTF">2013-04-27T15:23:52Z</dcterms:created>
  <dcterms:modified xsi:type="dcterms:W3CDTF">2014-10-15T12:26:10Z</dcterms:modified>
</cp:coreProperties>
</file>