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5" r:id="rId9"/>
    <p:sldId id="264" r:id="rId10"/>
    <p:sldId id="266" r:id="rId11"/>
    <p:sldId id="267" r:id="rId12"/>
    <p:sldId id="270" r:id="rId13"/>
    <p:sldId id="269" r:id="rId14"/>
    <p:sldId id="268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8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D4DA0-441E-4289-A162-BD6E7C5283D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800AB-C3C0-44B1-9C8C-68B32791B6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EDF38-7129-48DD-BF67-2A2BF2182EF5}" type="slidenum">
              <a:rPr lang="ru-RU"/>
              <a:pPr/>
              <a:t>2</a:t>
            </a:fld>
            <a:endParaRPr lang="ru-RU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3925D-212D-41C8-80E6-A1E25B748032}" type="slidenum">
              <a:rPr lang="ru-RU"/>
              <a:pPr/>
              <a:t>11</a:t>
            </a:fld>
            <a:endParaRPr lang="ru-RU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3D58B-F371-4B44-96D7-E1A0D4773379}" type="slidenum">
              <a:rPr lang="ru-RU"/>
              <a:pPr/>
              <a:t>12</a:t>
            </a:fld>
            <a:endParaRPr lang="ru-RU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3DC8C-5218-4727-A1BE-196571BD489E}" type="slidenum">
              <a:rPr lang="ru-RU"/>
              <a:pPr/>
              <a:t>13</a:t>
            </a:fld>
            <a:endParaRPr lang="ru-RU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41384-3511-4F09-A2F8-DA8CCCB6B1BE}" type="slidenum">
              <a:rPr lang="ru-RU"/>
              <a:pPr/>
              <a:t>14</a:t>
            </a:fld>
            <a:endParaRPr lang="ru-RU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DE513-81C5-4AEE-8DCF-A80B963C794E}" type="slidenum">
              <a:rPr lang="ru-RU"/>
              <a:pPr/>
              <a:t>15</a:t>
            </a:fld>
            <a:endParaRPr lang="ru-RU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24A1A-2BC3-45C8-963D-904101767D34}" type="slidenum">
              <a:rPr lang="ru-RU"/>
              <a:pPr/>
              <a:t>3</a:t>
            </a:fld>
            <a:endParaRPr lang="ru-RU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BA464-22EF-4B48-AFF3-83817E2C9E71}" type="slidenum">
              <a:rPr lang="ru-RU"/>
              <a:pPr/>
              <a:t>4</a:t>
            </a:fld>
            <a:endParaRPr lang="ru-RU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EDF38-7129-48DD-BF67-2A2BF2182EF5}" type="slidenum">
              <a:rPr lang="ru-RU"/>
              <a:pPr/>
              <a:t>5</a:t>
            </a:fld>
            <a:endParaRPr lang="ru-RU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EDF38-7129-48DD-BF67-2A2BF2182EF5}" type="slidenum">
              <a:rPr lang="ru-RU"/>
              <a:pPr/>
              <a:t>6</a:t>
            </a:fld>
            <a:endParaRPr lang="ru-RU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EDF38-7129-48DD-BF67-2A2BF2182EF5}" type="slidenum">
              <a:rPr lang="ru-RU"/>
              <a:pPr/>
              <a:t>7</a:t>
            </a:fld>
            <a:endParaRPr lang="ru-RU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11853-28C9-4EEC-A78E-2E6AF44EAC4C}" type="slidenum">
              <a:rPr lang="ru-RU"/>
              <a:pPr/>
              <a:t>8</a:t>
            </a:fld>
            <a:endParaRPr lang="ru-RU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C8552-B847-449E-9BA6-1627383996ED}" type="slidenum">
              <a:rPr lang="ru-RU"/>
              <a:pPr/>
              <a:t>9</a:t>
            </a:fld>
            <a:endParaRPr lang="ru-RU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3D55E-EBE9-4754-A978-326CB2D7E4FF}" type="slidenum">
              <a:rPr lang="ru-RU"/>
              <a:pPr/>
              <a:t>10</a:t>
            </a:fld>
            <a:endParaRPr lang="ru-RU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411480" y="396240"/>
            <a:ext cx="11308080" cy="6065520"/>
          </a:xfrm>
          <a:prstGeom prst="frame">
            <a:avLst>
              <a:gd name="adj1" fmla="val 1922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23361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5" descr="C:\Users\User\Desktop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64794">
            <a:off x="272018" y="4575984"/>
            <a:ext cx="3887266" cy="2188946"/>
          </a:xfrm>
          <a:prstGeom prst="rect">
            <a:avLst/>
          </a:prstGeom>
          <a:noFill/>
        </p:spPr>
      </p:pic>
      <p:pic>
        <p:nvPicPr>
          <p:cNvPr id="12" name="Picture 8" descr="Неонила Ирисова УОЛ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5744" y="427856"/>
            <a:ext cx="3397043" cy="335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lum bright="-30000" contrast="20000"/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frame">
            <a:avLst>
              <a:gd name="adj1" fmla="val 6944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4108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lum bright="-30000"/>
          </a:blip>
          <a:srcRect/>
          <a:stretch>
            <a:fillRect/>
          </a:stretch>
        </p:blipFill>
        <p:spPr bwMode="auto">
          <a:xfrm>
            <a:off x="304800" y="289560"/>
            <a:ext cx="11628120" cy="6294120"/>
          </a:xfrm>
          <a:prstGeom prst="frame">
            <a:avLst>
              <a:gd name="adj1" fmla="val 1707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5" descr="C:\Users\User\Desktop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64794">
            <a:off x="167085" y="5360877"/>
            <a:ext cx="2387737" cy="134455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055" y="1784061"/>
            <a:ext cx="10515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frame">
            <a:avLst>
              <a:gd name="adj1" fmla="val 4500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32205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411480" y="396240"/>
            <a:ext cx="11308080" cy="6065520"/>
          </a:xfrm>
          <a:prstGeom prst="frame">
            <a:avLst>
              <a:gd name="adj1" fmla="val 1922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255" y="823047"/>
            <a:ext cx="817418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716627"/>
            <a:ext cx="8201891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23361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6" descr="http://img-fotki.yandex.ru/get/3/120710424.ca/0_6fcba_ea7e0987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66414" y="466199"/>
            <a:ext cx="2522357" cy="24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Рисунок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64794">
            <a:off x="78352" y="4380744"/>
            <a:ext cx="4408661" cy="248254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lum bright="-30000" contrast="20000"/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frame">
            <a:avLst>
              <a:gd name="adj1" fmla="val 6944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2816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frame">
            <a:avLst>
              <a:gd name="adj1" fmla="val 4500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lum bright="-30000"/>
          </a:blip>
          <a:srcRect/>
          <a:stretch>
            <a:fillRect/>
          </a:stretch>
        </p:blipFill>
        <p:spPr bwMode="auto">
          <a:xfrm>
            <a:off x="304800" y="289560"/>
            <a:ext cx="11628120" cy="6294120"/>
          </a:xfrm>
          <a:prstGeom prst="frame">
            <a:avLst>
              <a:gd name="adj1" fmla="val 1707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4909"/>
            <a:ext cx="10515600" cy="12057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Picture 5" descr="C:\Users\User\Desktop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64794">
            <a:off x="185579" y="5268938"/>
            <a:ext cx="2652023" cy="149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76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415636" y="396240"/>
            <a:ext cx="11303924" cy="6065520"/>
          </a:xfrm>
          <a:prstGeom prst="frame">
            <a:avLst>
              <a:gd name="adj1" fmla="val 1922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509" y="586797"/>
            <a:ext cx="816725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5" descr="C:\Users\User\Desktop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64794">
            <a:off x="272018" y="4575984"/>
            <a:ext cx="3887266" cy="2188946"/>
          </a:xfrm>
          <a:prstGeom prst="rect">
            <a:avLst/>
          </a:prstGeom>
          <a:noFill/>
        </p:spPr>
      </p:pic>
      <p:pic>
        <p:nvPicPr>
          <p:cNvPr id="11" name="Picture 5" descr="C:\Users\User\Desktop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061061">
            <a:off x="8105382" y="76206"/>
            <a:ext cx="3827439" cy="215525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lum bright="-30000" contrast="20000"/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frame">
            <a:avLst>
              <a:gd name="adj1" fmla="val 6944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33681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Неонила Ирисова УО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24272" y="427856"/>
            <a:ext cx="2988515" cy="295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64794">
            <a:off x="244502" y="4809750"/>
            <a:ext cx="3494075" cy="196753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411480" y="396240"/>
            <a:ext cx="11308080" cy="6065520"/>
          </a:xfrm>
          <a:prstGeom prst="frame">
            <a:avLst>
              <a:gd name="adj1" fmla="val 1922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lum bright="-30000" contrast="20000"/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frame">
            <a:avLst>
              <a:gd name="adj1" fmla="val 6944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245961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 cap="none" spc="0">
          <a:ln w="11430"/>
          <a:solidFill>
            <a:srgbClr val="131E0C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Устный счёт.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2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Письменные приёмы умножения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0" y="1677988"/>
            <a:ext cx="6299200" cy="42656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8000"/>
              <a:t>   5 7 6</a:t>
            </a:r>
          </a:p>
          <a:p>
            <a:pPr>
              <a:buFont typeface="Wingdings" pitchFamily="2" charset="2"/>
              <a:buNone/>
            </a:pPr>
            <a:r>
              <a:rPr lang="ru-RU" sz="7200"/>
              <a:t>Х</a:t>
            </a:r>
            <a:r>
              <a:rPr lang="ru-RU" sz="8000"/>
              <a:t>       9</a:t>
            </a:r>
          </a:p>
          <a:p>
            <a:pPr>
              <a:buFont typeface="Wingdings" pitchFamily="2" charset="2"/>
              <a:buNone/>
            </a:pPr>
            <a:r>
              <a:rPr lang="ru-RU" sz="8000"/>
              <a:t>5 1 8 4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743200" y="4572000"/>
            <a:ext cx="6299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5689600" y="14478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4572000" y="14478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6807200" y="14478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8026400" y="14478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454400" y="1371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641600" y="3200400"/>
            <a:ext cx="629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2540000" y="1600200"/>
            <a:ext cx="629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641600" y="5867400"/>
            <a:ext cx="629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6600" dirty="0"/>
              <a:t>Письменные приемы умножения </a:t>
            </a:r>
            <a:r>
              <a:rPr lang="ru-RU" sz="6600" dirty="0" smtClean="0"/>
              <a:t>многозначного числа на однозначное .</a:t>
            </a:r>
            <a:endParaRPr lang="ru-RU" sz="66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7535333" y="0"/>
            <a:ext cx="3179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Гришина И.В.   №  217-931-592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1134" y="268289"/>
            <a:ext cx="10989733" cy="1158875"/>
          </a:xfrm>
        </p:spPr>
      </p:pic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27200" y="1219200"/>
            <a:ext cx="8940800" cy="5257800"/>
          </a:xfrm>
        </p:spPr>
        <p:txBody>
          <a:bodyPr>
            <a:normAutofit lnSpcReduction="10000"/>
          </a:bodyPr>
          <a:lstStyle/>
          <a:p>
            <a:pPr marL="547688" indent="-411163">
              <a:lnSpc>
                <a:spcPct val="90000"/>
              </a:lnSpc>
              <a:buFontTx/>
              <a:buNone/>
            </a:pPr>
            <a:r>
              <a:rPr lang="ru-RU" b="1">
                <a:solidFill>
                  <a:schemeClr val="folHlink"/>
                </a:solidFill>
              </a:rPr>
              <a:t>   </a:t>
            </a:r>
            <a:r>
              <a:rPr lang="ru-RU" sz="2800" b="1"/>
              <a:t>А сейчас все по порядку:</a:t>
            </a:r>
          </a:p>
          <a:p>
            <a:pPr marL="547688" indent="-411163">
              <a:lnSpc>
                <a:spcPct val="90000"/>
              </a:lnSpc>
              <a:buFontTx/>
              <a:buNone/>
            </a:pPr>
            <a:r>
              <a:rPr lang="ru-RU" sz="2800" b="1"/>
              <a:t>   Встанем дружно на зарядку.</a:t>
            </a:r>
          </a:p>
          <a:p>
            <a:pPr marL="547688" indent="-411163">
              <a:lnSpc>
                <a:spcPct val="90000"/>
              </a:lnSpc>
              <a:buFontTx/>
              <a:buNone/>
            </a:pPr>
            <a:r>
              <a:rPr lang="ru-RU" sz="2800" b="1"/>
              <a:t>   Руки в сторону согнули, </a:t>
            </a:r>
          </a:p>
          <a:p>
            <a:pPr marL="547688" indent="-411163">
              <a:lnSpc>
                <a:spcPct val="90000"/>
              </a:lnSpc>
              <a:buFontTx/>
              <a:buNone/>
            </a:pPr>
            <a:r>
              <a:rPr lang="ru-RU" sz="2800" b="1"/>
              <a:t>   Вверх подняли и махнули.</a:t>
            </a:r>
          </a:p>
          <a:p>
            <a:pPr marL="547688" indent="-411163">
              <a:lnSpc>
                <a:spcPct val="90000"/>
              </a:lnSpc>
              <a:buFontTx/>
              <a:buNone/>
            </a:pPr>
            <a:r>
              <a:rPr lang="ru-RU" sz="2800" b="1"/>
              <a:t>   Спрятали за спину, </a:t>
            </a:r>
          </a:p>
          <a:p>
            <a:pPr marL="547688" indent="-411163">
              <a:lnSpc>
                <a:spcPct val="90000"/>
              </a:lnSpc>
              <a:buFontTx/>
              <a:buNone/>
            </a:pPr>
            <a:r>
              <a:rPr lang="ru-RU" sz="2800" b="1"/>
              <a:t>   Оглянулись  через правое плечо,</a:t>
            </a:r>
          </a:p>
          <a:p>
            <a:pPr marL="547688" indent="-411163">
              <a:lnSpc>
                <a:spcPct val="90000"/>
              </a:lnSpc>
              <a:buFontTx/>
              <a:buNone/>
            </a:pPr>
            <a:r>
              <a:rPr lang="ru-RU" sz="2800" b="1"/>
              <a:t>   Через левое ещё, </a:t>
            </a:r>
          </a:p>
          <a:p>
            <a:pPr marL="547688" indent="-411163">
              <a:lnSpc>
                <a:spcPct val="90000"/>
              </a:lnSpc>
              <a:buFontTx/>
              <a:buNone/>
            </a:pPr>
            <a:r>
              <a:rPr lang="ru-RU" sz="2800" b="1"/>
              <a:t>   Дружно присели,</a:t>
            </a:r>
          </a:p>
          <a:p>
            <a:pPr marL="547688" indent="-411163">
              <a:lnSpc>
                <a:spcPct val="90000"/>
              </a:lnSpc>
              <a:buFontTx/>
              <a:buNone/>
            </a:pPr>
            <a:r>
              <a:rPr lang="ru-RU" sz="2800" b="1"/>
              <a:t>   Пяточки задели.</a:t>
            </a:r>
          </a:p>
          <a:p>
            <a:pPr marL="547688" indent="-411163">
              <a:lnSpc>
                <a:spcPct val="90000"/>
              </a:lnSpc>
              <a:buFontTx/>
              <a:buNone/>
            </a:pPr>
            <a:r>
              <a:rPr lang="ru-RU" sz="2800" b="1"/>
              <a:t>   На носочки поднялись,</a:t>
            </a:r>
          </a:p>
          <a:p>
            <a:pPr marL="547688" indent="-411163">
              <a:lnSpc>
                <a:spcPct val="90000"/>
              </a:lnSpc>
              <a:buFontTx/>
              <a:buNone/>
            </a:pPr>
            <a:r>
              <a:rPr lang="ru-RU" sz="2800" b="1"/>
              <a:t>   Опустили руки вниз.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143000"/>
            <a:ext cx="10769600" cy="121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/>
              <a:t>5124 ∙ 2		6 ∙ 2747 		23452 ∙ 7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06400" y="2971800"/>
            <a:ext cx="1290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А что вы будете делать в этом случае?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641600" y="3886200"/>
            <a:ext cx="660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200"/>
              <a:t>2т 375кг ∙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Алгоритм решения.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>
              <a:buFont typeface="Wingdings" pitchFamily="2" charset="2"/>
              <a:buAutoNum type="arabicPeriod"/>
            </a:pPr>
            <a:r>
              <a:rPr lang="ru-RU"/>
              <a:t>Заменю крупные единицы мелкими.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ru-RU"/>
              <a:t>Выполню умножение натуральных чисел.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ru-RU"/>
              <a:t>Заменю мелкие единицы крупными.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Самостоятельная работа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        1в                               2в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           1. Решить пример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     57168 </a:t>
            </a:r>
            <a:r>
              <a:rPr lang="ru-RU" dirty="0">
                <a:cs typeface="Arial" charset="0"/>
              </a:rPr>
              <a:t>∙ 6                43857 ∙ 7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cs typeface="Arial" charset="0"/>
              </a:rPr>
              <a:t>              2. </a:t>
            </a:r>
            <a:r>
              <a:rPr lang="ru-RU" dirty="0" smtClean="0">
                <a:cs typeface="Arial" charset="0"/>
              </a:rPr>
              <a:t>Проверь себя стр.77(Внизу)</a:t>
            </a:r>
            <a:endParaRPr lang="ru-RU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-3164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03" y="476673"/>
            <a:ext cx="2784309" cy="1682187"/>
          </a:xfrm>
          <a:prstGeom prst="rect">
            <a:avLst/>
          </a:prstGeom>
        </p:spPr>
      </p:pic>
      <p:pic>
        <p:nvPicPr>
          <p:cNvPr id="4" name="Рисунок 3" descr="Naranja Tri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413" y="4365104"/>
            <a:ext cx="2592288" cy="1944216"/>
          </a:xfrm>
          <a:prstGeom prst="rect">
            <a:avLst/>
          </a:prstGeom>
        </p:spPr>
      </p:pic>
      <p:pic>
        <p:nvPicPr>
          <p:cNvPr id="5" name="Рисунок 4" descr="1355121602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414" y="2492896"/>
            <a:ext cx="2651551" cy="165618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91744" y="476672"/>
            <a:ext cx="7968885" cy="59046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-всё </a:t>
            </a:r>
            <a:r>
              <a:rPr lang="ru-RU" b="1" dirty="0" smtClean="0">
                <a:effectLst/>
              </a:rPr>
              <a:t>было понятно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-возникли небольшие трудности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-нужна помощь</a:t>
            </a:r>
            <a:endParaRPr lang="ru-RU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304801"/>
            <a:ext cx="10363200" cy="1470025"/>
          </a:xfrm>
        </p:spPr>
        <p:txBody>
          <a:bodyPr/>
          <a:lstStyle/>
          <a:p>
            <a:r>
              <a:rPr lang="ru-RU" sz="4000"/>
              <a:t>Найдите значение выражения удобным способом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29000"/>
            <a:ext cx="9855200" cy="1066800"/>
          </a:xfrm>
        </p:spPr>
        <p:txBody>
          <a:bodyPr/>
          <a:lstStyle/>
          <a:p>
            <a:r>
              <a:rPr lang="ru-RU" sz="4800"/>
              <a:t>2608 + 529 + 392 + 271</a:t>
            </a:r>
          </a:p>
        </p:txBody>
      </p:sp>
      <p:sp>
        <p:nvSpPr>
          <p:cNvPr id="5126" name="Arc 6"/>
          <p:cNvSpPr>
            <a:spLocks/>
          </p:cNvSpPr>
          <p:nvPr/>
        </p:nvSpPr>
        <p:spPr bwMode="auto">
          <a:xfrm rot="275142" flipV="1">
            <a:off x="5486401" y="4038601"/>
            <a:ext cx="4087284" cy="995363"/>
          </a:xfrm>
          <a:custGeom>
            <a:avLst/>
            <a:gdLst>
              <a:gd name="G0" fmla="+- 20325 0 0"/>
              <a:gd name="G1" fmla="+- 21600 0 0"/>
              <a:gd name="G2" fmla="+- 21600 0 0"/>
              <a:gd name="T0" fmla="*/ 0 w 41387"/>
              <a:gd name="T1" fmla="*/ 14290 h 21600"/>
              <a:gd name="T2" fmla="*/ 41387 w 41387"/>
              <a:gd name="T3" fmla="*/ 16809 h 21600"/>
              <a:gd name="T4" fmla="*/ 20325 w 4138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387" h="21600" fill="none" extrusionOk="0">
                <a:moveTo>
                  <a:pt x="-1" y="14289"/>
                </a:moveTo>
                <a:cubicBezTo>
                  <a:pt x="3082" y="5716"/>
                  <a:pt x="11214" y="-1"/>
                  <a:pt x="20325" y="0"/>
                </a:cubicBezTo>
                <a:cubicBezTo>
                  <a:pt x="30408" y="0"/>
                  <a:pt x="39150" y="6976"/>
                  <a:pt x="41386" y="16809"/>
                </a:cubicBezTo>
              </a:path>
              <a:path w="41387" h="21600" stroke="0" extrusionOk="0">
                <a:moveTo>
                  <a:pt x="-1" y="14289"/>
                </a:moveTo>
                <a:cubicBezTo>
                  <a:pt x="3082" y="5716"/>
                  <a:pt x="11214" y="-1"/>
                  <a:pt x="20325" y="0"/>
                </a:cubicBezTo>
                <a:cubicBezTo>
                  <a:pt x="30408" y="0"/>
                  <a:pt x="39150" y="6976"/>
                  <a:pt x="41386" y="16809"/>
                </a:cubicBezTo>
                <a:lnTo>
                  <a:pt x="2032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rc 7"/>
          <p:cNvSpPr>
            <a:spLocks/>
          </p:cNvSpPr>
          <p:nvPr/>
        </p:nvSpPr>
        <p:spPr bwMode="auto">
          <a:xfrm rot="10868785" flipV="1">
            <a:off x="3251201" y="2667001"/>
            <a:ext cx="4087284" cy="995363"/>
          </a:xfrm>
          <a:custGeom>
            <a:avLst/>
            <a:gdLst>
              <a:gd name="G0" fmla="+- 20325 0 0"/>
              <a:gd name="G1" fmla="+- 21600 0 0"/>
              <a:gd name="G2" fmla="+- 21600 0 0"/>
              <a:gd name="T0" fmla="*/ 0 w 41387"/>
              <a:gd name="T1" fmla="*/ 14290 h 21600"/>
              <a:gd name="T2" fmla="*/ 41387 w 41387"/>
              <a:gd name="T3" fmla="*/ 16809 h 21600"/>
              <a:gd name="T4" fmla="*/ 20325 w 4138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387" h="21600" fill="none" extrusionOk="0">
                <a:moveTo>
                  <a:pt x="-1" y="14289"/>
                </a:moveTo>
                <a:cubicBezTo>
                  <a:pt x="3082" y="5716"/>
                  <a:pt x="11214" y="-1"/>
                  <a:pt x="20325" y="0"/>
                </a:cubicBezTo>
                <a:cubicBezTo>
                  <a:pt x="30408" y="0"/>
                  <a:pt x="39150" y="6976"/>
                  <a:pt x="41386" y="16809"/>
                </a:cubicBezTo>
              </a:path>
              <a:path w="41387" h="21600" stroke="0" extrusionOk="0">
                <a:moveTo>
                  <a:pt x="-1" y="14289"/>
                </a:moveTo>
                <a:cubicBezTo>
                  <a:pt x="3082" y="5716"/>
                  <a:pt x="11214" y="-1"/>
                  <a:pt x="20325" y="0"/>
                </a:cubicBezTo>
                <a:cubicBezTo>
                  <a:pt x="30408" y="0"/>
                  <a:pt x="39150" y="6976"/>
                  <a:pt x="41386" y="16809"/>
                </a:cubicBezTo>
                <a:lnTo>
                  <a:pt x="2032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470400" y="2057400"/>
            <a:ext cx="1018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3000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7112001" y="5105400"/>
            <a:ext cx="809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800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/>
      <p:bldP spid="5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Прочитайте числа в порядке убывания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1" y="2057400"/>
            <a:ext cx="10462684" cy="763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/>
              <a:t>2076901, 20780, 258999, 2078000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12800" y="2895600"/>
            <a:ext cx="264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2078000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12800" y="3505200"/>
            <a:ext cx="264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2076901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117600" y="4114800"/>
            <a:ext cx="264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258999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422400" y="4724400"/>
            <a:ext cx="264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20780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251200" y="4191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= 200000 + 50000 + 8000 + 900 + 90 + 9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251200" y="4800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= 20000 + 700 + 80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mph" presetSubtype="4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mph" presetSubtype="4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 build="allAtOnce"/>
      <p:bldP spid="8198" grpId="1" build="allAtOnce"/>
      <p:bldP spid="8199" grpId="0"/>
      <p:bldP spid="8199" grpId="1"/>
      <p:bldP spid="8200" grpId="0"/>
      <p:bldP spid="82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Вычислите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209800"/>
            <a:ext cx="2133600" cy="53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90 </a:t>
            </a:r>
            <a:r>
              <a:rPr lang="ru-RU">
                <a:cs typeface="Arial" charset="0"/>
              </a:rPr>
              <a:t>∙</a:t>
            </a:r>
            <a:r>
              <a:rPr lang="ru-RU"/>
              <a:t> 6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828800" y="28194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500 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∙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7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828800" y="34290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83 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∙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2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828800" y="4038600"/>
            <a:ext cx="518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3 сотни 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∙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8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828800" y="4648200"/>
            <a:ext cx="375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9 десятков 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∙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4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556000" y="22098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= 540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588000" y="4648200"/>
            <a:ext cx="568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= 36 десятков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657600" y="28194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= 3500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775200" y="4038600"/>
            <a:ext cx="294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= 24 сотни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454400" y="34290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= 166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7721600" y="4038600"/>
            <a:ext cx="294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= 2400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9245600" y="4648200"/>
            <a:ext cx="203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= 360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10251" grpId="0"/>
      <p:bldP spid="10252" grpId="0"/>
      <p:bldP spid="10255" grpId="0"/>
      <p:bldP spid="102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304801"/>
            <a:ext cx="10363200" cy="1470025"/>
          </a:xfrm>
        </p:spPr>
        <p:txBody>
          <a:bodyPr/>
          <a:lstStyle/>
          <a:p>
            <a:endParaRPr lang="ru-RU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29000"/>
            <a:ext cx="9855200" cy="1066800"/>
          </a:xfrm>
        </p:spPr>
        <p:txBody>
          <a:bodyPr/>
          <a:lstStyle/>
          <a:p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09821" y="2025749"/>
            <a:ext cx="96223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Продолжительность жизни бурого медведя 50 лет, белого медведя-30, дикого кабана 20лет. Как одним словом назвать продолжительность жизни всех трёх животных?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304801"/>
            <a:ext cx="10363200" cy="1470025"/>
          </a:xfrm>
        </p:spPr>
        <p:txBody>
          <a:bodyPr/>
          <a:lstStyle/>
          <a:p>
            <a:endParaRPr lang="ru-RU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29000"/>
            <a:ext cx="9855200" cy="1066800"/>
          </a:xfrm>
        </p:spPr>
        <p:txBody>
          <a:bodyPr/>
          <a:lstStyle/>
          <a:p>
            <a:endParaRPr lang="ru-RU" sz="4800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536" y="773724"/>
            <a:ext cx="9523828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304801"/>
            <a:ext cx="10363200" cy="1470025"/>
          </a:xfrm>
        </p:spPr>
        <p:txBody>
          <a:bodyPr/>
          <a:lstStyle/>
          <a:p>
            <a:endParaRPr lang="ru-RU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29000"/>
            <a:ext cx="9855200" cy="1066800"/>
          </a:xfrm>
        </p:spPr>
        <p:txBody>
          <a:bodyPr/>
          <a:lstStyle/>
          <a:p>
            <a:endParaRPr lang="ru-RU" sz="4800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6597" y="1153551"/>
            <a:ext cx="8102991" cy="454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 каких свойствах умножения говорят эти записи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16000" y="1981200"/>
            <a:ext cx="3352800" cy="609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1) 4 ∙ 3 = 3 ∙ 4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016000" y="2667000"/>
            <a:ext cx="599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2) (5 + 3) ∙ 4 = 5 ∙ 4 + 3 ∙ 4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016000" y="3429000"/>
            <a:ext cx="436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3) 5 + 5 + 5 = 5 ∙ 3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016000" y="4114800"/>
            <a:ext cx="508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4) 20 ∙ 10 = 200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300 ∙ 100 = 30000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06400" y="609600"/>
            <a:ext cx="10972800" cy="1143000"/>
          </a:xfrm>
        </p:spPr>
        <p:txBody>
          <a:bodyPr/>
          <a:lstStyle/>
          <a:p>
            <a:r>
              <a:rPr lang="ru-RU" dirty="0" smtClean="0"/>
              <a:t>                   576 </a:t>
            </a:r>
            <a:r>
              <a:rPr lang="ru-RU" dirty="0"/>
              <a:t>∙</a:t>
            </a:r>
            <a:r>
              <a:rPr lang="ru-RU" sz="4000" dirty="0"/>
              <a:t> </a:t>
            </a:r>
            <a:r>
              <a:rPr lang="ru-RU" dirty="0"/>
              <a:t>9</a:t>
            </a:r>
            <a:endParaRPr lang="ru-RU" sz="4000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4800" y="16002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(500 + 70 + 6) ∙ 9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4800" y="26670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500 ∙ 9 + 70 ∙ 9 + 6 ∙ 9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08000" y="38862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4500 + 630 + 54</a:t>
            </a:r>
            <a:endParaRPr lang="ru-RU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08000" y="49530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5184</a:t>
            </a:r>
            <a:endParaRPr lang="ru-RU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/>
      <p:bldP spid="14344" grpId="0"/>
      <p:bldP spid="14345" grpId="0"/>
    </p:bldLst>
  </p:timing>
</p:sld>
</file>

<file path=ppt/theme/theme1.xml><?xml version="1.0" encoding="utf-8"?>
<a:theme xmlns:a="http://schemas.openxmlformats.org/drawingml/2006/main" name="Новогодняя картина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Новогодняя картина 3</Template>
  <TotalTime>54</TotalTime>
  <Words>358</Words>
  <Application>Microsoft Office PowerPoint</Application>
  <PresentationFormat>Произвольный</PresentationFormat>
  <Paragraphs>84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Новогодняя картина 3</vt:lpstr>
      <vt:lpstr>Устный счёт.</vt:lpstr>
      <vt:lpstr>Найдите значение выражения удобным способом</vt:lpstr>
      <vt:lpstr>Прочитайте числа в порядке убывания</vt:lpstr>
      <vt:lpstr>Вычислите</vt:lpstr>
      <vt:lpstr>Слайд 5</vt:lpstr>
      <vt:lpstr>Слайд 6</vt:lpstr>
      <vt:lpstr>Слайд 7</vt:lpstr>
      <vt:lpstr>О каких свойствах умножения говорят эти записи</vt:lpstr>
      <vt:lpstr>                   576 ∙ 9</vt:lpstr>
      <vt:lpstr>Письменные приёмы умножения </vt:lpstr>
      <vt:lpstr>Слайд 11</vt:lpstr>
      <vt:lpstr>Слайд 12</vt:lpstr>
      <vt:lpstr>Слайд 13</vt:lpstr>
      <vt:lpstr>Алгоритм решения.</vt:lpstr>
      <vt:lpstr>Самостоятельная работа</vt:lpstr>
      <vt:lpstr>-всё было понятно   -возникли небольшие трудности   -нужна помощь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Admin</cp:lastModifiedBy>
  <cp:revision>8</cp:revision>
  <dcterms:created xsi:type="dcterms:W3CDTF">2014-10-29T03:00:56Z</dcterms:created>
  <dcterms:modified xsi:type="dcterms:W3CDTF">2014-12-09T21:42:11Z</dcterms:modified>
</cp:coreProperties>
</file>