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9" r:id="rId2"/>
    <p:sldId id="265" r:id="rId3"/>
    <p:sldId id="257" r:id="rId4"/>
    <p:sldId id="260" r:id="rId5"/>
    <p:sldId id="261" r:id="rId6"/>
    <p:sldId id="264" r:id="rId7"/>
    <p:sldId id="277" r:id="rId8"/>
    <p:sldId id="33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EDF4-D629-4AEC-9CD7-FBA445D2E59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4267-131A-48A8-AA6A-B660CB008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2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4267-131A-48A8-AA6A-B660CB0088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4267-131A-48A8-AA6A-B660CB0088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28937-DAAD-472F-B22D-820C1DDE6D92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C3CE46-A16A-4426-BDCC-0A8ECAF818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0042"/>
            <a:ext cx="8462744" cy="32889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600" b="1" dirty="0" smtClean="0">
                <a:solidFill>
                  <a:srgbClr val="C00000"/>
                </a:solidFill>
              </a:rPr>
              <a:t>Содержание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600" b="1" dirty="0" smtClean="0">
                <a:solidFill>
                  <a:srgbClr val="C00000"/>
                </a:solidFill>
              </a:rPr>
              <a:t>внеурочной деятельности и ее особенности.</a:t>
            </a:r>
            <a:br>
              <a:rPr lang="ru-RU" sz="4600" b="1" dirty="0" smtClean="0">
                <a:solidFill>
                  <a:srgbClr val="C00000"/>
                </a:solidFill>
              </a:rPr>
            </a:br>
            <a:r>
              <a:rPr lang="ru-RU" sz="4600" b="1" dirty="0" smtClean="0">
                <a:solidFill>
                  <a:srgbClr val="C00000"/>
                </a:solidFill>
              </a:rPr>
              <a:t/>
            </a:r>
            <a:br>
              <a:rPr lang="ru-RU" sz="4600" b="1" dirty="0" smtClean="0">
                <a:solidFill>
                  <a:srgbClr val="C00000"/>
                </a:solidFill>
              </a:rPr>
            </a:br>
            <a:r>
              <a:rPr lang="ru-RU" sz="4600" dirty="0"/>
              <a:t/>
            </a:r>
            <a:br>
              <a:rPr lang="ru-RU" sz="4600" dirty="0"/>
            </a:br>
            <a:endParaRPr lang="ru-RU" sz="4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7817522" cy="3633267"/>
          </a:xfrm>
        </p:spPr>
        <p:txBody>
          <a:bodyPr>
            <a:normAutofit fontScale="85000" lnSpcReduction="10000"/>
          </a:bodyPr>
          <a:lstStyle/>
          <a:p>
            <a:endParaRPr lang="ru-RU" sz="4800" dirty="0" smtClean="0"/>
          </a:p>
          <a:p>
            <a:r>
              <a:rPr lang="ru-RU" sz="4800" dirty="0" smtClean="0"/>
              <a:t>Стандарт </a:t>
            </a:r>
            <a:r>
              <a:rPr lang="ru-RU" sz="4800" dirty="0"/>
              <a:t>предполагает реализацию в образовательном учреждении как урочной, так и внеурочной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3685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Внеурочная </a:t>
            </a:r>
            <a:r>
              <a:rPr lang="ru-RU" b="1" u="sng" dirty="0">
                <a:solidFill>
                  <a:srgbClr val="C00000"/>
                </a:solidFill>
              </a:rPr>
              <a:t>деятельность организуется по направлениям развития личности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355441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спортивно-оздоровительное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духовно-нравственное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социальное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общеинтеллектуальное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общекультурное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6430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Во </a:t>
            </a:r>
            <a:r>
              <a:rPr lang="ru-RU" b="1" u="sng" dirty="0">
                <a:solidFill>
                  <a:srgbClr val="FF0000"/>
                </a:solidFill>
              </a:rPr>
              <a:t>внеурочную деятельность могут входить: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6815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экскурсии</a:t>
            </a:r>
            <a:endParaRPr lang="ru-RU" sz="1800" b="1" dirty="0"/>
          </a:p>
          <a:p>
            <a:pPr lvl="0"/>
            <a:r>
              <a:rPr lang="ru-RU" sz="1800" b="1" dirty="0"/>
              <a:t>кружки</a:t>
            </a:r>
          </a:p>
          <a:p>
            <a:pPr lvl="0"/>
            <a:r>
              <a:rPr lang="ru-RU" sz="1800" b="1" dirty="0"/>
              <a:t>секции</a:t>
            </a:r>
          </a:p>
          <a:p>
            <a:pPr lvl="0"/>
            <a:r>
              <a:rPr lang="ru-RU" sz="1800" b="1" dirty="0"/>
              <a:t>круглые столы</a:t>
            </a:r>
          </a:p>
          <a:p>
            <a:pPr lvl="0"/>
            <a:r>
              <a:rPr lang="ru-RU" sz="1800" b="1" dirty="0"/>
              <a:t>конференции</a:t>
            </a:r>
          </a:p>
          <a:p>
            <a:pPr lvl="0"/>
            <a:r>
              <a:rPr lang="ru-RU" sz="1800" b="1" dirty="0"/>
              <a:t>диспуты</a:t>
            </a:r>
          </a:p>
          <a:p>
            <a:pPr lvl="0"/>
            <a:r>
              <a:rPr lang="ru-RU" sz="1800" b="1" dirty="0"/>
              <a:t>школьные научные общества</a:t>
            </a:r>
          </a:p>
          <a:p>
            <a:pPr lvl="0"/>
            <a:r>
              <a:rPr lang="ru-RU" sz="1800" b="1" dirty="0"/>
              <a:t>олимпиады</a:t>
            </a:r>
          </a:p>
          <a:p>
            <a:pPr lvl="0"/>
            <a:r>
              <a:rPr lang="ru-RU" sz="1800" b="1" dirty="0"/>
              <a:t>соревнования</a:t>
            </a:r>
          </a:p>
          <a:p>
            <a:pPr lvl="0"/>
            <a:r>
              <a:rPr lang="ru-RU" sz="1800" b="1" dirty="0"/>
              <a:t>поисковые и научные исследования</a:t>
            </a:r>
          </a:p>
          <a:p>
            <a:pPr lvl="0"/>
            <a:r>
              <a:rPr lang="ru-RU" sz="1800" b="1" dirty="0"/>
              <a:t>индивидуальные занятия учителя с детьми, требующими психолого-педагогической и коррекционной поддержки (в том числе – индивидуальные занятия по постановке устной речи, почерка, письменной речи и т.д.)</a:t>
            </a:r>
          </a:p>
          <a:p>
            <a:r>
              <a:rPr lang="ru-RU" sz="1800" b="1" dirty="0"/>
              <a:t>индивидуальные и групповые консультации (в том числе – дистанционные) для детей различных категорий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2928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Расписание </a:t>
            </a:r>
            <a:r>
              <a:rPr lang="ru-RU" dirty="0">
                <a:solidFill>
                  <a:srgbClr val="FF0000"/>
                </a:solidFill>
              </a:rPr>
              <a:t>внеурочной деятельности в 1-2 классах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2012-2013 учебный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5005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Инфознайка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  Матанова Н.Г.</a:t>
            </a:r>
          </a:p>
          <a:p>
            <a:r>
              <a:rPr lang="ru-RU" dirty="0" smtClean="0"/>
              <a:t>Музыкальная шкатулка                   Фурсина Н.И.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Хореография и танец                       Матанова Н.Г.</a:t>
            </a:r>
          </a:p>
          <a:p>
            <a:r>
              <a:rPr lang="ru-RU" dirty="0" smtClean="0"/>
              <a:t>Юный книголюб                               Честнова Т.Ю</a:t>
            </a:r>
          </a:p>
          <a:p>
            <a:r>
              <a:rPr lang="ru-RU" dirty="0" smtClean="0"/>
              <a:t>Поиграй-ка                                         Честнова Т.Ю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Юный художник                                Матанова Н.Г 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072494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129" y="428604"/>
            <a:ext cx="5007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Инфознайка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E:\фотки внеур\IMG_8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Юный художник</a:t>
            </a:r>
          </a:p>
        </p:txBody>
      </p:sp>
      <p:pic>
        <p:nvPicPr>
          <p:cNvPr id="4" name="Содержимое 3" descr="E:\SAM_16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18598" y="4475310"/>
            <a:ext cx="482502" cy="3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6" y="4475310"/>
            <a:ext cx="468608" cy="32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98" y="2944480"/>
            <a:ext cx="482503" cy="35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Хореография и танец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E:\IMG_8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648" y="2156457"/>
            <a:ext cx="270600" cy="4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IMG_83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549" y="2292382"/>
            <a:ext cx="306034" cy="39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76" y="5593903"/>
            <a:ext cx="371937" cy="3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69" y="5445223"/>
            <a:ext cx="674876" cy="43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7971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Время, отведенное на внеурочную деятельность не входит в предельно допустимую нагрузку обучающихся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8115328" cy="37861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Тем не менее, условия для внеурочной деятельности должны быть созданы для каждого ученика. Чередование урочной и внеурочной деятельности определяется образовательным учреждением и согласуется с родителями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164</Words>
  <Application>Microsoft Office PowerPoint</Application>
  <PresentationFormat>Экран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Содержание внеурочной деятельности и ее особенности.   </vt:lpstr>
      <vt:lpstr> Внеурочная деятельность организуется по направлениям развития личности </vt:lpstr>
      <vt:lpstr> Во внеурочную деятельность могут входить: </vt:lpstr>
      <vt:lpstr>  Расписание внеурочной деятельности в 1-2 классах на 2012-2013 учебный год </vt:lpstr>
      <vt:lpstr>  </vt:lpstr>
      <vt:lpstr> Юный художник</vt:lpstr>
      <vt:lpstr>Презентация PowerPoint</vt:lpstr>
      <vt:lpstr>Время, отведенное на внеурочную деятельность не входит в предельно допустимую нагрузку обучающихся.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внеурочная деятельность, каковы ее особенности? </dc:title>
  <dc:creator>user</dc:creator>
  <cp:lastModifiedBy>User</cp:lastModifiedBy>
  <cp:revision>69</cp:revision>
  <dcterms:created xsi:type="dcterms:W3CDTF">2013-01-09T11:02:11Z</dcterms:created>
  <dcterms:modified xsi:type="dcterms:W3CDTF">2013-11-08T20:04:03Z</dcterms:modified>
</cp:coreProperties>
</file>