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D58-A6DE-48D1-9B57-C83FFB3FFDF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C6A07-3E05-452C-8530-8C722617E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6925-1915-47B8-966A-D45BB8E7CAB1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61D6-64D3-4701-9CD9-68C070416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Предупреждение ошибок чтения и письма на уровне буквы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обучающихся 1 классов</a:t>
            </a:r>
          </a:p>
          <a:p>
            <a:endParaRPr lang="ru-RU" dirty="0" smtClean="0"/>
          </a:p>
          <a:p>
            <a:r>
              <a:rPr lang="ru-RU" dirty="0" smtClean="0"/>
              <a:t>Подготовила учитель-логопед </a:t>
            </a:r>
          </a:p>
          <a:p>
            <a:r>
              <a:rPr lang="ru-RU" dirty="0" smtClean="0"/>
              <a:t>МОУ «СОШ №7» Федорова Т.Н.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букв тактильно</a:t>
            </a:r>
            <a:endParaRPr lang="ru-RU" dirty="0"/>
          </a:p>
        </p:txBody>
      </p:sp>
      <p:pic>
        <p:nvPicPr>
          <p:cNvPr id="6146" name="Picture 2" descr="C:\Users\admin\Desktop\волш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5994771" cy="44902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Буква «сломалась»</a:t>
            </a:r>
            <a:endParaRPr lang="ru-RU" dirty="0"/>
          </a:p>
        </p:txBody>
      </p:sp>
      <p:pic>
        <p:nvPicPr>
          <p:cNvPr id="7170" name="Picture 2" descr="C:\Users\admin\Desktop\сло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800" y="1988840"/>
            <a:ext cx="7797905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Трафареты и шаблоны</a:t>
            </a:r>
            <a:endParaRPr lang="ru-RU" dirty="0"/>
          </a:p>
        </p:txBody>
      </p:sp>
      <p:pic>
        <p:nvPicPr>
          <p:cNvPr id="8194" name="Picture 2" descr="C:\Users\admin\Desktop\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034" b="9116"/>
          <a:stretch>
            <a:fillRect/>
          </a:stretch>
        </p:blipFill>
        <p:spPr bwMode="auto">
          <a:xfrm>
            <a:off x="3563888" y="4005064"/>
            <a:ext cx="4320480" cy="2640293"/>
          </a:xfrm>
          <a:prstGeom prst="rect">
            <a:avLst/>
          </a:prstGeom>
          <a:noFill/>
        </p:spPr>
      </p:pic>
      <p:pic>
        <p:nvPicPr>
          <p:cNvPr id="8195" name="Picture 3" descr="C:\Users\admin\Desktop\траф.jpg"/>
          <p:cNvPicPr>
            <a:picLocks noChangeAspect="1" noChangeArrowheads="1"/>
          </p:cNvPicPr>
          <p:nvPr/>
        </p:nvPicPr>
        <p:blipFill>
          <a:blip r:embed="rId3" cstate="print"/>
          <a:srcRect b="14269"/>
          <a:stretch>
            <a:fillRect/>
          </a:stretch>
        </p:blipFill>
        <p:spPr bwMode="auto">
          <a:xfrm>
            <a:off x="467544" y="1628800"/>
            <a:ext cx="3700463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«На что похожа буква, дорисуй!»</a:t>
            </a:r>
            <a:endParaRPr lang="ru-RU" dirty="0"/>
          </a:p>
        </p:txBody>
      </p:sp>
      <p:pic>
        <p:nvPicPr>
          <p:cNvPr id="9218" name="Picture 2" descr="C:\Users\admin\Desktop\яб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080543"/>
            <a:ext cx="4449266" cy="3531163"/>
          </a:xfrm>
          <a:prstGeom prst="rect">
            <a:avLst/>
          </a:prstGeom>
          <a:noFill/>
        </p:spPr>
      </p:pic>
      <p:pic>
        <p:nvPicPr>
          <p:cNvPr id="9219" name="Picture 3" descr="C:\Users\admin\Desktop\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980728"/>
            <a:ext cx="4101827" cy="25011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Демонстрация букв в разном положении</a:t>
            </a:r>
            <a:endParaRPr lang="ru-RU" dirty="0"/>
          </a:p>
        </p:txBody>
      </p:sp>
      <p:pic>
        <p:nvPicPr>
          <p:cNvPr id="10242" name="Picture 2" descr="C:\Users\admin\Desktop\де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7560840" cy="10801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Нахождение букв в геометрических фигурах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2483768" y="6093296"/>
            <a:ext cx="5215480" cy="504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У,И,М,П,Г,Т,Х и т.д.</a:t>
            </a:r>
            <a:endParaRPr lang="ru-RU" dirty="0"/>
          </a:p>
        </p:txBody>
      </p:sp>
      <p:pic>
        <p:nvPicPr>
          <p:cNvPr id="9" name="Picture 2" descr="C:\Users\admin\Desktop\геом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38007" t="55700" r="38295" b="15891"/>
          <a:stretch>
            <a:fillRect/>
          </a:stretch>
        </p:blipFill>
        <p:spPr bwMode="auto">
          <a:xfrm>
            <a:off x="179512" y="1700808"/>
            <a:ext cx="4824536" cy="43422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Поиск букв наложенных друг на друга</a:t>
            </a:r>
            <a:endParaRPr lang="ru-RU" dirty="0"/>
          </a:p>
        </p:txBody>
      </p:sp>
      <p:pic>
        <p:nvPicPr>
          <p:cNvPr id="12290" name="Picture 2" descr="C:\Users\admin\Desktop\пут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7392821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Придумывание слов на данную букву в определенной позиции: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811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811163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95536" y="2852936"/>
          <a:ext cx="723900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95536" y="4293096"/>
          <a:ext cx="723900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Реконструирование</a:t>
            </a:r>
            <a:r>
              <a:rPr lang="ru-RU" dirty="0" smtClean="0"/>
              <a:t> букв при помощи палочек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П       Н</a:t>
            </a:r>
          </a:p>
          <a:p>
            <a:r>
              <a:rPr lang="ru-RU" sz="8800" dirty="0" smtClean="0"/>
              <a:t>М      Л</a:t>
            </a:r>
          </a:p>
          <a:p>
            <a:r>
              <a:rPr lang="ru-RU" sz="8800" dirty="0" smtClean="0"/>
              <a:t>Х       У</a:t>
            </a:r>
          </a:p>
          <a:p>
            <a:endParaRPr lang="ru-RU" sz="8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27784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27784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699792" y="4941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i="1" dirty="0" smtClean="0"/>
          </a:p>
          <a:p>
            <a:r>
              <a:rPr lang="ru-RU" dirty="0" smtClean="0"/>
              <a:t>Поваляева М.А. Профилактика и коррекция письменной речи. Феникс, 2006.</a:t>
            </a:r>
            <a:endParaRPr lang="ru-RU" i="1" dirty="0" smtClean="0"/>
          </a:p>
          <a:p>
            <a:r>
              <a:rPr lang="ru-RU" i="1" dirty="0" err="1" smtClean="0"/>
              <a:t>Ефименкова</a:t>
            </a:r>
            <a:r>
              <a:rPr lang="ru-RU" i="1" dirty="0" smtClean="0"/>
              <a:t> Л.Н. </a:t>
            </a:r>
            <a:r>
              <a:rPr lang="ru-RU" dirty="0" smtClean="0"/>
              <a:t>Коррекция устной и письменной речи учащихся начальных классов: Книга для логопедов. – М.: Просвещение, 1991.</a:t>
            </a:r>
          </a:p>
          <a:p>
            <a:r>
              <a:rPr lang="ru-RU" dirty="0" smtClean="0"/>
              <a:t>Как подготовить ребенка к школе. М.М. Безруких, С.П. Ефимова, М.Г. Князева. – М.: Новая школа, 1993.</a:t>
            </a:r>
          </a:p>
          <a:p>
            <a:r>
              <a:rPr lang="ru-RU" i="1" dirty="0" smtClean="0"/>
              <a:t>Алтухова Н.Г.</a:t>
            </a:r>
            <a:r>
              <a:rPr lang="ru-RU" dirty="0" smtClean="0"/>
              <a:t> Научитесь слышать звуки. – СПб.: Лань, 1999.</a:t>
            </a:r>
          </a:p>
          <a:p>
            <a:r>
              <a:rPr lang="ru-RU" i="1" dirty="0" err="1" smtClean="0"/>
              <a:t>Лалаева</a:t>
            </a:r>
            <a:r>
              <a:rPr lang="ru-RU" i="1" dirty="0" smtClean="0"/>
              <a:t> Р.И., Серебрякова Н.В., Зорина С.В. </a:t>
            </a:r>
            <a:r>
              <a:rPr lang="ru-RU" dirty="0" smtClean="0"/>
              <a:t>Нарушения речи и их коррекция у детей с ЗПР.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2004.</a:t>
            </a:r>
          </a:p>
          <a:p>
            <a:r>
              <a:rPr lang="ru-RU" i="1" dirty="0" err="1" smtClean="0"/>
              <a:t>Лалаева</a:t>
            </a:r>
            <a:r>
              <a:rPr lang="ru-RU" i="1" dirty="0" smtClean="0"/>
              <a:t> Р.И. </a:t>
            </a:r>
            <a:r>
              <a:rPr lang="ru-RU" dirty="0" smtClean="0"/>
              <a:t>Нарушение процесса овладения чтением у школьников. – М. </a:t>
            </a:r>
            <a:r>
              <a:rPr lang="ru-RU" dirty="0" err="1" smtClean="0"/>
              <a:t>Владос</a:t>
            </a:r>
            <a:r>
              <a:rPr lang="ru-RU" dirty="0" smtClean="0"/>
              <a:t>, 1999.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Нарушение чтения и письма у детей чаще всего возникает в результате общего недоразвития всех компонентов языка: фонетико-фонематического и лексико-грамматического. Поэтому работа должна вестись по нескольким направлениям: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1.Формирование звукопроизношения, уточнение артикуляции звуков.</a:t>
            </a:r>
          </a:p>
          <a:p>
            <a:r>
              <a:rPr lang="ru-RU" dirty="0" smtClean="0"/>
              <a:t>2.Развитие фонематического слуха, фонематического анализа и синтеза слов, фонематических представлений.</a:t>
            </a:r>
          </a:p>
          <a:p>
            <a:r>
              <a:rPr lang="ru-RU" dirty="0" smtClean="0"/>
              <a:t>3.Расширение словарного запаса, обогащение активного словаря.</a:t>
            </a:r>
          </a:p>
          <a:p>
            <a:r>
              <a:rPr lang="ru-RU" dirty="0" smtClean="0"/>
              <a:t>4.Развитие мышления, памяти, слухового и зрительного внимания.</a:t>
            </a:r>
          </a:p>
          <a:p>
            <a:r>
              <a:rPr lang="ru-RU" dirty="0" smtClean="0"/>
              <a:t>5.Формирование связной речи: необходимо научить детей разным видам пересказа (подробному, выборочному, краткому), составлению рассказа по серии картинок, по одной сюжетной картинке, по предложенному плану, по заданному началу и концу и т.п.</a:t>
            </a:r>
          </a:p>
          <a:p>
            <a:r>
              <a:rPr lang="ru-RU" dirty="0" smtClean="0"/>
              <a:t>6.Совершенствование пространственно-временных ориентировок на себе, на листе бумаги, развитие способности к запоминанию, автоматизации и воспроизведения серий, включающих несколько  различных движений.</a:t>
            </a:r>
          </a:p>
          <a:p>
            <a:r>
              <a:rPr lang="ru-RU" dirty="0" smtClean="0"/>
              <a:t>7.Развитие мелкой моторики </a:t>
            </a:r>
            <a:r>
              <a:rPr lang="ru-RU" dirty="0" err="1" smtClean="0"/>
              <a:t>моторики</a:t>
            </a:r>
            <a:r>
              <a:rPr lang="ru-RU" dirty="0" smtClean="0"/>
              <a:t> рук с использованием массажа и </a:t>
            </a:r>
            <a:r>
              <a:rPr lang="ru-RU" dirty="0" err="1" smtClean="0"/>
              <a:t>самомассажа</a:t>
            </a:r>
            <a:r>
              <a:rPr lang="ru-RU" dirty="0" smtClean="0"/>
              <a:t> пальцев, игр с пальчиками, обводки, штриховки, работы с ножницами, пластилином и др.</a:t>
            </a:r>
          </a:p>
          <a:p>
            <a:r>
              <a:rPr lang="ru-RU" dirty="0" smtClean="0"/>
              <a:t>8.Развитие тактильных ощущений.</a:t>
            </a:r>
          </a:p>
          <a:p>
            <a:r>
              <a:rPr lang="ru-RU" dirty="0" smtClean="0"/>
              <a:t>9.Расширение «поля зрения» ребенка.</a:t>
            </a:r>
          </a:p>
          <a:p>
            <a:r>
              <a:rPr lang="ru-RU" dirty="0" smtClean="0"/>
              <a:t>10.Развитие конструктивного </a:t>
            </a:r>
            <a:r>
              <a:rPr lang="ru-RU" dirty="0" err="1" smtClean="0"/>
              <a:t>праксиса</a:t>
            </a:r>
            <a:r>
              <a:rPr lang="ru-RU" dirty="0" smtClean="0"/>
              <a:t> путем моделирования букв из палочек, из элементов букв, </a:t>
            </a:r>
            <a:r>
              <a:rPr lang="ru-RU" dirty="0" err="1" smtClean="0"/>
              <a:t>реконструирования</a:t>
            </a:r>
            <a:r>
              <a:rPr lang="ru-RU" dirty="0" smtClean="0"/>
              <a:t> букв.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русском алфавите 33 буквы, и написание 23 из них вызывает затруднение из-за свойств зеркальности:</a:t>
            </a:r>
            <a:endParaRPr lang="ru-RU" sz="2000" dirty="0"/>
          </a:p>
        </p:txBody>
      </p:sp>
      <p:pic>
        <p:nvPicPr>
          <p:cNvPr id="1026" name="Picture 2" descr="C:\Users\admin\Desktop\зер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783" r="12492"/>
          <a:stretch>
            <a:fillRect/>
          </a:stretch>
        </p:blipFill>
        <p:spPr bwMode="auto">
          <a:xfrm>
            <a:off x="0" y="1772816"/>
            <a:ext cx="7900214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«Электронная муха»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2204864"/>
          <a:ext cx="5879976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992"/>
                <a:gridCol w="1959992"/>
                <a:gridCol w="1959992"/>
              </a:tblGrid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851920" y="37890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2204864"/>
          <a:ext cx="5879976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992"/>
                <a:gridCol w="1959992"/>
                <a:gridCol w="1959992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результате этой игры легко усваиваются понятия: верх-низ, право-лево, а также дети запоминают названия квадратов (1-центральный квадрат, 2-правый центральный квадрат,8-левый верхний квадрат и т.д.)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Диктанты для рисования орнаментов и букв</a:t>
            </a:r>
            <a:endParaRPr lang="ru-RU" dirty="0"/>
          </a:p>
        </p:txBody>
      </p:sp>
      <p:pic>
        <p:nvPicPr>
          <p:cNvPr id="3074" name="Picture 2" descr="C:\Users\admin\Desktop\бук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7922070" cy="2304256"/>
          </a:xfrm>
          <a:prstGeom prst="rect">
            <a:avLst/>
          </a:prstGeom>
          <a:noFill/>
        </p:spPr>
      </p:pic>
      <p:pic>
        <p:nvPicPr>
          <p:cNvPr id="3075" name="Picture 3" descr="C:\Users\admin\Desktop\гра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77072"/>
            <a:ext cx="4143350" cy="25264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Основной этап</a:t>
            </a:r>
            <a:br>
              <a:rPr lang="ru-RU" sz="3200" dirty="0" smtClean="0"/>
            </a:br>
            <a:r>
              <a:rPr lang="ru-RU" sz="3200" dirty="0" smtClean="0"/>
              <a:t>Выкладывание </a:t>
            </a:r>
            <a:r>
              <a:rPr lang="ru-RU" sz="3200" dirty="0" smtClean="0"/>
              <a:t>букв из палочек</a:t>
            </a:r>
            <a:endParaRPr lang="ru-RU" sz="3200" dirty="0"/>
          </a:p>
        </p:txBody>
      </p:sp>
      <p:pic>
        <p:nvPicPr>
          <p:cNvPr id="4098" name="Picture 2" descr="C:\Users\admin\Desktop\па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C:\Users\admin\Desktop\ж.jpg"/>
          <p:cNvPicPr>
            <a:picLocks noChangeAspect="1" noChangeArrowheads="1"/>
          </p:cNvPicPr>
          <p:nvPr/>
        </p:nvPicPr>
        <p:blipFill>
          <a:blip r:embed="rId3" cstate="print"/>
          <a:srcRect l="5838" t="19484" r="56217" b="14269"/>
          <a:stretch>
            <a:fillRect/>
          </a:stretch>
        </p:blipFill>
        <p:spPr bwMode="auto">
          <a:xfrm>
            <a:off x="6228184" y="1844824"/>
            <a:ext cx="1541818" cy="2016224"/>
          </a:xfrm>
          <a:prstGeom prst="rect">
            <a:avLst/>
          </a:prstGeom>
          <a:noFill/>
        </p:spPr>
      </p:pic>
      <p:pic>
        <p:nvPicPr>
          <p:cNvPr id="4100" name="Picture 4" descr="C:\Users\admin\Desktop\ж.jpg"/>
          <p:cNvPicPr>
            <a:picLocks noChangeAspect="1" noChangeArrowheads="1"/>
          </p:cNvPicPr>
          <p:nvPr/>
        </p:nvPicPr>
        <p:blipFill>
          <a:blip r:embed="rId3" cstate="print"/>
          <a:srcRect l="55838" t="22722" r="6217" b="14928"/>
          <a:stretch>
            <a:fillRect/>
          </a:stretch>
        </p:blipFill>
        <p:spPr bwMode="auto">
          <a:xfrm>
            <a:off x="3563888" y="3861048"/>
            <a:ext cx="2160240" cy="265875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правильно написанных букв</a:t>
            </a:r>
            <a:endParaRPr lang="ru-RU" dirty="0"/>
          </a:p>
        </p:txBody>
      </p:sp>
      <p:pic>
        <p:nvPicPr>
          <p:cNvPr id="5122" name="Picture 2" descr="C:\Users\admin\Desktop\б. 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700" y="1916832"/>
            <a:ext cx="681675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467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Изящная</vt:lpstr>
      <vt:lpstr>Специальное оформление</vt:lpstr>
      <vt:lpstr>Предупреждение ошибок чтения и письма на уровне буквы</vt:lpstr>
      <vt:lpstr>Основные задачи</vt:lpstr>
      <vt:lpstr>Слайд 3</vt:lpstr>
      <vt:lpstr>В русском алфавите 33 буквы, и написание 23 из них вызывает затруднение из-за свойств зеркальности:</vt:lpstr>
      <vt:lpstr>Подготовительный этап</vt:lpstr>
      <vt:lpstr>В результате этой игры легко усваиваются понятия: верх-низ, право-лево, а также дети запоминают названия квадратов (1-центральный квадрат, 2-правый центральный квадрат,8-левый верхний квадрат и т.д.)</vt:lpstr>
      <vt:lpstr>Диктанты для рисования орнаментов и букв</vt:lpstr>
      <vt:lpstr>Основной этап Выкладывание букв из палочек</vt:lpstr>
      <vt:lpstr>Определение правильно написанных букв</vt:lpstr>
      <vt:lpstr>Определение букв тактильно</vt:lpstr>
      <vt:lpstr>Игра Буква «сломалась»</vt:lpstr>
      <vt:lpstr>Трафареты и шаблоны</vt:lpstr>
      <vt:lpstr>Игра «На что похожа буква, дорисуй!»</vt:lpstr>
      <vt:lpstr>Демонстрация букв в разном положении</vt:lpstr>
      <vt:lpstr>Нахождение букв в геометрических фигурах</vt:lpstr>
      <vt:lpstr>Поиск букв наложенных друг на друга</vt:lpstr>
      <vt:lpstr>Придумывание слов на данную букву в определенной позиции:</vt:lpstr>
      <vt:lpstr>Реконструирование букв при помощи палочек</vt:lpstr>
      <vt:lpstr>Ресурсы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ошибок чтения и письма на уровне буквы</dc:title>
  <dc:creator>admin</dc:creator>
  <cp:lastModifiedBy>PC_4a_1</cp:lastModifiedBy>
  <cp:revision>13</cp:revision>
  <dcterms:created xsi:type="dcterms:W3CDTF">2015-01-12T15:48:59Z</dcterms:created>
  <dcterms:modified xsi:type="dcterms:W3CDTF">2015-01-13T04:13:54Z</dcterms:modified>
</cp:coreProperties>
</file>