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Предупреждение ошибок чтения и письма на уровне </a:t>
            </a:r>
            <a:r>
              <a:rPr lang="ru-RU" dirty="0" smtClean="0"/>
              <a:t>слога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Для обучающихся 1 </a:t>
            </a:r>
            <a:r>
              <a:rPr lang="ru-RU" dirty="0" smtClean="0"/>
              <a:t>классов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Подготовила учитель-логопед </a:t>
            </a:r>
          </a:p>
          <a:p>
            <a:r>
              <a:rPr lang="ru-RU" dirty="0" smtClean="0"/>
              <a:t>МОУ «СОШ №7» Федорова Т.Н.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Поваляева М.А. Профилактика и коррекция письменной речи. Феникс, 2006.</a:t>
            </a:r>
            <a:endParaRPr lang="ru-RU" i="1" dirty="0" smtClean="0"/>
          </a:p>
          <a:p>
            <a:r>
              <a:rPr lang="ru-RU" i="1" dirty="0" err="1" smtClean="0"/>
              <a:t>Ефименкова</a:t>
            </a:r>
            <a:r>
              <a:rPr lang="ru-RU" i="1" dirty="0" smtClean="0"/>
              <a:t> Л.Н. </a:t>
            </a:r>
            <a:r>
              <a:rPr lang="ru-RU" dirty="0" smtClean="0"/>
              <a:t>Коррекция устной и письменной речи учащихся начальных классов: Книга для логопедов. – М.: Просвещение, 1991.</a:t>
            </a:r>
          </a:p>
          <a:p>
            <a:r>
              <a:rPr lang="ru-RU" dirty="0" smtClean="0"/>
              <a:t>Как подготовить ребенка к школе. М.М. Безруких, С.П. Ефимова, М.Г. Князева. – М.: Новая школа, 1993.</a:t>
            </a:r>
          </a:p>
          <a:p>
            <a:r>
              <a:rPr lang="ru-RU" i="1" dirty="0" smtClean="0"/>
              <a:t>Алтухова Н.Г.</a:t>
            </a:r>
            <a:r>
              <a:rPr lang="ru-RU" dirty="0" smtClean="0"/>
              <a:t> Научитесь слышать звуки. – СПб.: Лань, 1999.</a:t>
            </a:r>
          </a:p>
          <a:p>
            <a:r>
              <a:rPr lang="ru-RU" i="1" dirty="0" err="1" smtClean="0"/>
              <a:t>Лалаева</a:t>
            </a:r>
            <a:r>
              <a:rPr lang="ru-RU" i="1" dirty="0" smtClean="0"/>
              <a:t> Р.И., Серебрякова Н.В., Зорина С.В. </a:t>
            </a:r>
            <a:r>
              <a:rPr lang="ru-RU" dirty="0" smtClean="0"/>
              <a:t>Нарушения речи и их коррекция у детей с ЗПР. – М.: </a:t>
            </a:r>
            <a:r>
              <a:rPr lang="ru-RU" dirty="0" err="1" smtClean="0"/>
              <a:t>Владос</a:t>
            </a:r>
            <a:r>
              <a:rPr lang="ru-RU" dirty="0" smtClean="0"/>
              <a:t>, 2004.</a:t>
            </a:r>
          </a:p>
          <a:p>
            <a:r>
              <a:rPr lang="ru-RU" i="1" dirty="0" err="1" smtClean="0"/>
              <a:t>Лалаева</a:t>
            </a:r>
            <a:r>
              <a:rPr lang="ru-RU" i="1" dirty="0" smtClean="0"/>
              <a:t> Р.И. </a:t>
            </a:r>
            <a:r>
              <a:rPr lang="ru-RU" dirty="0" smtClean="0"/>
              <a:t>Нарушение процесса овладения чтением у школьников. – М. </a:t>
            </a:r>
            <a:r>
              <a:rPr lang="ru-RU" dirty="0" err="1" smtClean="0"/>
              <a:t>Владос</a:t>
            </a:r>
            <a:r>
              <a:rPr lang="ru-RU" dirty="0" smtClean="0"/>
              <a:t>, 1999.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Нарушение чтения и письма у детей чаще всего возникает в результате общего недоразвития всех компонентов языка: фонетико-фонематического и лексико-грамматического. Поэтому работа должна вестись по нескольким направлениям: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88640"/>
            <a:ext cx="7239000" cy="626772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1.Формирование звукопроизношения, уточнение артикуляции звуков.</a:t>
            </a:r>
          </a:p>
          <a:p>
            <a:r>
              <a:rPr lang="ru-RU" dirty="0" smtClean="0"/>
              <a:t>2.Развитие фонематического слуха, фонематического анализа и синтеза слов, фонематических представлений.</a:t>
            </a:r>
          </a:p>
          <a:p>
            <a:r>
              <a:rPr lang="ru-RU" dirty="0" smtClean="0"/>
              <a:t>3.Расширение словарного запаса, обогащение активного словаря.</a:t>
            </a:r>
          </a:p>
          <a:p>
            <a:r>
              <a:rPr lang="ru-RU" dirty="0" smtClean="0"/>
              <a:t>4.Развитие мышления, памяти, слухового и зрительного внимания.</a:t>
            </a:r>
          </a:p>
          <a:p>
            <a:r>
              <a:rPr lang="ru-RU" dirty="0" smtClean="0"/>
              <a:t>5.Формирование связной речи: необходимо научить детей разным видам пересказа (подробному, выборочному, краткому), составлению рассказа по серии картинок, по одной сюжетной картинке, по предложенному плану, по заданному началу и концу и т.п.</a:t>
            </a:r>
          </a:p>
          <a:p>
            <a:r>
              <a:rPr lang="ru-RU" dirty="0" smtClean="0"/>
              <a:t>6.Совершенствование пространственно-временных ориентировок на себе, на листе бумаги, развитие способности к запоминанию, автоматизации и воспроизведения серий, включающих несколько  различных движений.</a:t>
            </a:r>
          </a:p>
          <a:p>
            <a:r>
              <a:rPr lang="ru-RU" dirty="0" smtClean="0"/>
              <a:t>7.Развитие мелкой моторики </a:t>
            </a:r>
            <a:r>
              <a:rPr lang="ru-RU" dirty="0" err="1" smtClean="0"/>
              <a:t>моторики</a:t>
            </a:r>
            <a:r>
              <a:rPr lang="ru-RU" dirty="0" smtClean="0"/>
              <a:t> рук с использованием массажа и </a:t>
            </a:r>
            <a:r>
              <a:rPr lang="ru-RU" dirty="0" err="1" smtClean="0"/>
              <a:t>самомассажа</a:t>
            </a:r>
            <a:r>
              <a:rPr lang="ru-RU" dirty="0" smtClean="0"/>
              <a:t> пальцев, игр с пальчиками, обводки, штриховки, работы с ножницами, пластилином и др.</a:t>
            </a:r>
          </a:p>
          <a:p>
            <a:r>
              <a:rPr lang="ru-RU" dirty="0" smtClean="0"/>
              <a:t>8.Развитие тактильных ощущений.</a:t>
            </a:r>
          </a:p>
          <a:p>
            <a:r>
              <a:rPr lang="ru-RU" dirty="0" smtClean="0"/>
              <a:t>9.Расширение «поля зрения» ребенка.</a:t>
            </a:r>
          </a:p>
          <a:p>
            <a:r>
              <a:rPr lang="ru-RU" dirty="0" smtClean="0"/>
              <a:t>10.Развитие конструктивного </a:t>
            </a:r>
            <a:r>
              <a:rPr lang="ru-RU" dirty="0" err="1" smtClean="0"/>
              <a:t>праксиса</a:t>
            </a:r>
            <a:r>
              <a:rPr lang="ru-RU" dirty="0" smtClean="0"/>
              <a:t> путем моделирования букв из палочек, из элементов букв, </a:t>
            </a:r>
            <a:r>
              <a:rPr lang="ru-RU" dirty="0" err="1" smtClean="0"/>
              <a:t>реконструирования</a:t>
            </a:r>
            <a:r>
              <a:rPr lang="ru-RU" dirty="0" smtClean="0"/>
              <a:t> букв.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Придумывание слов на заданный слог в определенной позиции, Например «СА».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6"/>
          <a:ext cx="7239000" cy="4267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2413000"/>
                <a:gridCol w="2413000"/>
              </a:tblGrid>
              <a:tr h="853509">
                <a:tc>
                  <a:txBody>
                    <a:bodyPr/>
                    <a:lstStyle/>
                    <a:p>
                      <a:r>
                        <a:rPr lang="ru-RU" sz="4000" dirty="0" err="1" smtClean="0"/>
                        <a:t>САни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err="1" smtClean="0"/>
                        <a:t>поСАдка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err="1" smtClean="0"/>
                        <a:t>лиСА</a:t>
                      </a:r>
                      <a:endParaRPr lang="ru-RU" sz="4000" dirty="0"/>
                    </a:p>
                  </a:txBody>
                  <a:tcPr/>
                </a:tc>
              </a:tr>
              <a:tr h="853509">
                <a:tc>
                  <a:txBody>
                    <a:bodyPr/>
                    <a:lstStyle/>
                    <a:p>
                      <a:r>
                        <a:rPr lang="ru-RU" sz="4000" dirty="0" err="1" smtClean="0"/>
                        <a:t>САхар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err="1" smtClean="0"/>
                        <a:t>уСАдьба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err="1" smtClean="0"/>
                        <a:t>коСА</a:t>
                      </a:r>
                      <a:endParaRPr lang="ru-RU" sz="4000" dirty="0"/>
                    </a:p>
                  </a:txBody>
                  <a:tcPr/>
                </a:tc>
              </a:tr>
              <a:tr h="853509">
                <a:tc>
                  <a:txBody>
                    <a:bodyPr/>
                    <a:lstStyle/>
                    <a:p>
                      <a:r>
                        <a:rPr lang="ru-RU" sz="4000" dirty="0" err="1" smtClean="0"/>
                        <a:t>САлют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err="1" smtClean="0"/>
                        <a:t>расСАда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err="1" smtClean="0"/>
                        <a:t>полоСА</a:t>
                      </a:r>
                      <a:endParaRPr lang="ru-RU" sz="4000" dirty="0"/>
                    </a:p>
                  </a:txBody>
                  <a:tcPr/>
                </a:tc>
              </a:tr>
              <a:tr h="853509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СА..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..СА..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…СА</a:t>
                      </a:r>
                      <a:endParaRPr lang="ru-RU" sz="4000" dirty="0"/>
                    </a:p>
                  </a:txBody>
                  <a:tcPr/>
                </a:tc>
              </a:tr>
              <a:tr h="853509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СА..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..СА..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…СА</a:t>
                      </a:r>
                      <a:endParaRPr lang="ru-RU" sz="4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Составление схем слогов с использованием цветных фишек</a:t>
            </a:r>
            <a:endParaRPr lang="ru-RU" sz="3200" dirty="0"/>
          </a:p>
        </p:txBody>
      </p:sp>
      <p:pic>
        <p:nvPicPr>
          <p:cNvPr id="1026" name="Picture 2" descr="C:\Users\admin\Desktop\схемы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42873" b="81477"/>
          <a:stretch>
            <a:fillRect/>
          </a:stretch>
        </p:blipFill>
        <p:spPr bwMode="auto">
          <a:xfrm>
            <a:off x="2555776" y="1124744"/>
            <a:ext cx="1838987" cy="432047"/>
          </a:xfrm>
          <a:prstGeom prst="rect">
            <a:avLst/>
          </a:prstGeom>
          <a:noFill/>
        </p:spPr>
      </p:pic>
      <p:pic>
        <p:nvPicPr>
          <p:cNvPr id="5" name="Picture 2" descr="C:\Users\admin\Desktop\схемы.png"/>
          <p:cNvPicPr>
            <a:picLocks noChangeAspect="1" noChangeArrowheads="1"/>
          </p:cNvPicPr>
          <p:nvPr/>
        </p:nvPicPr>
        <p:blipFill>
          <a:blip r:embed="rId2" cstate="print"/>
          <a:srcRect t="18524" r="42873" b="59865"/>
          <a:stretch>
            <a:fillRect/>
          </a:stretch>
        </p:blipFill>
        <p:spPr bwMode="auto">
          <a:xfrm>
            <a:off x="4355976" y="1052736"/>
            <a:ext cx="1838987" cy="504056"/>
          </a:xfrm>
          <a:prstGeom prst="rect">
            <a:avLst/>
          </a:prstGeom>
          <a:noFill/>
        </p:spPr>
      </p:pic>
      <p:pic>
        <p:nvPicPr>
          <p:cNvPr id="6" name="Picture 2" descr="C:\Users\admin\Desktop\схемы.png"/>
          <p:cNvPicPr>
            <a:picLocks noChangeAspect="1" noChangeArrowheads="1"/>
          </p:cNvPicPr>
          <p:nvPr/>
        </p:nvPicPr>
        <p:blipFill>
          <a:blip r:embed="rId2" cstate="print"/>
          <a:srcRect t="40134" r="42873" b="38255"/>
          <a:stretch>
            <a:fillRect/>
          </a:stretch>
        </p:blipFill>
        <p:spPr bwMode="auto">
          <a:xfrm>
            <a:off x="6228184" y="1052736"/>
            <a:ext cx="1838987" cy="504056"/>
          </a:xfrm>
          <a:prstGeom prst="rect">
            <a:avLst/>
          </a:prstGeom>
          <a:noFill/>
        </p:spPr>
      </p:pic>
      <p:pic>
        <p:nvPicPr>
          <p:cNvPr id="1030" name="Picture 6" descr="https://encrypted-tbn2.gstatic.com/images?q=tbn:ANd9GcTBtflXZok3UXY9QNttnqLeSaZ6dDak-pS9Hhdp8kwiWD5S_2kD"/>
          <p:cNvPicPr>
            <a:picLocks noChangeAspect="1" noChangeArrowheads="1"/>
          </p:cNvPicPr>
          <p:nvPr/>
        </p:nvPicPr>
        <p:blipFill>
          <a:blip r:embed="rId3" cstate="print"/>
          <a:srcRect r="50094"/>
          <a:stretch>
            <a:fillRect/>
          </a:stretch>
        </p:blipFill>
        <p:spPr bwMode="auto">
          <a:xfrm>
            <a:off x="1115616" y="4797152"/>
            <a:ext cx="1944216" cy="1171575"/>
          </a:xfrm>
          <a:prstGeom prst="rect">
            <a:avLst/>
          </a:prstGeom>
          <a:noFill/>
        </p:spPr>
      </p:pic>
      <p:pic>
        <p:nvPicPr>
          <p:cNvPr id="1032" name="Picture 8" descr="https://encrypted-tbn0.gstatic.com/images?q=tbn:ANd9GcQtgdoE0lYmi_UHxNtuJ2Ul7Nuzks00l8qwsS2WFpFvfBaegY_z"/>
          <p:cNvPicPr>
            <a:picLocks noChangeAspect="1" noChangeArrowheads="1"/>
          </p:cNvPicPr>
          <p:nvPr/>
        </p:nvPicPr>
        <p:blipFill>
          <a:blip r:embed="rId4" cstate="print"/>
          <a:srcRect l="3405" t="23077" r="81838" b="23077"/>
          <a:stretch>
            <a:fillRect/>
          </a:stretch>
        </p:blipFill>
        <p:spPr bwMode="auto">
          <a:xfrm>
            <a:off x="1115616" y="2348880"/>
            <a:ext cx="936104" cy="504056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683568" y="3573016"/>
            <a:ext cx="1224136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ат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47864" y="3068960"/>
            <a:ext cx="1224136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лу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44208" y="3645024"/>
            <a:ext cx="1224136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уч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23728" y="1916832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Соедини слово со схемой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123728" y="6237312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Составь по данной схеме слоги</a:t>
            </a:r>
            <a:endParaRPr lang="ru-RU" dirty="0"/>
          </a:p>
        </p:txBody>
      </p:sp>
      <p:pic>
        <p:nvPicPr>
          <p:cNvPr id="17" name="Picture 6" descr="https://encrypted-tbn2.gstatic.com/images?q=tbn:ANd9GcTBtflXZok3UXY9QNttnqLeSaZ6dDak-pS9Hhdp8kwiWD5S_2kD"/>
          <p:cNvPicPr>
            <a:picLocks noChangeAspect="1" noChangeArrowheads="1"/>
          </p:cNvPicPr>
          <p:nvPr/>
        </p:nvPicPr>
        <p:blipFill>
          <a:blip r:embed="rId3" cstate="print"/>
          <a:srcRect l="25877" r="27913"/>
          <a:stretch>
            <a:fillRect/>
          </a:stretch>
        </p:blipFill>
        <p:spPr bwMode="auto">
          <a:xfrm>
            <a:off x="3491880" y="4797152"/>
            <a:ext cx="1800200" cy="1171575"/>
          </a:xfrm>
          <a:prstGeom prst="rect">
            <a:avLst/>
          </a:prstGeom>
          <a:noFill/>
        </p:spPr>
      </p:pic>
      <p:pic>
        <p:nvPicPr>
          <p:cNvPr id="18" name="Picture 6" descr="https://encrypted-tbn2.gstatic.com/images?q=tbn:ANd9GcTBtflXZok3UXY9QNttnqLeSaZ6dDak-pS9Hhdp8kwiWD5S_2kD"/>
          <p:cNvPicPr>
            <a:picLocks noChangeAspect="1" noChangeArrowheads="1"/>
          </p:cNvPicPr>
          <p:nvPr/>
        </p:nvPicPr>
        <p:blipFill>
          <a:blip r:embed="rId3" cstate="print"/>
          <a:srcRect l="49906"/>
          <a:stretch>
            <a:fillRect/>
          </a:stretch>
        </p:blipFill>
        <p:spPr bwMode="auto">
          <a:xfrm>
            <a:off x="5724128" y="4797152"/>
            <a:ext cx="1951509" cy="1171575"/>
          </a:xfrm>
          <a:prstGeom prst="rect">
            <a:avLst/>
          </a:prstGeom>
          <a:noFill/>
        </p:spPr>
      </p:pic>
      <p:pic>
        <p:nvPicPr>
          <p:cNvPr id="19" name="Picture 8" descr="https://encrypted-tbn0.gstatic.com/images?q=tbn:ANd9GcQtgdoE0lYmi_UHxNtuJ2Ul7Nuzks00l8qwsS2WFpFvfBaegY_z"/>
          <p:cNvPicPr>
            <a:picLocks noChangeAspect="1" noChangeArrowheads="1"/>
          </p:cNvPicPr>
          <p:nvPr/>
        </p:nvPicPr>
        <p:blipFill>
          <a:blip r:embed="rId4" cstate="print"/>
          <a:srcRect l="42684" t="23077" r="42559" b="23077"/>
          <a:stretch>
            <a:fillRect/>
          </a:stretch>
        </p:blipFill>
        <p:spPr bwMode="auto">
          <a:xfrm>
            <a:off x="6228184" y="2420888"/>
            <a:ext cx="936104" cy="504056"/>
          </a:xfrm>
          <a:prstGeom prst="rect">
            <a:avLst/>
          </a:prstGeom>
          <a:noFill/>
        </p:spPr>
      </p:pic>
      <p:pic>
        <p:nvPicPr>
          <p:cNvPr id="20" name="Picture 8" descr="https://encrypted-tbn0.gstatic.com/images?q=tbn:ANd9GcQtgdoE0lYmi_UHxNtuJ2Ul7Nuzks00l8qwsS2WFpFvfBaegY_z"/>
          <p:cNvPicPr>
            <a:picLocks noChangeAspect="1" noChangeArrowheads="1"/>
          </p:cNvPicPr>
          <p:nvPr/>
        </p:nvPicPr>
        <p:blipFill>
          <a:blip r:embed="rId4" cstate="print"/>
          <a:srcRect l="10216" t="23077" r="75027" b="23077"/>
          <a:stretch>
            <a:fillRect/>
          </a:stretch>
        </p:blipFill>
        <p:spPr bwMode="auto">
          <a:xfrm>
            <a:off x="3779912" y="2420888"/>
            <a:ext cx="936104" cy="50405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Чтение слогов по слоговым таблицам</a:t>
            </a:r>
            <a:endParaRPr lang="ru-RU" dirty="0"/>
          </a:p>
        </p:txBody>
      </p:sp>
      <p:pic>
        <p:nvPicPr>
          <p:cNvPr id="21507" name="Picture 3" descr="http://www.logoped.ru/images/panols03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72816"/>
            <a:ext cx="6419850" cy="4572000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Составь слог по таблице: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2060845"/>
          <a:ext cx="7239000" cy="3384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2413000"/>
                <a:gridCol w="2413000"/>
              </a:tblGrid>
              <a:tr h="1692189">
                <a:tc>
                  <a:txBody>
                    <a:bodyPr/>
                    <a:lstStyle/>
                    <a:p>
                      <a:r>
                        <a:rPr lang="ru-RU" sz="8000" dirty="0" smtClean="0"/>
                        <a:t>.А</a:t>
                      </a:r>
                      <a:endParaRPr lang="ru-RU" sz="8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0" dirty="0" smtClean="0"/>
                        <a:t>С.</a:t>
                      </a:r>
                      <a:endParaRPr lang="ru-RU" sz="8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0" dirty="0" smtClean="0"/>
                        <a:t>Б.</a:t>
                      </a:r>
                      <a:endParaRPr lang="ru-RU" sz="8000" dirty="0"/>
                    </a:p>
                  </a:txBody>
                  <a:tcPr/>
                </a:tc>
              </a:tr>
              <a:tr h="1692189">
                <a:tc>
                  <a:txBody>
                    <a:bodyPr/>
                    <a:lstStyle/>
                    <a:p>
                      <a:r>
                        <a:rPr lang="ru-RU" sz="8000" dirty="0" smtClean="0"/>
                        <a:t>.У</a:t>
                      </a:r>
                      <a:endParaRPr lang="ru-RU" sz="8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0" dirty="0" smtClean="0"/>
                        <a:t>М.</a:t>
                      </a:r>
                      <a:endParaRPr lang="ru-RU" sz="8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0" dirty="0" smtClean="0"/>
                        <a:t>.В</a:t>
                      </a:r>
                      <a:endParaRPr lang="ru-RU" sz="8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Составление слога по картинкам с выделением первого звука</a:t>
            </a:r>
            <a:endParaRPr lang="ru-RU" sz="3200" dirty="0"/>
          </a:p>
        </p:txBody>
      </p:sp>
      <p:pic>
        <p:nvPicPr>
          <p:cNvPr id="19458" name="Picture 2" descr="C:\Users\admin\Desktop\м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23381" r="64973" b="18166"/>
          <a:stretch>
            <a:fillRect/>
          </a:stretch>
        </p:blipFill>
        <p:spPr bwMode="auto">
          <a:xfrm>
            <a:off x="251520" y="1700808"/>
            <a:ext cx="1475656" cy="1844570"/>
          </a:xfrm>
          <a:prstGeom prst="rect">
            <a:avLst/>
          </a:prstGeom>
          <a:noFill/>
        </p:spPr>
      </p:pic>
      <p:pic>
        <p:nvPicPr>
          <p:cNvPr id="19459" name="Picture 3" descr="C:\Users\admin\Desktop\ма.jpg"/>
          <p:cNvPicPr>
            <a:picLocks noChangeAspect="1" noChangeArrowheads="1"/>
          </p:cNvPicPr>
          <p:nvPr/>
        </p:nvPicPr>
        <p:blipFill>
          <a:blip r:embed="rId2" cstate="print"/>
          <a:srcRect l="32108" t="27278" r="38703" b="18166"/>
          <a:stretch>
            <a:fillRect/>
          </a:stretch>
        </p:blipFill>
        <p:spPr bwMode="auto">
          <a:xfrm>
            <a:off x="2267744" y="1916832"/>
            <a:ext cx="1224136" cy="1713790"/>
          </a:xfrm>
          <a:prstGeom prst="rect">
            <a:avLst/>
          </a:prstGeom>
          <a:noFill/>
        </p:spPr>
      </p:pic>
      <p:sp>
        <p:nvSpPr>
          <p:cNvPr id="6" name="Правая фигурная скобка 5"/>
          <p:cNvSpPr/>
          <p:nvPr/>
        </p:nvSpPr>
        <p:spPr>
          <a:xfrm rot="16200000" flipH="1">
            <a:off x="1625388" y="2991236"/>
            <a:ext cx="492624" cy="194421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259632" y="4869160"/>
            <a:ext cx="12241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err="1" smtClean="0">
                <a:solidFill>
                  <a:srgbClr val="00B0F0"/>
                </a:solidFill>
              </a:rPr>
              <a:t>м</a:t>
            </a:r>
            <a:r>
              <a:rPr lang="ru-RU" sz="6600" dirty="0" err="1" smtClean="0">
                <a:solidFill>
                  <a:srgbClr val="FF0000"/>
                </a:solidFill>
              </a:rPr>
              <a:t>а</a:t>
            </a:r>
            <a:endParaRPr lang="ru-RU" sz="6600" dirty="0">
              <a:solidFill>
                <a:srgbClr val="FF0000"/>
              </a:solidFill>
            </a:endParaRPr>
          </a:p>
        </p:txBody>
      </p:sp>
      <p:pic>
        <p:nvPicPr>
          <p:cNvPr id="19461" name="Picture 5" descr="https://encrypted-tbn2.gstatic.com/images?q=tbn:ANd9GcSpGWb9pzmLIdyyHGMn9TzIS3fiubSvkEX6M4Gxt4yAK7-z81O0"/>
          <p:cNvPicPr>
            <a:picLocks noChangeAspect="1" noChangeArrowheads="1"/>
          </p:cNvPicPr>
          <p:nvPr/>
        </p:nvPicPr>
        <p:blipFill>
          <a:blip r:embed="rId3" cstate="print"/>
          <a:srcRect l="19005" r="59878" b="39921"/>
          <a:stretch>
            <a:fillRect/>
          </a:stretch>
        </p:blipFill>
        <p:spPr bwMode="auto">
          <a:xfrm>
            <a:off x="4067944" y="1988840"/>
            <a:ext cx="1440160" cy="1728192"/>
          </a:xfrm>
          <a:prstGeom prst="rect">
            <a:avLst/>
          </a:prstGeom>
          <a:noFill/>
        </p:spPr>
      </p:pic>
      <p:pic>
        <p:nvPicPr>
          <p:cNvPr id="9" name="Picture 5" descr="https://encrypted-tbn2.gstatic.com/images?q=tbn:ANd9GcSpGWb9pzmLIdyyHGMn9TzIS3fiubSvkEX6M4Gxt4yAK7-z81O0"/>
          <p:cNvPicPr>
            <a:picLocks noChangeAspect="1" noChangeArrowheads="1"/>
          </p:cNvPicPr>
          <p:nvPr/>
        </p:nvPicPr>
        <p:blipFill>
          <a:blip r:embed="rId3" cstate="print"/>
          <a:srcRect l="40475" r="40299" b="37710"/>
          <a:stretch>
            <a:fillRect/>
          </a:stretch>
        </p:blipFill>
        <p:spPr bwMode="auto">
          <a:xfrm>
            <a:off x="6156176" y="2060848"/>
            <a:ext cx="1368152" cy="1791816"/>
          </a:xfrm>
          <a:prstGeom prst="rect">
            <a:avLst/>
          </a:prstGeom>
          <a:noFill/>
        </p:spPr>
      </p:pic>
      <p:sp>
        <p:nvSpPr>
          <p:cNvPr id="10" name="Правая фигурная скобка 9"/>
          <p:cNvSpPr/>
          <p:nvPr/>
        </p:nvSpPr>
        <p:spPr>
          <a:xfrm rot="16200000" flipH="1">
            <a:off x="5657836" y="3567300"/>
            <a:ext cx="492624" cy="194421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292080" y="4941168"/>
            <a:ext cx="1368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0000"/>
                </a:solidFill>
              </a:rPr>
              <a:t>о</a:t>
            </a:r>
            <a:r>
              <a:rPr lang="ru-RU" sz="8000" dirty="0" smtClean="0">
                <a:solidFill>
                  <a:srgbClr val="00B0F0"/>
                </a:solidFill>
              </a:rPr>
              <a:t>р</a:t>
            </a:r>
            <a:endParaRPr lang="ru-RU" sz="8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Составь как можно больше слогов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94520" y="2967335"/>
            <a:ext cx="5549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27784" y="2276872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80112" y="2204864"/>
            <a:ext cx="5950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51720" y="3501008"/>
            <a:ext cx="5597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68144" y="4365104"/>
            <a:ext cx="7344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ш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11960" y="1772816"/>
            <a:ext cx="6014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91880" y="4869160"/>
            <a:ext cx="6286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75656" y="4941168"/>
            <a:ext cx="6270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156176" y="3429000"/>
            <a:ext cx="5790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о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15616" y="2348880"/>
            <a:ext cx="5709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119</TotalTime>
  <Words>435</Words>
  <Application>Microsoft Office PowerPoint</Application>
  <PresentationFormat>Экран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Предупреждение ошибок чтения и письма на уровне слога</vt:lpstr>
      <vt:lpstr>Основные задачи</vt:lpstr>
      <vt:lpstr>Слайд 3</vt:lpstr>
      <vt:lpstr>Придумывание слов на заданный слог в определенной позиции, Например «СА».</vt:lpstr>
      <vt:lpstr>Составление схем слогов с использованием цветных фишек</vt:lpstr>
      <vt:lpstr>Чтение слогов по слоговым таблицам</vt:lpstr>
      <vt:lpstr>Составь слог по таблице:</vt:lpstr>
      <vt:lpstr>Составление слога по картинкам с выделением первого звука</vt:lpstr>
      <vt:lpstr>Составь как можно больше слогов</vt:lpstr>
      <vt:lpstr>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Предупреждение ошибок чтения и письма на уровне слога</dc:title>
  <dc:creator>admin</dc:creator>
  <cp:lastModifiedBy>admin</cp:lastModifiedBy>
  <cp:revision>11</cp:revision>
  <dcterms:created xsi:type="dcterms:W3CDTF">2015-01-12T17:49:27Z</dcterms:created>
  <dcterms:modified xsi:type="dcterms:W3CDTF">2015-01-12T19:59:34Z</dcterms:modified>
</cp:coreProperties>
</file>