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82" r:id="rId4"/>
    <p:sldId id="259" r:id="rId5"/>
    <p:sldId id="271" r:id="rId6"/>
    <p:sldId id="260" r:id="rId7"/>
    <p:sldId id="262" r:id="rId8"/>
    <p:sldId id="263" r:id="rId9"/>
    <p:sldId id="265" r:id="rId10"/>
    <p:sldId id="268" r:id="rId11"/>
    <p:sldId id="269" r:id="rId12"/>
    <p:sldId id="273" r:id="rId13"/>
    <p:sldId id="270" r:id="rId14"/>
    <p:sldId id="272" r:id="rId15"/>
    <p:sldId id="274" r:id="rId16"/>
    <p:sldId id="285" r:id="rId17"/>
    <p:sldId id="276" r:id="rId18"/>
    <p:sldId id="283" r:id="rId19"/>
    <p:sldId id="284" r:id="rId20"/>
    <p:sldId id="281" r:id="rId21"/>
    <p:sldId id="278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 год начало года</c:v>
                </c:pt>
                <c:pt idx="1">
                  <c:v>2010 год    конец года</c:v>
                </c:pt>
                <c:pt idx="2">
                  <c:v>2011 год    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22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 год начало года</c:v>
                </c:pt>
                <c:pt idx="1">
                  <c:v>2010 год    конец года</c:v>
                </c:pt>
                <c:pt idx="2">
                  <c:v>2011 год    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42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 год начало года</c:v>
                </c:pt>
                <c:pt idx="1">
                  <c:v>2010 год    конец года</c:v>
                </c:pt>
                <c:pt idx="2">
                  <c:v>2011 год    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28</c:v>
                </c:pt>
                <c:pt idx="2">
                  <c:v>52</c:v>
                </c:pt>
              </c:numCache>
            </c:numRef>
          </c:val>
        </c:ser>
        <c:axId val="125211008"/>
        <c:axId val="125212544"/>
      </c:barChart>
      <c:catAx>
        <c:axId val="125211008"/>
        <c:scaling>
          <c:orientation val="minMax"/>
        </c:scaling>
        <c:axPos val="b"/>
        <c:tickLblPos val="nextTo"/>
        <c:crossAx val="125212544"/>
        <c:crosses val="autoZero"/>
        <c:auto val="1"/>
        <c:lblAlgn val="ctr"/>
        <c:lblOffset val="100"/>
      </c:catAx>
      <c:valAx>
        <c:axId val="125212544"/>
        <c:scaling>
          <c:orientation val="minMax"/>
        </c:scaling>
        <c:axPos val="l"/>
        <c:majorGridlines/>
        <c:numFmt formatCode="General" sourceLinked="1"/>
        <c:tickLblPos val="nextTo"/>
        <c:crossAx val="125211008"/>
        <c:crosses val="autoZero"/>
        <c:crossBetween val="between"/>
      </c:valAx>
      <c:spPr>
        <a:blipFill>
          <a:blip xmlns:r="http://schemas.openxmlformats.org/officeDocument/2006/relationships" r:embed="rId1">
            <a:duotone>
              <a:schemeClr val="accent1">
                <a:shade val="63000"/>
                <a:tint val="82000"/>
              </a:schemeClr>
              <a:schemeClr val="accent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r"/>
      <c:layout/>
      <c:spPr>
        <a:blipFill>
          <a:blip xmlns:r="http://schemas.openxmlformats.org/officeDocument/2006/relationships" r:embed="rId1">
            <a:duotone>
              <a:schemeClr val="accent1">
                <a:shade val="63000"/>
                <a:tint val="82000"/>
              </a:schemeClr>
              <a:schemeClr val="accent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/>
        </a:scene3d>
        <a:sp3d>
          <a:bevelT w="190500" h="38100"/>
        </a:sp3d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spPr>
    <a:ln w="38100">
      <a:solidFill>
        <a:schemeClr val="tx1"/>
      </a:solidFill>
    </a:ln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54;&#1055;&#1067;&#1058;%20&#1056;&#1040;&#1041;&#1054;&#1058;&#1067;%20&#1047;&#1072;&#1093;&#1072;&#1088;&#1086;&#1074;&#1086;&#1081;%20&#1057;.&#1042;\chemu-uchat_v_shkole-minus.mp3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emu-uchat_v_shkole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3699804"/>
            <a:ext cx="8839200" cy="24723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 работы учителя начальных классов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 «Старосуртайская ООШ»</a:t>
            </a:r>
            <a:endParaRPr lang="ru-RU" sz="4000" dirty="0"/>
          </a:p>
        </p:txBody>
      </p:sp>
      <p:pic>
        <p:nvPicPr>
          <p:cNvPr id="7" name="Picture 6" descr="I:\картинки\День учителя 2012г\100PHOTO\SAM_17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04800"/>
            <a:ext cx="3714750" cy="3143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вальная выноска 5"/>
          <p:cNvSpPr/>
          <p:nvPr/>
        </p:nvSpPr>
        <p:spPr>
          <a:xfrm>
            <a:off x="4800600" y="228600"/>
            <a:ext cx="4038600" cy="2667000"/>
          </a:xfrm>
          <a:prstGeom prst="wedgeEllipseCallout">
            <a:avLst>
              <a:gd name="adj1" fmla="val -52879"/>
              <a:gd name="adj2" fmla="val 47203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- человек, </a:t>
            </a:r>
            <a:br>
              <a:rPr lang="ru-RU" sz="2400" b="1" i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который может </a:t>
            </a:r>
            <a:br>
              <a:rPr lang="ru-RU" sz="2400" b="1" i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делать трудные </a:t>
            </a:r>
            <a:br>
              <a:rPr lang="ru-RU" sz="2400" b="1" i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вещи легкими. </a:t>
            </a:r>
            <a:br>
              <a:rPr lang="ru-RU" sz="2400" b="1" i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400" b="1" i="1" spc="50" dirty="0" err="1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Эмерсон</a:t>
            </a:r>
            <a:r>
              <a:rPr lang="ru-RU" sz="2400" b="1" i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0808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524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indent="7200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на самых первых ступенях обучения  стараюсь развивать у учащихся: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72000">
              <a:buFont typeface="Wingdings" pitchFamily="2" charset="2"/>
              <a:buChar char="q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  к слогозвуковой структуре слова </a:t>
            </a:r>
          </a:p>
          <a:p>
            <a:pPr indent="72000">
              <a:buFont typeface="Wingdings" pitchFamily="2" charset="2"/>
              <a:buChar char="q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 языковое чутьё и фонематический слух</a:t>
            </a:r>
          </a:p>
          <a:p>
            <a:pPr indent="72000">
              <a:buFont typeface="Wingdings" pitchFamily="2" charset="2"/>
              <a:buChar char="q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 игру как средство развития фонематического слуха </a:t>
            </a:r>
          </a:p>
          <a:p>
            <a:pPr indent="72000">
              <a:buFont typeface="Wingdings" pitchFamily="2" charset="2"/>
              <a:buChar char="q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 дидактические игры при обучении орфографии </a:t>
            </a:r>
          </a:p>
          <a:p>
            <a:pPr indent="72000">
              <a:buFont typeface="Wingdings" pitchFamily="2" charset="2"/>
              <a:buChar char="q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провожу специально организованное письмо</a:t>
            </a:r>
          </a:p>
          <a:p>
            <a:pPr indent="72000">
              <a:buFont typeface="Wingdings" pitchFamily="2" charset="2"/>
              <a:buChar char="q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над ошибками</a:t>
            </a:r>
          </a:p>
          <a:p>
            <a:pPr indent="72000">
              <a:buFont typeface="Wingdings" pitchFamily="2" charset="2"/>
              <a:buChar char="q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 дидактические средства</a:t>
            </a:r>
          </a:p>
          <a:p>
            <a:pPr indent="72000"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организации работы по формированию орфографической зоркости как одно из условий обеспечения современного качества образования</a:t>
            </a:r>
            <a:endParaRPr lang="ru-RU" sz="3000" b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«Грамотный  ученик тот, кто читает и пишет без ошибок»</a:t>
            </a:r>
            <a:endParaRPr lang="ru-RU" dirty="0"/>
          </a:p>
        </p:txBody>
      </p:sp>
    </p:spTree>
  </p:cSld>
  <p:clrMapOvr>
    <a:masterClrMapping/>
  </p:clrMapOvr>
  <p:transition advTm="20483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орфографической зоркости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156913">
            <a:off x="2679441" y="1496882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03441" y="1649282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0002258">
            <a:off x="5832363" y="1504518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228600" y="2514600"/>
            <a:ext cx="3505200" cy="2209800"/>
          </a:xfrm>
          <a:prstGeom prst="star7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Мотивационный компонент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2743200" y="4343400"/>
            <a:ext cx="3429000" cy="2133600"/>
          </a:xfrm>
          <a:prstGeom prst="star7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Операционный компонент</a:t>
            </a:r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638800" y="2362200"/>
            <a:ext cx="3276600" cy="2286000"/>
          </a:xfrm>
          <a:prstGeom prst="star7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Контролирующий компонент</a:t>
            </a:r>
            <a:endParaRPr lang="ru-RU" dirty="0"/>
          </a:p>
        </p:txBody>
      </p:sp>
    </p:spTree>
  </p:cSld>
  <p:clrMapOvr>
    <a:masterClrMapping/>
  </p:clrMapOvr>
  <p:transition advTm="5304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Autofit/>
          </a:bodyPr>
          <a:lstStyle/>
          <a:p>
            <a:pPr algn="ctr"/>
            <a:r>
              <a:rPr lang="ru-RU" sz="2400" b="1" spc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Исходя  из структуры орфографической зоркости, пришла к выводу, что на её формирование оказывает большое влияние следующие </a:t>
            </a:r>
            <a:br>
              <a:rPr lang="ru-RU" sz="2400" b="1" spc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психические процессы:</a:t>
            </a:r>
            <a:endParaRPr lang="ru-RU" sz="24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2057400"/>
            <a:ext cx="2667000" cy="19812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dirty="0"/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рительное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0" y="3810000"/>
            <a:ext cx="2209800" cy="19812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слуховое восприятие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286000" y="3810000"/>
            <a:ext cx="1981200" cy="19812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творческое мышление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648200" y="3962400"/>
            <a:ext cx="2362200" cy="19812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непроизвольное внимание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867400" y="2209800"/>
            <a:ext cx="2514600" cy="19812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логическое мышление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7010400" y="3962400"/>
            <a:ext cx="2133600" cy="19812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произвольное внимание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7353300" y="2324100"/>
            <a:ext cx="2133600" cy="838200"/>
          </a:xfrm>
          <a:prstGeom prst="bentConnector3">
            <a:avLst>
              <a:gd name="adj1" fmla="val -11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5400000">
            <a:off x="-495300" y="2400300"/>
            <a:ext cx="2286000" cy="533400"/>
          </a:xfrm>
          <a:prstGeom prst="bentConnector3">
            <a:avLst>
              <a:gd name="adj1" fmla="val 261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5486400" y="18288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3467100" y="18669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4229100" y="2552700"/>
            <a:ext cx="1981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3276600" y="2438400"/>
            <a:ext cx="1905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13837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2743200" y="1676400"/>
            <a:ext cx="3810000" cy="3581400"/>
          </a:xfrm>
          <a:prstGeom prst="diamond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Методы  обучения орфографии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0" y="2286000"/>
            <a:ext cx="2667000" cy="1752600"/>
          </a:xfrm>
          <a:prstGeom prst="notch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 flipH="1">
            <a:off x="6629400" y="2438400"/>
            <a:ext cx="2362200" cy="1447800"/>
          </a:xfrm>
          <a:prstGeom prst="notch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 rot="19098910" flipH="1">
            <a:off x="5349377" y="511484"/>
            <a:ext cx="2772219" cy="1559987"/>
          </a:xfrm>
          <a:prstGeom prst="notchedRightArrow">
            <a:avLst>
              <a:gd name="adj1" fmla="val 47828"/>
              <a:gd name="adj2" fmla="val 51086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 учителя</a:t>
            </a:r>
          </a:p>
        </p:txBody>
      </p:sp>
      <p:sp>
        <p:nvSpPr>
          <p:cNvPr id="24" name="Стрелка вправо с вырезом 23"/>
          <p:cNvSpPr/>
          <p:nvPr/>
        </p:nvSpPr>
        <p:spPr>
          <a:xfrm rot="18878730">
            <a:off x="922499" y="4586045"/>
            <a:ext cx="2731008" cy="1676400"/>
          </a:xfrm>
          <a:prstGeom prst="notch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и анализ орфограмм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 rot="2612400" flipH="1">
            <a:off x="5738380" y="4538669"/>
            <a:ext cx="3200400" cy="1780032"/>
          </a:xfrm>
          <a:prstGeom prst="notch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 rot="2529700">
            <a:off x="1222385" y="473329"/>
            <a:ext cx="2809075" cy="1716758"/>
          </a:xfrm>
          <a:prstGeom prst="notched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учащихся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658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2438400" y="1295400"/>
            <a:ext cx="4724400" cy="365760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обучения орфографии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7239000" y="2133600"/>
            <a:ext cx="1676400" cy="18288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письмо по памяти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096000" y="152400"/>
            <a:ext cx="2895600" cy="18288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над непроверяемыми написаниями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6096000" y="4191000"/>
            <a:ext cx="2895600" cy="2438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упражнения в правописании слов с безударными гласными в корне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914400" y="0"/>
            <a:ext cx="2209800" cy="2438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списывание с готового текста или списывание-копирование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0" y="2743200"/>
            <a:ext cx="2438400" cy="2057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орфографический разбор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295400" y="4495800"/>
            <a:ext cx="2438400" cy="22098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правописание звонких и глухих согласных</a:t>
            </a:r>
            <a:endParaRPr lang="ru-RU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886200" y="5029200"/>
            <a:ext cx="2057400" cy="18288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над предлогами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3200400" y="0"/>
            <a:ext cx="3048000" cy="1219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артикулирование звуков, интонирование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4914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j019538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276600"/>
            <a:ext cx="3062554" cy="3126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ятно 2 3"/>
          <p:cNvSpPr/>
          <p:nvPr/>
        </p:nvSpPr>
        <p:spPr>
          <a:xfrm>
            <a:off x="0" y="0"/>
            <a:ext cx="9144000" cy="4343400"/>
          </a:xfrm>
          <a:prstGeom prst="irregularSeal2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Использую мультимедийные презентации для повышения эффективности урока </a:t>
            </a:r>
            <a:r>
              <a:rPr lang="ru-RU" sz="2400" b="1" i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Arial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2762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по русскому языку уделяет большое внимание знаниям и умениям учащихся в области фонетики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этим предлагаю игру, с помощью которой закрепляются сведения из области фонетики гласных и согласных звуков. Можно проводить с помощью печатных картинок, но также возможно с помощью презентации. Необходимо отметить, что большую роль в данной презентации играет не просто демонстрация изображения, а анимация, т.е. движение картинки, буквы, слова или текста. Так, руководя появлением и сменами изображений, учитель просит ребят назвать букву первого звука слова (“солнце” - [с]), букву ударного гласного второго слова (“голубь” - [о]), букву согласного, дважды встречающегося в слове “крокодил” [к]. Все буквы появляются под картинкой только после ответа детей и имеют коричневый цвет.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я прошу ребят дать характеристику каждому звуку буквы и вместе с ответом детей каждая буква приобретает свой цвет. Теперь детям совсем легко найти лишнюю букву и объяснить свой выбор. Вместе с тем “убегающая” буква позволяет детям убедиться в правильности своего ответа.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Аналогично работа проводится и со следующим слайдом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191" y="381000"/>
            <a:ext cx="5541818" cy="1828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0574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spc="0" dirty="0" smtClean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ru-RU" sz="2000" spc="0" dirty="0" smtClean="0">
                <a:ln>
                  <a:noFill/>
                </a:ln>
                <a:solidFill>
                  <a:prstClr val="black"/>
                </a:solidFill>
                <a:effectLst/>
                <a:latin typeface="Arial" charset="0"/>
                <a:ea typeface="+mn-ea"/>
                <a:cs typeface="+mn-cs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Илья\Desktop\SAM_1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895600"/>
            <a:ext cx="5049520" cy="3787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Волна 4"/>
          <p:cNvSpPr/>
          <p:nvPr/>
        </p:nvSpPr>
        <p:spPr>
          <a:xfrm>
            <a:off x="0" y="0"/>
            <a:ext cx="8991600" cy="2971800"/>
          </a:xfrm>
          <a:prstGeom prst="wave">
            <a:avLst>
              <a:gd name="adj1" fmla="val 12500"/>
              <a:gd name="adj2" fmla="val 626"/>
            </a:avLst>
          </a:prstGeom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Повторение в форме игры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“Четвёртый лишний”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оживляет работу класса, оптимизирует по времени повторением за счет использования игровой формы. Движущиеся изображения (анимация) не только удерживают   внимание детей , но и позволяют им проверить свои знания</a:t>
            </a:r>
            <a:endParaRPr lang="ru-RU" sz="2000" dirty="0"/>
          </a:p>
        </p:txBody>
      </p:sp>
    </p:spTree>
  </p:cSld>
  <p:clrMapOvr>
    <a:masterClrMapping/>
  </p:clrMapOvr>
  <p:transition advTm="12090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 умение учащихся правильного    написания словарных слов с отработанными орфографиями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мониторинг орфографической зоркости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2286000"/>
          <a:ext cx="8839201" cy="39623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81725"/>
                <a:gridCol w="249629"/>
                <a:gridCol w="1107046"/>
                <a:gridCol w="1066800"/>
                <a:gridCol w="304800"/>
                <a:gridCol w="1066800"/>
                <a:gridCol w="1066800"/>
                <a:gridCol w="304800"/>
                <a:gridCol w="1066800"/>
                <a:gridCol w="1524001"/>
              </a:tblGrid>
              <a:tr h="1597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слова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неделя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Написали правильно(чел)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Допустили ошибки в написании(чел)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неделя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Написали правильно(чел)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Допустили ошибки в написании(чел)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неделя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Написали правильно(чел)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Допустили ошибки в написании(чел)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5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5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помидор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5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морковь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5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дежурный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5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хороший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1075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Диагностика орфографической зоркости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486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91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орфографической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зоркости младших школьников на уроках русского как одно из условий обеспечения современного качества образования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Тема:</a:t>
            </a:r>
            <a:endParaRPr lang="ru-RU" sz="5400" dirty="0"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8" descr="CAP_DI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28575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3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Илья\Desktop\SAM_16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3733799"/>
            <a:ext cx="4308764" cy="3054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0" y="0"/>
            <a:ext cx="5867400" cy="5410200"/>
          </a:xfrm>
          <a:prstGeom prst="cloudCallout">
            <a:avLst>
              <a:gd name="adj1" fmla="val 66920"/>
              <a:gd name="adj2" fmla="val 12793"/>
            </a:avLst>
          </a:prstGeom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учитель имеет только любовь к делу, он будет хороший учитель.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Если он имеет только любовь к ученику, как отец, мать, он будет лучше того учителя, который прочел все книги, но не имеет любви ни к делу, ни к ученикам. Если же учитель соединяет в себе любовь и к делу, и к ученикам, он — совершенный учитель»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 Н. Толстой</a:t>
            </a:r>
            <a:endParaRPr lang="ru-RU" dirty="0"/>
          </a:p>
        </p:txBody>
      </p:sp>
    </p:spTree>
  </p:cSld>
  <p:clrMapOvr>
    <a:masterClrMapping/>
  </p:clrMapOvr>
  <p:transition advTm="17254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Картинки\картинки\цветы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00" b="36667"/>
          <a:stretch>
            <a:fillRect/>
          </a:stretch>
        </p:blipFill>
        <p:spPr bwMode="auto">
          <a:xfrm rot="1052548">
            <a:off x="3432481" y="2199627"/>
            <a:ext cx="4557604" cy="3760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3478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Список источников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828801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luzan.ucoz.ru›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Каталог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файлов›…_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kartinki_na_shkolnuju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819400"/>
            <a:ext cx="6477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dejurka.ru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3200400"/>
            <a:ext cx="838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allforchildren.ru›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Графика›Школьные доски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теоретический анализ литературы по данной теме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степень развития орфографической зоркости учащихся класса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приёмы и применять на уроках русского языка формирования орфографической зоркости у учащихся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«орфографические разминки» для учащихся, обеспечивающих формирование грамотного письма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74320" lvl="0" indent="-27432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/>
            </a:r>
            <a:b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ru-RU" sz="2700" b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 </a:t>
            </a:r>
            <a:br>
              <a:rPr lang="ru-RU" sz="2700" spc="0" dirty="0" smtClean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</a:br>
            <a:r>
              <a:rPr lang="ru-RU" sz="2700" spc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повышение грамотности и развитие орфографической зоркости у учащихся на уроках русского языка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7200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 шаги на пути познания родного языка всегда сложные. От того, как будут сформированы азы орфографической зоркости на начальном этапе обучения, во многом зависит дальнейшее успешное обучение любой школьной дисциплины. В современной школе главнейшая задача обучение русскому языку младших школьников- формирование   орфографической грамотности. </a:t>
            </a:r>
            <a:r>
              <a:rPr lang="ru-RU" sz="24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Орфографическая грамотность- это составная часть общей языковой культуры, залог точности выражения мысли и взаимопонимания</a:t>
            </a:r>
            <a:endParaRPr lang="ru-RU" sz="2400" b="1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60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1200"/>
            <a:ext cx="6096000" cy="4648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Орфографическая зоркость развивается постепенно, в процессе выполнения разнообразных упражнений, обеспечивающих зрительное, артикуляционное, моторное восприятие и запоминание орфографического  материала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User\Рабочий стол\лариса\картинки\Рисунок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"/>
            <a:ext cx="2928938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advTm="10374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581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72000">
              <a:buNone/>
            </a:pPr>
            <a:endParaRPr lang="ru-RU" sz="2800" dirty="0" smtClean="0">
              <a:cs typeface="Times New Roman" pitchFamily="18" charset="0"/>
            </a:endParaRPr>
          </a:p>
          <a:p>
            <a:pPr indent="72000">
              <a:buNone/>
            </a:pP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выделяет шесть этапов, которые должен пройти школьник для решения орфографической задачи и которые можно применять на уроках русского языка: </a:t>
            </a:r>
          </a:p>
          <a:p>
            <a:pPr indent="72000">
              <a:buNone/>
            </a:pPr>
            <a:endParaRPr lang="ru-RU" sz="3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72000">
              <a:buNone/>
            </a:pPr>
            <a:endParaRPr lang="ru-RU" sz="3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38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своей работе использую методику работы профессора М.Р. Львова</a:t>
            </a:r>
            <a:endParaRPr lang="ru-RU" sz="3200" dirty="0"/>
          </a:p>
        </p:txBody>
      </p:sp>
    </p:spTree>
  </p:cSld>
  <p:clrMapOvr>
    <a:masterClrMapping/>
  </p:clrMapOvr>
  <p:transition advTm="7238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 lnSpcReduction="10000"/>
          </a:bodyPr>
          <a:lstStyle/>
          <a:p>
            <a:pPr indent="18000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Увидеть орфограмму в слове</a:t>
            </a:r>
          </a:p>
          <a:p>
            <a:pPr indent="18000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вид: проверяемая или нет; если да, к какой теме относится , вспомнить правило </a:t>
            </a:r>
          </a:p>
          <a:p>
            <a:pPr indent="18000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способ решения задачи в зависимости от типа (вида) орфограммы </a:t>
            </a:r>
          </a:p>
          <a:p>
            <a:pPr indent="18000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«шаги» , ступени решения и их последовательность, т. е.  составить алгоритм задачи</a:t>
            </a:r>
          </a:p>
          <a:p>
            <a:pPr indent="18000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Решить задачу, т.е. выполнить последовательные действия по алгоритму</a:t>
            </a:r>
          </a:p>
          <a:p>
            <a:pPr indent="18000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Написать слова в соответствии с решением задачи и сделать самопроверку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28600" y="304800"/>
            <a:ext cx="76200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28600" y="838200"/>
            <a:ext cx="76200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28600" y="2057400"/>
            <a:ext cx="76200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28600" y="2895600"/>
            <a:ext cx="76200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8600" y="4114800"/>
            <a:ext cx="76200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28600" y="4953000"/>
            <a:ext cx="76200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4555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124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игровых методик (ролевые, деловые и другие обучающие игры)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в сотрудничестве (командная, групповая работа)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 – коммуникационные технологии;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компьютерные технологии обучения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развивающее обучение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енные образовательные технологии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7244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Считаю, что именно идеология этих технологий предусматривает широкое использование исследовательских, проблемных методов, и позволяет  применять полученные детьми знания в  совместной или индивидуальной деятельности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085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Зрительный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фактор срабатывает при запоминании непроверяемых написаний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Слуховой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ученик должен хорошо слушать и слышать то, что говорит учитель или, что он сам себе проговаривает. Поэтому я развиваю фонематический слух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Рукодвигательный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ритмичное движение пишущей руки. Вот почему на уроке необходимо как можно больше писать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Проговаривание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так как надо писать. Это своего рода «наговор»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же для выработки орфографической зоркости и запоминание возможны в процессе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комментированного письма, звукобуквенного и орфографического разбора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Факторы орфографической зоркости как шаг к функциональной грамотности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5429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F7C890"/>
      </a:accent1>
      <a:accent2>
        <a:srgbClr val="DD7E0E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1011</Words>
  <PresentationFormat>Экран (4:3)</PresentationFormat>
  <Paragraphs>157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         Тема:</vt:lpstr>
      <vt:lpstr>   Цель:  повышение грамотности и развитие орфографической зоркости у учащихся на уроках русского языка</vt:lpstr>
      <vt:lpstr>актуальность</vt:lpstr>
      <vt:lpstr>Слайд 5</vt:lpstr>
      <vt:lpstr>В своей работе использую методику работы профессора М.Р. Львова</vt:lpstr>
      <vt:lpstr>Слайд 7</vt:lpstr>
      <vt:lpstr>Современные образовательные технологии</vt:lpstr>
      <vt:lpstr>Факторы орфографической зоркости как шаг к функциональной грамотности</vt:lpstr>
      <vt:lpstr>«Грамотный  ученик тот, кто читает и пишет без ошибок»</vt:lpstr>
      <vt:lpstr>Структура орфографической зоркости</vt:lpstr>
      <vt:lpstr>Исходя  из структуры орфографической зоркости, пришла к выводу, что на её формирование оказывает большое влияние следующие  психические процессы:</vt:lpstr>
      <vt:lpstr>Слайд 13</vt:lpstr>
      <vt:lpstr>Слайд 14</vt:lpstr>
      <vt:lpstr>Слайд 15</vt:lpstr>
      <vt:lpstr>Слайд 16</vt:lpstr>
      <vt:lpstr> </vt:lpstr>
      <vt:lpstr>мониторинг орфографической зоркости</vt:lpstr>
      <vt:lpstr>Диагностика орфографической зоркости</vt:lpstr>
      <vt:lpstr>Слайд 20</vt:lpstr>
      <vt:lpstr>Спасибо за внимание!!!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- человек,  который может делать трудные вещи легкими - Р. Эмерсон  </dc:title>
  <dc:creator>настя</dc:creator>
  <cp:lastModifiedBy>1</cp:lastModifiedBy>
  <cp:revision>137</cp:revision>
  <dcterms:created xsi:type="dcterms:W3CDTF">2012-10-12T15:11:32Z</dcterms:created>
  <dcterms:modified xsi:type="dcterms:W3CDTF">2013-11-09T13:11:00Z</dcterms:modified>
</cp:coreProperties>
</file>