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7" r:id="rId2"/>
    <p:sldId id="258" r:id="rId3"/>
    <p:sldId id="260" r:id="rId4"/>
    <p:sldId id="267" r:id="rId5"/>
    <p:sldId id="291" r:id="rId6"/>
    <p:sldId id="274" r:id="rId7"/>
    <p:sldId id="281" r:id="rId8"/>
    <p:sldId id="280" r:id="rId9"/>
    <p:sldId id="259" r:id="rId10"/>
    <p:sldId id="277" r:id="rId11"/>
    <p:sldId id="283" r:id="rId12"/>
    <p:sldId id="282" r:id="rId13"/>
    <p:sldId id="262" r:id="rId14"/>
    <p:sldId id="285" r:id="rId15"/>
    <p:sldId id="270" r:id="rId16"/>
    <p:sldId id="271" r:id="rId17"/>
    <p:sldId id="286" r:id="rId18"/>
    <p:sldId id="265" r:id="rId19"/>
    <p:sldId id="287" r:id="rId20"/>
    <p:sldId id="266" r:id="rId21"/>
    <p:sldId id="290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FF"/>
    <a:srgbClr val="3333FF"/>
    <a:srgbClr val="6600FF"/>
    <a:srgbClr val="33CCFF"/>
    <a:srgbClr val="99FF66"/>
    <a:srgbClr val="00FF99"/>
    <a:srgbClr val="00CC66"/>
    <a:srgbClr val="A50021"/>
    <a:srgbClr val="00FF00"/>
    <a:srgbClr val="99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F9765-4F8F-4545-B014-FF808E4BC60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01868-6A76-421C-A54D-CE05D304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01868-6A76-421C-A54D-CE05D304B15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95DB7-05B9-4184-BBAC-00B8D8334315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96E7C-488F-4F87-B675-998C1B2180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9E1EF-2AAD-42E8-B96F-65ECAECC1FF4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012A-1573-4047-8CB0-BE0BB3488D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5285E-5EF6-4421-A22F-0057FA6E60AE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1C829-95D2-4845-9DCB-B2523DD99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2E217-2555-4841-8E86-B716F861B901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B1EA6-F889-4CBF-BED7-3D804147D3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3DAAA-463C-47D9-80D8-2C1E2122028F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1F60A-8882-4005-901C-3006A3F292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F6009-2C34-432C-AE70-F11AB46ECC66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94414-C299-466D-8BE2-16161B0EE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05131-D9F1-447C-A090-922F90F79D1C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ED03A-1745-4595-B90B-4A7B70EFDA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16BB6-3382-49FF-9924-A9ACEEA17E7F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B2E39-826F-46AC-821A-ACB92E1ACD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9FA2A2-AC07-444C-9450-1A539DD5B752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E6DFC-F3E0-4CF1-9564-3276315F9B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C8FD4-8A6B-4915-8685-BE952E8B5699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CDACB-1FCF-4162-8409-C6D470D97F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2CB6C-5D95-4B81-A7DE-85F062D953F9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DE75014-15EE-4BE3-8D97-ED4F83563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1759EE6-5086-4DC7-BFB4-8242C1851494}" type="datetimeFigureOut">
              <a:rPr lang="ru-RU" smtClean="0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74464CF-D538-4352-A68A-29D3F4692F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riboy\&#1087;&#1088;&#1080;&#1073;&#1086;&#1081;%20&#1080;%20&#1082;&#1088;&#1080;&#1082;%20&#1095;&#1072;&#1077;&#1082;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riboy\&#1087;&#1088;&#1080;&#1073;&#1086;&#1081;%20&#1080;%20&#1082;&#1088;&#1080;&#1082;%20&#1095;&#1072;&#1077;&#1082;.mp3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riboy\&#1055;&#1080;&#1088;&#1072;&#1090;&#1099;%20&#1050;&#1072;&#1088;&#1080;&#1073;&#1089;&#1082;&#1086;&#1075;&#1086;%20&#1084;&#1086;&#1088;&#1103;%20-%20&#1043;&#1083;&#1072;&#1074;&#1085;&#1072;&#1103;%20&#1090;&#1077;&#1084;&#1072;%20(from%20MyTrackList.Com!).mp3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riboy\&#1087;&#1088;&#1080;&#1073;&#1086;&#1081;%20&#1080;%20&#1082;&#1088;&#1080;&#1082;%20&#1095;&#1072;&#1077;&#1082;.mp3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riboy\&#1055;&#1056;&#1048;&#1041;&#1054;&#1049;%20&#1048;%20&#1050;&#1056;&#1048;&#1050;%20&#1063;&#1040;&#1045;&#1050;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7893799_spanish_galeo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635000"/>
          </a:effectLst>
        </p:spPr>
      </p:pic>
      <p:sp>
        <p:nvSpPr>
          <p:cNvPr id="3" name="Овал 2"/>
          <p:cNvSpPr/>
          <p:nvPr/>
        </p:nvSpPr>
        <p:spPr>
          <a:xfrm>
            <a:off x="4500563" y="7858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28" y="0"/>
            <a:ext cx="4143372" cy="1357298"/>
          </a:xfrm>
          <a:ln w="28575"/>
        </p:spPr>
        <p:txBody>
          <a:bodyPr/>
          <a:lstStyle/>
          <a:p>
            <a:pPr eaLnBrk="1" hangingPunct="1"/>
            <a:r>
              <a:rPr lang="ru-RU" sz="5400" spc="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sz="5400" spc="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Содержимое 3" descr="f27bc3cd0a7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7000" contrast="30000"/>
          </a:blip>
          <a:srcRect/>
          <a:stretch>
            <a:fillRect/>
          </a:stretch>
        </p:blipFill>
        <p:spPr>
          <a:xfrm>
            <a:off x="0" y="142852"/>
            <a:ext cx="5500694" cy="6715148"/>
          </a:xfrm>
        </p:spPr>
      </p:pic>
      <p:pic>
        <p:nvPicPr>
          <p:cNvPr id="19462" name="Рисунок 7" descr="jivotniea-375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857652" cy="5341728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58204" cy="1500198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ДРУЖБА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zast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-10000"/>
          </a:blip>
          <a:stretch>
            <a:fillRect/>
          </a:stretch>
        </p:blipFill>
        <p:spPr>
          <a:xfrm>
            <a:off x="91785" y="1738468"/>
            <a:ext cx="8766495" cy="5119531"/>
          </a:xfrm>
          <a:effectLst>
            <a:softEdge rad="317500"/>
          </a:effectLst>
          <a:scene3d>
            <a:camera prst="obliqueTopLeft"/>
            <a:lightRig rig="threePt" dir="t"/>
          </a:scene3d>
        </p:spPr>
      </p:pic>
      <p:pic>
        <p:nvPicPr>
          <p:cNvPr id="5" name="прибой и крик ча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46ff25d3fe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5000" contrast="10000"/>
          </a:blip>
          <a:srcRect/>
          <a:stretch>
            <a:fillRect/>
          </a:stretch>
        </p:blipFill>
        <p:spPr bwMode="auto">
          <a:xfrm>
            <a:off x="1285852" y="-1"/>
            <a:ext cx="816136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1" descr="post-59648-1195723647.jpg"/>
          <p:cNvPicPr>
            <a:picLocks noChangeAspect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-357222" y="785794"/>
            <a:ext cx="6357982" cy="58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5786" y="1285860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ru-RU" sz="6600" dirty="0">
              <a:latin typeface="Calibri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 flipH="1">
            <a:off x="357158" y="1428736"/>
            <a:ext cx="4821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24" y="1857364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6600" u="sng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86050" y="1857364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6600" u="sng" dirty="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86050" y="1285860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ru-RU" sz="6600" dirty="0">
              <a:latin typeface="Calibri" pitchFamily="34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 flipH="1">
            <a:off x="2285984" y="1500174"/>
            <a:ext cx="5000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86314" y="1857364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ru-RU" sz="6600" u="sng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86314" y="1285860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ru-RU" sz="6600" dirty="0">
              <a:latin typeface="Calibri" pitchFamily="34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 flipH="1">
            <a:off x="4286248" y="1500174"/>
            <a:ext cx="5715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5786" y="2500306"/>
            <a:ext cx="1071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6600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86050" y="2571744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6600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86314" y="2500306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ru-RU" sz="6600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4348" y="3429000"/>
            <a:ext cx="4572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Проверка: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5786" y="4286256"/>
            <a:ext cx="1071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6600" dirty="0"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5786" y="4929198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6600" u="sng" dirty="0">
              <a:latin typeface="Calibri" pitchFamily="34" charset="0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 flipH="1">
            <a:off x="357158" y="4643446"/>
            <a:ext cx="5000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 flipH="1">
            <a:off x="785786" y="5572140"/>
            <a:ext cx="1071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 flipH="1">
            <a:off x="2786050" y="4286256"/>
            <a:ext cx="1143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 flipH="1">
            <a:off x="2786050" y="4857760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6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 flipH="1">
            <a:off x="2786050" y="5500702"/>
            <a:ext cx="1143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 flipH="1">
            <a:off x="2428860" y="4500571"/>
            <a:ext cx="4821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 flipH="1">
            <a:off x="4786314" y="4857760"/>
            <a:ext cx="1071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ru-RU" sz="6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 flipH="1">
            <a:off x="4786314" y="5500702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 flipH="1">
            <a:off x="4786314" y="4286256"/>
            <a:ext cx="1000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 flipH="1">
            <a:off x="4357686" y="4500570"/>
            <a:ext cx="4821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7" grpId="0"/>
      <p:bldP spid="18" grpId="0"/>
      <p:bldP spid="19" grpId="0"/>
      <p:bldP spid="21" grpId="0"/>
      <p:bldP spid="22" grpId="0"/>
      <p:bldP spid="23" grpId="0"/>
      <p:bldP spid="20" grpId="0"/>
      <p:bldP spid="24" grpId="0"/>
      <p:bldP spid="25" grpId="0"/>
      <p:bldP spid="26" grpId="0"/>
      <p:bldP spid="28" grpId="0"/>
      <p:bldP spid="30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7"/>
            <a:ext cx="6715172" cy="10001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CC0066"/>
                </a:solidFill>
                <a:latin typeface="Monotype Corsiva" pitchFamily="66" charset="0"/>
              </a:rPr>
            </a:br>
            <a:r>
              <a:rPr lang="ru-RU" sz="5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Бермудский   треугольник </a:t>
            </a:r>
            <a:br>
              <a:rPr lang="ru-RU" sz="5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5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в  Атлантическом  океане</a:t>
            </a:r>
          </a:p>
        </p:txBody>
      </p:sp>
      <p:pic>
        <p:nvPicPr>
          <p:cNvPr id="4" name="Содержимое 3" descr="414ca6816ce58f9479b22b352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357158" y="1357299"/>
            <a:ext cx="8572560" cy="52864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714612" y="2357430"/>
            <a:ext cx="3643338" cy="2286016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14612" y="4643446"/>
            <a:ext cx="4857784" cy="1071570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5286380" y="3429000"/>
            <a:ext cx="3357586" cy="1214446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29454" y="3143248"/>
            <a:ext cx="18029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127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 см</a:t>
            </a:r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9774487">
            <a:off x="3303416" y="2819105"/>
            <a:ext cx="1767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4 см</a:t>
            </a:r>
          </a:p>
        </p:txBody>
      </p:sp>
      <p:sp>
        <p:nvSpPr>
          <p:cNvPr id="24" name="TextBox 23"/>
          <p:cNvSpPr txBox="1"/>
          <p:nvPr/>
        </p:nvSpPr>
        <p:spPr>
          <a:xfrm rot="423633">
            <a:off x="4061821" y="5106197"/>
            <a:ext cx="1785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 см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85720" y="5811560"/>
            <a:ext cx="8501122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= 4 см + 4 см + 5см = 13 см</a:t>
            </a:r>
          </a:p>
          <a:p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260648"/>
            <a:ext cx="1428760" cy="1357322"/>
            <a:chOff x="285720" y="285728"/>
            <a:chExt cx="1428760" cy="1357322"/>
          </a:xfrm>
        </p:grpSpPr>
        <p:sp>
          <p:nvSpPr>
            <p:cNvPr id="26" name="Овал 25"/>
            <p:cNvSpPr/>
            <p:nvPr/>
          </p:nvSpPr>
          <p:spPr>
            <a:xfrm>
              <a:off x="285720" y="285728"/>
              <a:ext cx="1428760" cy="1357322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5-конечная звезда 26"/>
            <p:cNvSpPr/>
            <p:nvPr/>
          </p:nvSpPr>
          <p:spPr>
            <a:xfrm>
              <a:off x="428596" y="571480"/>
              <a:ext cx="571504" cy="571504"/>
            </a:xfrm>
            <a:prstGeom prst="star5">
              <a:avLst>
                <a:gd name="adj" fmla="val 28746"/>
                <a:gd name="hf" fmla="val 105146"/>
                <a:gd name="vf" fmla="val 1105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928662" y="785794"/>
              <a:ext cx="571504" cy="571504"/>
            </a:xfrm>
            <a:prstGeom prst="star5">
              <a:avLst>
                <a:gd name="adj" fmla="val 28746"/>
                <a:gd name="hf" fmla="val 105146"/>
                <a:gd name="vf" fmla="val 1105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58204" cy="1500198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ДРУЖБА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zast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-10000"/>
          </a:blip>
          <a:stretch>
            <a:fillRect/>
          </a:stretch>
        </p:blipFill>
        <p:spPr>
          <a:xfrm>
            <a:off x="91785" y="1738468"/>
            <a:ext cx="8766495" cy="5119531"/>
          </a:xfrm>
          <a:effectLst>
            <a:softEdge rad="317500"/>
          </a:effectLst>
          <a:scene3d>
            <a:camera prst="obliqueTopLeft"/>
            <a:lightRig rig="threePt" dir="t"/>
          </a:scene3d>
        </p:spPr>
      </p:pic>
      <p:pic>
        <p:nvPicPr>
          <p:cNvPr id="5" name="прибой и крик ча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1234817435_shuna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ираты Карибского моря - Главная тема (from MyTrackList.Com!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786" y="6072206"/>
            <a:ext cx="447676" cy="4476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785794"/>
            <a:ext cx="7772400" cy="78581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 ряд        2 ряд        3 ряд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tonova.typepad.com/photos/uncategorized/sid_meiers_crew_1.jpg"/>
          <p:cNvPicPr/>
          <p:nvPr/>
        </p:nvPicPr>
        <p:blipFill>
          <a:blip r:embed="rId2" cstate="email">
            <a:lum bright="-3000" contrast="9000"/>
          </a:blip>
          <a:srcRect/>
          <a:stretch>
            <a:fillRect/>
          </a:stretch>
        </p:blipFill>
        <p:spPr bwMode="auto">
          <a:xfrm>
            <a:off x="0" y="3286124"/>
            <a:ext cx="5143504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Блок-схема: перфолента 8"/>
          <p:cNvSpPr/>
          <p:nvPr/>
        </p:nvSpPr>
        <p:spPr>
          <a:xfrm>
            <a:off x="0" y="1500174"/>
            <a:ext cx="2928926" cy="2428892"/>
          </a:xfrm>
          <a:prstGeom prst="flowChartPunchedTap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91 см … 9 дм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м … 99 см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071802" y="1571612"/>
            <a:ext cx="2786082" cy="2714644"/>
          </a:xfrm>
          <a:prstGeom prst="flowChartPunchedTap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 дм … 40 см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ч … 50 мин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072198" y="1357298"/>
            <a:ext cx="2857520" cy="2714644"/>
          </a:xfrm>
          <a:prstGeom prst="flowChartPunchedTap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17 см … 1 дм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 дм … 1 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643702" y="4714884"/>
            <a:ext cx="1428760" cy="1285884"/>
            <a:chOff x="6643702" y="4714884"/>
            <a:chExt cx="1428760" cy="1285884"/>
          </a:xfrm>
        </p:grpSpPr>
        <p:sp>
          <p:nvSpPr>
            <p:cNvPr id="12" name="Овал 11"/>
            <p:cNvSpPr/>
            <p:nvPr/>
          </p:nvSpPr>
          <p:spPr>
            <a:xfrm>
              <a:off x="6643702" y="4714884"/>
              <a:ext cx="1428760" cy="1285884"/>
            </a:xfrm>
            <a:prstGeom prst="ellipse">
              <a:avLst/>
            </a:prstGeom>
            <a:solidFill>
              <a:srgbClr val="CC0066"/>
            </a:solidFill>
            <a:ln w="69850" cmpd="dbl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6858016" y="5072074"/>
              <a:ext cx="1000132" cy="571504"/>
              <a:chOff x="6858016" y="5072074"/>
              <a:chExt cx="1000132" cy="571504"/>
            </a:xfrm>
          </p:grpSpPr>
          <p:sp>
            <p:nvSpPr>
              <p:cNvPr id="1027" name="WordArt 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858016" y="5072074"/>
                <a:ext cx="1000132" cy="3571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smtClean="0">
                    <a:ln w="31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EEECE1"/>
                    </a:solidFill>
                    <a:effectLst/>
                    <a:latin typeface="Arial Black"/>
                  </a:rPr>
                  <a:t>&gt;&lt;</a:t>
                </a:r>
                <a:endParaRPr lang="ru-RU" sz="3600" kern="10" spc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EECE1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028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7215206" y="5429264"/>
                <a:ext cx="336528" cy="2143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31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EEECE1"/>
                    </a:solidFill>
                    <a:effectLst/>
                    <a:latin typeface="Arial Black"/>
                  </a:rPr>
                  <a:t>=</a:t>
                </a:r>
                <a:endParaRPr lang="ru-RU" sz="3600" kern="10" spc="0" dirty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EECE1"/>
                  </a:solidFill>
                  <a:effectLst/>
                  <a:latin typeface="Arial Black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714612" y="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3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Сравнить</a:t>
            </a:r>
            <a:r>
              <a:rPr lang="ru-RU" sz="5400" b="1" spc="3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spc="3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772400" cy="71438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 ряд        2 ряд        3 ряд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7215206" y="5429264"/>
            <a:ext cx="336528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EEECE1"/>
              </a:solidFill>
              <a:effectLst/>
              <a:latin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   самопроверки</a:t>
            </a:r>
            <a:endParaRPr lang="ru-RU" sz="54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1785926"/>
            <a:ext cx="2786082" cy="300039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9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91 см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90 см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1м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99 см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99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1802" y="1785926"/>
            <a:ext cx="2928958" cy="300039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дм = 40 см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см = 40 см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1ч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50 мин 60мин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50мин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43636" y="1785926"/>
            <a:ext cx="2786082" cy="300039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 l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дм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см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см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дм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 10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3" descr="zast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" contrast="-10000"/>
          </a:blip>
          <a:srcRect/>
          <a:stretch>
            <a:fillRect/>
          </a:stretch>
        </p:blipFill>
        <p:spPr>
          <a:xfrm>
            <a:off x="-285784" y="0"/>
            <a:ext cx="10209766" cy="7215214"/>
          </a:xfrm>
        </p:spPr>
      </p:pic>
      <p:sp>
        <p:nvSpPr>
          <p:cNvPr id="20" name="Выноска-облако 19"/>
          <p:cNvSpPr/>
          <p:nvPr/>
        </p:nvSpPr>
        <p:spPr>
          <a:xfrm>
            <a:off x="-214346" y="3429000"/>
            <a:ext cx="2714644" cy="928694"/>
          </a:xfrm>
          <a:prstGeom prst="cloudCallout">
            <a:avLst>
              <a:gd name="adj1" fmla="val -6611"/>
              <a:gd name="adj2" fmla="val 4472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 + 3 =75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ятно 1 24"/>
          <p:cNvSpPr/>
          <p:nvPr/>
        </p:nvSpPr>
        <p:spPr>
          <a:xfrm rot="20687744">
            <a:off x="830436" y="4652333"/>
            <a:ext cx="4071966" cy="142876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+ 35 = 56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но 1 25"/>
          <p:cNvSpPr/>
          <p:nvPr/>
        </p:nvSpPr>
        <p:spPr>
          <a:xfrm rot="503563">
            <a:off x="4857752" y="4286256"/>
            <a:ext cx="4071966" cy="1428760"/>
          </a:xfrm>
          <a:prstGeom prst="irregularSeal1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– 5 = 20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100" name="Рисунок 3" descr="d00968fdce2b07c5cb03dd872f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805"/>
            <a:ext cx="9144000" cy="685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500813" y="3214688"/>
            <a:ext cx="428625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4" name="Рисунок 8" descr="emblem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50" y="32146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7" descr="1234100018_mu3fjwze4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2285992"/>
            <a:ext cx="1689324" cy="35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d00968fdce2b07c5cb03dd872f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143512"/>
            <a:ext cx="1643074" cy="1946341"/>
          </a:xfrm>
          <a:prstGeom prst="rect">
            <a:avLst/>
          </a:prstGeom>
          <a:noFill/>
        </p:spPr>
      </p:pic>
      <p:pic>
        <p:nvPicPr>
          <p:cNvPr id="10" name="Рисунок 9" descr="d00968fdce2b07c5cb03dd872f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545242"/>
            <a:ext cx="1785950" cy="23123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  <a:noFill/>
        </p:spPr>
        <p:txBody>
          <a:bodyPr>
            <a:prstTxWarp prst="textWave1">
              <a:avLst>
                <a:gd name="adj1" fmla="val 20000"/>
                <a:gd name="adj2" fmla="val 2301"/>
              </a:avLst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>Отгадайте название корабля</a:t>
            </a:r>
            <a:endParaRPr lang="ru-RU" i="1" dirty="0">
              <a:solidFill>
                <a:srgbClr val="FFFF00"/>
              </a:solidFill>
              <a:latin typeface="Times New Roman" pitchFamily="18" charset="0"/>
              <a:ea typeface="Kozuka Mincho Pro L" pitchFamily="18" charset="-128"/>
              <a:cs typeface="Times New Roman" pitchFamily="18" charset="0"/>
            </a:endParaRP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hangingPunct="1"/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2" y="1928802"/>
          <a:ext cx="3428996" cy="4267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850"/>
                <a:gridCol w="2470146"/>
              </a:tblGrid>
              <a:tr h="71330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+ 6 + 40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330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+ 7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330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+ 9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330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+ 3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330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+ 30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924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+ 4 + 8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00562" y="4214817"/>
          <a:ext cx="4381488" cy="19079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0248"/>
                <a:gridCol w="730248"/>
                <a:gridCol w="730248"/>
                <a:gridCol w="730248"/>
                <a:gridCol w="730248"/>
                <a:gridCol w="730248"/>
              </a:tblGrid>
              <a:tr h="1079997"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279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00562" y="542926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542926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542926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542926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542926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3900" y="542926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7422" y="357166"/>
            <a:ext cx="4429156" cy="9286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Wave1">
              <a:avLst>
                <a:gd name="adj1" fmla="val 18412"/>
                <a:gd name="adj2" fmla="val 0"/>
              </a:avLst>
            </a:prstTxWarp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Карта  острова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126103">
            <a:off x="1785918" y="2214554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571612"/>
            <a:ext cx="1714512" cy="121444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ru-RU" sz="3600" b="1" dirty="0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3000364" y="3786190"/>
            <a:ext cx="1571636" cy="1428760"/>
          </a:xfrm>
          <a:prstGeom prst="pentag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 rot="20004624">
            <a:off x="5168258" y="1955250"/>
            <a:ext cx="2857520" cy="785818"/>
          </a:xfrm>
          <a:prstGeom prst="parallelogram">
            <a:avLst>
              <a:gd name="adj" fmla="val 115838"/>
            </a:avLst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357562"/>
            <a:ext cx="1357322" cy="12144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cs5771.userapi.com/u23069022/150102946/x_b7f1fe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1742">
            <a:off x="4091692" y="1693123"/>
            <a:ext cx="4323677" cy="415073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58204" cy="1500198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ДРУЖБА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zast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-10000"/>
          </a:blip>
          <a:stretch>
            <a:fillRect/>
          </a:stretch>
        </p:blipFill>
        <p:spPr>
          <a:xfrm>
            <a:off x="91785" y="1738468"/>
            <a:ext cx="8766495" cy="5119531"/>
          </a:xfrm>
          <a:effectLst>
            <a:softEdge rad="317500"/>
          </a:effectLst>
          <a:scene3d>
            <a:camera prst="obliqueTopLeft"/>
            <a:lightRig rig="threePt" dir="t"/>
          </a:scene3d>
        </p:spPr>
      </p:pic>
      <p:pic>
        <p:nvPicPr>
          <p:cNvPr id="5" name="прибой и крик ча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Содержимое 3" descr="ac397851971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3000"/>
          </a:blip>
          <a:srcRect/>
          <a:stretch>
            <a:fillRect/>
          </a:stretch>
        </p:blipFill>
        <p:spPr>
          <a:xfrm>
            <a:off x="-214346" y="-500090"/>
            <a:ext cx="9358346" cy="7572382"/>
          </a:xfrm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4857750" y="5214938"/>
            <a:ext cx="6429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4429125" y="4643438"/>
            <a:ext cx="5000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0" name="TextBox 17"/>
          <p:cNvSpPr txBox="1">
            <a:spLocks noChangeArrowheads="1"/>
          </p:cNvSpPr>
          <p:nvPr/>
        </p:nvSpPr>
        <p:spPr bwMode="auto">
          <a:xfrm rot="5662531">
            <a:off x="4349750" y="2820988"/>
            <a:ext cx="11430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" name="Содержимое 3" descr="f27bc3cd0a75.png"/>
          <p:cNvPicPr>
            <a:picLocks noChangeAspect="1"/>
          </p:cNvPicPr>
          <p:nvPr/>
        </p:nvPicPr>
        <p:blipFill>
          <a:blip r:embed="rId3" cstate="email">
            <a:lum bright="-7000" contrast="9000"/>
          </a:blip>
          <a:srcRect/>
          <a:stretch>
            <a:fillRect/>
          </a:stretch>
        </p:blipFill>
        <p:spPr>
          <a:xfrm>
            <a:off x="4169950" y="214290"/>
            <a:ext cx="4974050" cy="6072230"/>
          </a:xfrm>
          <a:prstGeom prst="rect">
            <a:avLst/>
          </a:prstGeom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85720" y="2071678"/>
            <a:ext cx="5215006" cy="2500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DoubleWave1">
              <a:avLst>
                <a:gd name="adj1" fmla="val 3302"/>
                <a:gd name="adj2" fmla="val 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</a:t>
            </a:r>
          </a:p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урок! 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357298"/>
            <a:ext cx="5143536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Домашнее  задание: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С. 22  № 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500198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ДРУЖБА</a:t>
            </a:r>
            <a:endParaRPr lang="ru-RU" b="1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zast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-10000"/>
          </a:blip>
          <a:stretch>
            <a:fillRect/>
          </a:stretch>
        </p:blipFill>
        <p:spPr>
          <a:xfrm>
            <a:off x="91785" y="1500174"/>
            <a:ext cx="8766495" cy="5357825"/>
          </a:xfrm>
          <a:solidFill>
            <a:schemeClr val="tx2">
              <a:lumMod val="60000"/>
              <a:lumOff val="40000"/>
            </a:schemeClr>
          </a:solidFill>
          <a:effectLst>
            <a:softEdge rad="31750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57850" cy="1857388"/>
          </a:xfrm>
        </p:spPr>
        <p:txBody>
          <a:bodyPr>
            <a:prstTxWarp prst="textWave2">
              <a:avLst>
                <a:gd name="adj1" fmla="val 16000"/>
                <a:gd name="adj2" fmla="val 1151"/>
              </a:avLst>
            </a:prstTxWarp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Найдите «лишнее» число: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00562" y="1571612"/>
            <a:ext cx="1571636" cy="928694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flipV="1">
            <a:off x="1428728" y="3643314"/>
            <a:ext cx="3000396" cy="1285884"/>
          </a:xfrm>
          <a:prstGeom prst="bentConnector3">
            <a:avLst>
              <a:gd name="adj1" fmla="val 49508"/>
            </a:avLst>
          </a:prstGeom>
          <a:ln w="857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 flipH="1" flipV="1">
            <a:off x="4393405" y="1750207"/>
            <a:ext cx="1928826" cy="1857388"/>
          </a:xfrm>
          <a:prstGeom prst="bentConnector3">
            <a:avLst>
              <a:gd name="adj1" fmla="val 50000"/>
            </a:avLst>
          </a:prstGeom>
          <a:ln w="857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286512" y="1714488"/>
            <a:ext cx="2071702" cy="1588"/>
          </a:xfrm>
          <a:prstGeom prst="line">
            <a:avLst/>
          </a:prstGeom>
          <a:ln w="857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1428728" y="3857628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2714612" y="2571744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6357950" y="714356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1285852" y="4857760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3000364" y="3714752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4572000" y="2643182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</a:t>
            </a: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 bwMode="auto">
          <a:xfrm>
            <a:off x="6500826" y="1643050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95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 bwMode="auto">
          <a:xfrm>
            <a:off x="1214414" y="5715016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3071802" y="4714884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4643438" y="3714752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 bwMode="auto">
          <a:xfrm>
            <a:off x="6572264" y="2643182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500198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ДРУЖБА</a:t>
            </a:r>
            <a:endParaRPr lang="ru-RU" b="1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zast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-10000"/>
          </a:blip>
          <a:stretch>
            <a:fillRect/>
          </a:stretch>
        </p:blipFill>
        <p:spPr>
          <a:xfrm>
            <a:off x="91785" y="1500174"/>
            <a:ext cx="8766495" cy="5357825"/>
          </a:xfrm>
          <a:solidFill>
            <a:schemeClr val="tx2">
              <a:lumMod val="60000"/>
              <a:lumOff val="40000"/>
            </a:schemeClr>
          </a:solidFill>
          <a:effectLst>
            <a:softEdge rad="317500"/>
          </a:effectLst>
          <a:scene3d>
            <a:camera prst="obliqueTopLeft"/>
            <a:lightRig rig="threePt" dir="t"/>
          </a:scene3d>
        </p:spPr>
      </p:pic>
      <p:pic>
        <p:nvPicPr>
          <p:cNvPr id="6" name="ПРИБОЙ И КРИК ЧА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15082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3" descr="ac397851971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4000" contrast="23000"/>
          </a:blip>
          <a:srcRect/>
          <a:stretch>
            <a:fillRect/>
          </a:stretch>
        </p:blipFill>
        <p:spPr>
          <a:xfrm>
            <a:off x="0" y="428604"/>
            <a:ext cx="9144000" cy="6593908"/>
          </a:xfrm>
        </p:spPr>
      </p:pic>
      <p:pic>
        <p:nvPicPr>
          <p:cNvPr id="5" name="Содержимое 3" descr="zast4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lum contrast="-10000"/>
          </a:blip>
          <a:stretch>
            <a:fillRect/>
          </a:stretch>
        </p:blipFill>
        <p:spPr>
          <a:xfrm flipH="1">
            <a:off x="0" y="2286000"/>
            <a:ext cx="6005513" cy="3990975"/>
          </a:xfrm>
          <a:effectLst>
            <a:softEdge rad="317500"/>
          </a:effectLst>
          <a:scene3d>
            <a:camera prst="obliqueTopLeft"/>
            <a:lightRig rig="threePt" dir="t"/>
          </a:scene3d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5857916" cy="17145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2239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Остров обезьян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642918"/>
            <a:ext cx="7015154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- 10         - 50         +20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Содержимое 3" descr="ac397851971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4000" contrast="23000"/>
          </a:blip>
          <a:stretch>
            <a:fillRect/>
          </a:stretch>
        </p:blipFill>
        <p:spPr>
          <a:xfrm>
            <a:off x="-357222" y="2332037"/>
            <a:ext cx="9501222" cy="4525963"/>
          </a:xfrm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071538" y="3286125"/>
            <a:ext cx="3929090" cy="2143125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Clr>
                <a:schemeClr val="bg1"/>
              </a:buCl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Орангутанг – 50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Горилла – 60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Шимпанзе - 40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43050"/>
            <a:ext cx="1357322" cy="107157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1643050"/>
            <a:ext cx="1214446" cy="114300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1643050"/>
            <a:ext cx="1214446" cy="114300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29520" y="1643050"/>
            <a:ext cx="1285884" cy="114300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857356" y="1928802"/>
            <a:ext cx="1071570" cy="428628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1643050"/>
            <a:ext cx="1214446" cy="114300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1643050"/>
            <a:ext cx="1214446" cy="114300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58082" y="1643050"/>
            <a:ext cx="1357322" cy="1214446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143372" y="2000240"/>
            <a:ext cx="1000132" cy="428628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357950" y="2000240"/>
            <a:ext cx="1000132" cy="428628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14348" y="214290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Реши   цепочку: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right cartoon palm tree on island &amp;Fcy;&amp;ocy;&amp;tcy;&amp;ocy; &amp;scy;&amp;ocy; &amp;scy;&amp;tcy;&amp;ocy;&amp;kcy;&amp;acy; - 7767349"/>
          <p:cNvPicPr>
            <a:picLocks noChangeAspect="1" noChangeArrowheads="1"/>
          </p:cNvPicPr>
          <p:nvPr/>
        </p:nvPicPr>
        <p:blipFill>
          <a:blip r:embed="rId2" cstate="print">
            <a:lum bright="-5000" contrast="15000"/>
          </a:blip>
          <a:srcRect/>
          <a:stretch>
            <a:fillRect/>
          </a:stretch>
        </p:blipFill>
        <p:spPr bwMode="auto">
          <a:xfrm>
            <a:off x="0" y="857232"/>
            <a:ext cx="9144000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7858180" cy="1500198"/>
          </a:xfrm>
        </p:spPr>
        <p:txBody>
          <a:bodyPr/>
          <a:lstStyle/>
          <a:p>
            <a:pPr algn="just"/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2558417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571868" y="3143248"/>
            <a:ext cx="2643206" cy="3270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 flipH="1">
            <a:off x="357158" y="214290"/>
            <a:ext cx="8286808" cy="2214578"/>
          </a:xfrm>
          <a:prstGeom prst="wedgeRoundRectCallout">
            <a:avLst>
              <a:gd name="adj1" fmla="val -18698"/>
              <a:gd name="adj2" fmla="val 498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Взрослая обезьяна съедает в день 17 бананов, а ее детёныш – на 8 бананов меньше. Сколько всего бананов съедают обезьяны?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>
              <a:blipFill>
                <a:blip r:embed="rId2"/>
                <a:tile tx="0" ty="0" sx="100000" sy="100000" flip="none" algn="tl"/>
              </a:blipFill>
              <a:latin typeface="+mn-lt"/>
            </a:endParaRPr>
          </a:p>
        </p:txBody>
      </p:sp>
      <p:pic>
        <p:nvPicPr>
          <p:cNvPr id="8195" name="Содержимое 4" descr="65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59659" y="428604"/>
            <a:ext cx="8870059" cy="2071702"/>
          </a:xfrm>
          <a:prstGeom prst="rect">
            <a:avLst/>
          </a:prstGeom>
          <a:noFill/>
          <a:ln>
            <a:noFill/>
            <a:prstDash val="solid"/>
          </a:ln>
          <a:scene3d>
            <a:camera prst="isometricOffAxis1Right"/>
            <a:lightRig rig="threePt" dir="t"/>
          </a:scene3d>
        </p:spPr>
        <p:txBody>
          <a:bodyPr>
            <a:prstTxWarp prst="textWave2">
              <a:avLst>
                <a:gd name="adj1" fmla="val 15586"/>
                <a:gd name="adj2" fmla="val -344"/>
              </a:avLst>
            </a:prstTxWarp>
            <a:spAutoFit/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ysDot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6000" b="1" dirty="0">
                <a:ln w="38100" cmpd="dbl">
                  <a:solidFill>
                    <a:srgbClr val="FF0000"/>
                  </a:solidFill>
                  <a:prstDash val="solid"/>
                  <a:beve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Рифы </a:t>
            </a:r>
            <a:r>
              <a:rPr lang="ru-RU" sz="6000" b="1" dirty="0" smtClean="0">
                <a:ln w="38100" cmpd="dbl">
                  <a:solidFill>
                    <a:srgbClr val="FF0000"/>
                  </a:solidFill>
                  <a:prstDash val="solid"/>
                  <a:beve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6000" b="1" dirty="0" smtClean="0">
                <a:ln w="38100" cmpd="dbl">
                  <a:solidFill>
                    <a:srgbClr val="C00000"/>
                  </a:solidFill>
                  <a:prstDash val="solid"/>
                  <a:beve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чисел</a:t>
            </a:r>
            <a:r>
              <a:rPr lang="ru-RU" sz="6000" b="1" dirty="0" smtClean="0">
                <a:ln w="38100" cmpd="dbl">
                  <a:solidFill>
                    <a:srgbClr val="FF0000"/>
                  </a:solidFill>
                  <a:prstDash val="solid"/>
                  <a:beve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  и  выражений</a:t>
            </a:r>
            <a:endParaRPr lang="ru-RU" sz="6000" b="1" dirty="0">
              <a:ln w="38100" cmpd="dbl">
                <a:solidFill>
                  <a:srgbClr val="FF0000"/>
                </a:solidFill>
                <a:prstDash val="solid"/>
                <a:bevel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521495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 в  учебнике: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22  № 1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323</Words>
  <Application>Microsoft Office PowerPoint</Application>
  <PresentationFormat>Экран (4:3)</PresentationFormat>
  <Paragraphs>145</Paragraphs>
  <Slides>22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Отгадайте название корабля</vt:lpstr>
      <vt:lpstr>ДРУЖБА</vt:lpstr>
      <vt:lpstr>Найдите «лишнее» число:</vt:lpstr>
      <vt:lpstr>ДРУЖБА</vt:lpstr>
      <vt:lpstr>Слайд 6</vt:lpstr>
      <vt:lpstr> - 10         - 50         +20</vt:lpstr>
      <vt:lpstr>Слайд 8</vt:lpstr>
      <vt:lpstr>Слайд 9</vt:lpstr>
      <vt:lpstr>физминутка</vt:lpstr>
      <vt:lpstr>ДРУЖБА</vt:lpstr>
      <vt:lpstr>Слайд 12</vt:lpstr>
      <vt:lpstr>      Бермудский   треугольник  в  Атлантическом  океане</vt:lpstr>
      <vt:lpstr>ДРУЖБА</vt:lpstr>
      <vt:lpstr>Слайд 15</vt:lpstr>
      <vt:lpstr>1 ряд        2 ряд        3 ряд</vt:lpstr>
      <vt:lpstr>1 ряд        2 ряд        3 ряд</vt:lpstr>
      <vt:lpstr>Слайд 18</vt:lpstr>
      <vt:lpstr>Слайд 19</vt:lpstr>
      <vt:lpstr>Карта  острова</vt:lpstr>
      <vt:lpstr>ДРУЖБА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89</cp:revision>
  <dcterms:created xsi:type="dcterms:W3CDTF">2013-01-30T17:27:18Z</dcterms:created>
  <dcterms:modified xsi:type="dcterms:W3CDTF">2015-01-04T17:05:53Z</dcterms:modified>
</cp:coreProperties>
</file>