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3" r:id="rId5"/>
    <p:sldId id="264" r:id="rId6"/>
    <p:sldId id="266" r:id="rId7"/>
    <p:sldId id="267" r:id="rId8"/>
    <p:sldId id="268" r:id="rId9"/>
    <p:sldId id="269" r:id="rId10"/>
    <p:sldId id="261" r:id="rId11"/>
    <p:sldId id="265" r:id="rId12"/>
    <p:sldId id="260" r:id="rId13"/>
    <p:sldId id="262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талья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90361D-B770-45A2-A85B-E990BE76CB02}" type="datetimeFigureOut">
              <a:rPr lang="ru-RU" smtClean="0"/>
              <a:pPr/>
              <a:t>17.01.2015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D0825C-E0AD-46A0-B81D-ED26E8832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цветочное оформление машины, Отзывы, Цена, купить в интернет-магазине Дизайн-Студия Марины Гурьяновой, Astana - Интернет-магазин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3140968"/>
            <a:ext cx="6172200" cy="12241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Тема: ШАРЫ. Буква Ы.</a:t>
            </a:r>
            <a:b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интерактивная игра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797152"/>
            <a:ext cx="3960440" cy="15777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Составитель: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у</a:t>
            </a:r>
            <a:r>
              <a:rPr lang="ru-RU" sz="2000" dirty="0" smtClean="0">
                <a:solidFill>
                  <a:srgbClr val="002060"/>
                </a:solidFill>
              </a:rPr>
              <a:t>читель начальных </a:t>
            </a:r>
            <a:r>
              <a:rPr lang="ru-RU" sz="2000" dirty="0" smtClean="0">
                <a:solidFill>
                  <a:srgbClr val="002060"/>
                </a:solidFill>
              </a:rPr>
              <a:t>к</a:t>
            </a:r>
            <a:r>
              <a:rPr lang="ru-RU" sz="2000" dirty="0" smtClean="0">
                <a:solidFill>
                  <a:srgbClr val="002060"/>
                </a:solidFill>
              </a:rPr>
              <a:t>лассов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Галкина  </a:t>
            </a:r>
            <a:r>
              <a:rPr lang="ru-RU" sz="2000" dirty="0" smtClean="0">
                <a:solidFill>
                  <a:srgbClr val="002060"/>
                </a:solidFill>
              </a:rPr>
              <a:t>Н.В.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Игры для подготовки к школе"/>
          <p:cNvPicPr>
            <a:picLocks noChangeAspect="1" noChangeArrowheads="1"/>
          </p:cNvPicPr>
          <p:nvPr/>
        </p:nvPicPr>
        <p:blipFill>
          <a:blip r:embed="rId2" cstate="print"/>
          <a:srcRect l="34020" t="38945" r="35741" b="51891"/>
          <a:stretch>
            <a:fillRect/>
          </a:stretch>
        </p:blipFill>
        <p:spPr bwMode="auto">
          <a:xfrm>
            <a:off x="755576" y="260648"/>
            <a:ext cx="2880320" cy="720080"/>
          </a:xfrm>
          <a:prstGeom prst="rect">
            <a:avLst/>
          </a:prstGeom>
          <a:noFill/>
        </p:spPr>
      </p:pic>
      <p:pic>
        <p:nvPicPr>
          <p:cNvPr id="5124" name="Picture 4" descr="Игры для подготовки к школе"/>
          <p:cNvPicPr>
            <a:picLocks noChangeAspect="1" noChangeArrowheads="1"/>
          </p:cNvPicPr>
          <p:nvPr/>
        </p:nvPicPr>
        <p:blipFill>
          <a:blip r:embed="rId2" cstate="print"/>
          <a:srcRect l="69929" t="38945" r="3611" b="51891"/>
          <a:stretch>
            <a:fillRect/>
          </a:stretch>
        </p:blipFill>
        <p:spPr bwMode="auto">
          <a:xfrm>
            <a:off x="5148064" y="260648"/>
            <a:ext cx="2520280" cy="720080"/>
          </a:xfrm>
          <a:prstGeom prst="rect">
            <a:avLst/>
          </a:prstGeom>
          <a:noFill/>
        </p:spPr>
      </p:pic>
      <p:pic>
        <p:nvPicPr>
          <p:cNvPr id="5126" name="Picture 6" descr="Красноперка - Deephunt.ru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852936"/>
            <a:ext cx="2051720" cy="1212103"/>
          </a:xfrm>
          <a:prstGeom prst="rect">
            <a:avLst/>
          </a:prstGeom>
          <a:noFill/>
        </p:spPr>
      </p:pic>
      <p:pic>
        <p:nvPicPr>
          <p:cNvPr id="5128" name="Picture 8" descr="Крыжовник - Фатьянов Владислав - Скачать бесплатно книгу, Читать онлайн, fb2 txt html, Страница 2 - LikeBook.Ru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5085184"/>
            <a:ext cx="1724794" cy="1466813"/>
          </a:xfrm>
          <a:prstGeom prst="rect">
            <a:avLst/>
          </a:prstGeom>
          <a:noFill/>
        </p:spPr>
      </p:pic>
      <p:pic>
        <p:nvPicPr>
          <p:cNvPr id="5130" name="Picture 10" descr="Молодая петрозаводчанка со время ссоры воткнула ножницы в сп…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2276872"/>
            <a:ext cx="2123728" cy="2123728"/>
          </a:xfrm>
          <a:prstGeom prst="rect">
            <a:avLst/>
          </a:prstGeom>
          <a:noFill/>
        </p:spPr>
      </p:pic>
      <p:pic>
        <p:nvPicPr>
          <p:cNvPr id="5132" name="Picture 12" descr="Блюда из тыквы - Все Тут Onli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4869160"/>
            <a:ext cx="2289602" cy="1800200"/>
          </a:xfrm>
          <a:prstGeom prst="rect">
            <a:avLst/>
          </a:prstGeom>
          <a:noFill/>
        </p:spPr>
      </p:pic>
      <p:pic>
        <p:nvPicPr>
          <p:cNvPr id="5134" name="Picture 14" descr="белый аист красная книга Все книги"/>
          <p:cNvPicPr>
            <a:picLocks noChangeAspect="1" noChangeArrowheads="1"/>
          </p:cNvPicPr>
          <p:nvPr/>
        </p:nvPicPr>
        <p:blipFill>
          <a:blip r:embed="rId7" cstate="print"/>
          <a:srcRect l="10140" t="12932" r="20007" b="11469"/>
          <a:stretch>
            <a:fillRect/>
          </a:stretch>
        </p:blipFill>
        <p:spPr bwMode="auto">
          <a:xfrm>
            <a:off x="7020272" y="4509120"/>
            <a:ext cx="1944216" cy="2195082"/>
          </a:xfrm>
          <a:prstGeom prst="rect">
            <a:avLst/>
          </a:prstGeom>
          <a:noFill/>
        </p:spPr>
      </p:pic>
      <p:pic>
        <p:nvPicPr>
          <p:cNvPr id="5136" name="Picture 16" descr="Садовые астры - Марина Анатольевна Аверина"/>
          <p:cNvPicPr>
            <a:picLocks noChangeAspect="1" noChangeArrowheads="1"/>
          </p:cNvPicPr>
          <p:nvPr/>
        </p:nvPicPr>
        <p:blipFill>
          <a:blip r:embed="rId8" cstate="print"/>
          <a:srcRect l="4725" t="1575" r="3139" b="5501"/>
          <a:stretch>
            <a:fillRect/>
          </a:stretch>
        </p:blipFill>
        <p:spPr bwMode="auto">
          <a:xfrm>
            <a:off x="107504" y="4725144"/>
            <a:ext cx="2570319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53 -0.02871 L 0.5533 -0.1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48038 -0.25208 " pathEditMode="relative" ptsTypes="AA">
                                      <p:cBhvr>
                                        <p:cTn id="10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0.51962 -0.525 " pathEditMode="relative" ptsTypes="AA">
                                      <p:cBhvr>
                                        <p:cTn id="14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18519E-6 L -0.07084 -0.56713 " pathEditMode="relative" ptsTypes="AA">
                                      <p:cBhvr>
                                        <p:cTn id="1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39 -0.09976 L -0.40087 -0.330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6 L -0.07083 -0.1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0"/>
            <a:ext cx="3752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ЧИСТОГОВОРКИ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20688"/>
            <a:ext cx="5184576" cy="5482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Бы-бы-бы – у реки растут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Фы-фы-фы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– повязали все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Цы-цы-цы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– прилетели к нам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Сы-сы-сы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– у кота длинные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Ты-ты-ты – норку вырыли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err="1" smtClean="0">
                <a:solidFill>
                  <a:srgbClr val="0070C0"/>
                </a:solidFill>
                <a:latin typeface="Arial Black" pitchFamily="34" charset="0"/>
              </a:rPr>
              <a:t>Лы-лы-лы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 – сам я подмету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1026" name="Picture 2" descr="HD Картинка Светящиеся зеленые грибы, 3D Графика 1152x864. - 4 May 2013 - Blog - Prcp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09" b="10417"/>
          <a:stretch>
            <a:fillRect/>
          </a:stretch>
        </p:blipFill>
        <p:spPr bwMode="auto">
          <a:xfrm>
            <a:off x="4860032" y="476672"/>
            <a:ext cx="1296144" cy="1275741"/>
          </a:xfrm>
          <a:prstGeom prst="rect">
            <a:avLst/>
          </a:prstGeom>
          <a:noFill/>
        </p:spPr>
      </p:pic>
      <p:pic>
        <p:nvPicPr>
          <p:cNvPr id="1028" name="Picture 4" descr="Мода сегодня: Шарфы в Егорьевске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772816"/>
            <a:ext cx="2112235" cy="1584176"/>
          </a:xfrm>
          <a:prstGeom prst="rect">
            <a:avLst/>
          </a:prstGeom>
          <a:noFill/>
        </p:spPr>
      </p:pic>
      <p:pic>
        <p:nvPicPr>
          <p:cNvPr id="1030" name="Picture 6" descr="Кофейня ''ШокоВорокко'' - 4PD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1988840"/>
            <a:ext cx="1658344" cy="1512168"/>
          </a:xfrm>
          <a:prstGeom prst="rect">
            <a:avLst/>
          </a:prstGeom>
          <a:noFill/>
        </p:spPr>
      </p:pic>
      <p:pic>
        <p:nvPicPr>
          <p:cNvPr id="1032" name="Picture 8" descr="Усы кошек Ветеринарная помощь в Санкт-Петербурге, вызов ветеринара на дом (812) 645-95-60 круглосуточно."/>
          <p:cNvPicPr>
            <a:picLocks noChangeAspect="1" noChangeArrowheads="1"/>
          </p:cNvPicPr>
          <p:nvPr/>
        </p:nvPicPr>
        <p:blipFill>
          <a:blip r:embed="rId5" cstate="print"/>
          <a:srcRect t="20160" r="641"/>
          <a:stretch>
            <a:fillRect/>
          </a:stretch>
        </p:blipFill>
        <p:spPr bwMode="auto">
          <a:xfrm>
            <a:off x="4860032" y="3645024"/>
            <a:ext cx="2016224" cy="1215113"/>
          </a:xfrm>
          <a:prstGeom prst="rect">
            <a:avLst/>
          </a:prstGeom>
          <a:noFill/>
        </p:spPr>
      </p:pic>
      <p:pic>
        <p:nvPicPr>
          <p:cNvPr id="1034" name="Picture 10" descr="где в саранске купить крота - Взаимопомощь - Саранский Городской Форум"/>
          <p:cNvPicPr>
            <a:picLocks noChangeAspect="1" noChangeArrowheads="1"/>
          </p:cNvPicPr>
          <p:nvPr/>
        </p:nvPicPr>
        <p:blipFill>
          <a:blip r:embed="rId6" cstate="print"/>
          <a:srcRect l="23100" t="27562" r="22301" b="18626"/>
          <a:stretch>
            <a:fillRect/>
          </a:stretch>
        </p:blipFill>
        <p:spPr bwMode="auto">
          <a:xfrm>
            <a:off x="7055768" y="4365104"/>
            <a:ext cx="2088232" cy="1646491"/>
          </a:xfrm>
          <a:prstGeom prst="rect">
            <a:avLst/>
          </a:prstGeom>
          <a:noFill/>
        </p:spPr>
      </p:pic>
      <p:pic>
        <p:nvPicPr>
          <p:cNvPr id="1036" name="Picture 12" descr="Наливные промышленные полы - Блоги - ПоРемонту.Ру"/>
          <p:cNvPicPr>
            <a:picLocks noChangeAspect="1" noChangeArrowheads="1"/>
          </p:cNvPicPr>
          <p:nvPr/>
        </p:nvPicPr>
        <p:blipFill>
          <a:blip r:embed="rId7" cstate="print"/>
          <a:srcRect l="1133" r="14994" b="25913"/>
          <a:stretch>
            <a:fillRect/>
          </a:stretch>
        </p:blipFill>
        <p:spPr bwMode="auto">
          <a:xfrm>
            <a:off x="4644008" y="5085184"/>
            <a:ext cx="2376264" cy="1573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МА, НЫ, ШИ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00808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РЫ, КИ, БА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70892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ЖИ, ФЫ, РА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3861048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ЗИ, НЫ, КОР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08518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ЖИ, РЫ, КИ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692696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ДЫ, ШИ, ЛАН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155679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ТЫ, ГА, ЗЕ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2708920"/>
            <a:ext cx="31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ДА, ТЫ, СОЛ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3789040"/>
            <a:ext cx="315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СИ, ЦЫ, ЛИ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494116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НИ, КУ, ЛЫ, КА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9592" y="620688"/>
            <a:ext cx="2520280" cy="59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МАШИНЫ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628800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РЫБАКИ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2708920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ЖИРАФЫ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9592" y="378904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КОРЗИНЫ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9592" y="508518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РЫЖИКИ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20072" y="692696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ЛАНДЫШИ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120" y="155679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ГАЗЕТЫ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6096" y="263691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СОЛДАТЫ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6096" y="371703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ЛИСИЦЫ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36096" y="494116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КАНИКУЛЫ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1"/>
      <p:bldP spid="13" grpId="0"/>
      <p:bldP spid="14" grpId="1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24744"/>
            <a:ext cx="252028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ЧИСТЫЕ</a:t>
            </a:r>
          </a:p>
          <a:p>
            <a:pPr>
              <a:lnSpc>
                <a:spcPct val="200000"/>
              </a:lnSpc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СЫТАЯ</a:t>
            </a:r>
          </a:p>
          <a:p>
            <a:pPr>
              <a:lnSpc>
                <a:spcPct val="200000"/>
              </a:lnSpc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ХИЩНЫЕ</a:t>
            </a:r>
          </a:p>
          <a:p>
            <a:pPr>
              <a:lnSpc>
                <a:spcPct val="200000"/>
              </a:lnSpc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МЕХОВЫЕ</a:t>
            </a:r>
          </a:p>
          <a:p>
            <a:pPr>
              <a:lnSpc>
                <a:spcPct val="200000"/>
              </a:lnSpc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ВЕКОВЫЕ</a:t>
            </a:r>
          </a:p>
          <a:p>
            <a:pPr>
              <a:lnSpc>
                <a:spcPct val="200000"/>
              </a:lnSpc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СИНИЕ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1052736"/>
            <a:ext cx="2160240" cy="52629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lnSpc>
                <a:spcPct val="20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ДУБЫ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ШАПКИ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ШТОРЫ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ПОЛЫ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ЗВЕРИ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РЫСЬ</a:t>
            </a:r>
            <a:endParaRPr lang="ru-RU" sz="2800" b="1" dirty="0">
              <a:ln/>
              <a:solidFill>
                <a:schemeClr val="accent3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332656"/>
            <a:ext cx="632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СОСТАВЬ СЛОВОСОЧЕТАНИЯ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203848" y="1700808"/>
            <a:ext cx="2664296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3419872" y="1700808"/>
            <a:ext cx="2520280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843808" y="2492896"/>
            <a:ext cx="3168352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75856" y="3356992"/>
            <a:ext cx="2808312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491880" y="2492896"/>
            <a:ext cx="252028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843808" y="3284984"/>
            <a:ext cx="3168352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1556792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шары - Ptr Iv Kozachenko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068960"/>
            <a:ext cx="19050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424847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 Black" pitchFamily="34" charset="0"/>
              </a:rPr>
              <a:t>Мы наши пальчики сплели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И </a:t>
            </a:r>
            <a:r>
              <a:rPr lang="ru-RU" sz="2000" dirty="0">
                <a:latin typeface="Arial Black" pitchFamily="34" charset="0"/>
              </a:rPr>
              <a:t>вытянули ручки.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Ну</a:t>
            </a:r>
            <a:r>
              <a:rPr lang="ru-RU" sz="2000" dirty="0">
                <a:latin typeface="Arial Black" pitchFamily="34" charset="0"/>
              </a:rPr>
              <a:t>, а теперь мы от Земли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Отталкиваем </a:t>
            </a:r>
            <a:r>
              <a:rPr lang="ru-RU" sz="2000" dirty="0">
                <a:latin typeface="Arial Black" pitchFamily="34" charset="0"/>
              </a:rPr>
              <a:t>тучки.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332656"/>
            <a:ext cx="47813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ПАЛЬЧИКОВАЯ ГИМНАСТИКА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3789040"/>
            <a:ext cx="4211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Arial Black" pitchFamily="34" charset="0"/>
              </a:rPr>
              <a:t>Надувайся, шарик, больше!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Лучше </a:t>
            </a:r>
            <a:r>
              <a:rPr lang="ru-RU" sz="2000" dirty="0">
                <a:latin typeface="Arial Black" pitchFamily="34" charset="0"/>
              </a:rPr>
              <a:t>щечки раздувай!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Поиграй </a:t>
            </a:r>
            <a:r>
              <a:rPr lang="ru-RU" sz="2000" dirty="0">
                <a:latin typeface="Arial Black" pitchFamily="34" charset="0"/>
              </a:rPr>
              <a:t>ты с нами дольше: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Катись</a:t>
            </a:r>
            <a:r>
              <a:rPr lang="ru-RU" sz="2000" dirty="0">
                <a:latin typeface="Arial Black" pitchFamily="34" charset="0"/>
              </a:rPr>
              <a:t>, прыгай и летай!</a:t>
            </a:r>
            <a:br>
              <a:rPr lang="ru-RU" sz="2000" dirty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pic>
        <p:nvPicPr>
          <p:cNvPr id="1026" name="Picture 2" descr="Пальчиковые игры для развития малышей Bom-Bom"/>
          <p:cNvPicPr>
            <a:picLocks noChangeAspect="1" noChangeArrowheads="1"/>
          </p:cNvPicPr>
          <p:nvPr/>
        </p:nvPicPr>
        <p:blipFill>
          <a:blip r:embed="rId2" cstate="print"/>
          <a:srcRect l="15829" r="14072"/>
          <a:stretch>
            <a:fillRect/>
          </a:stretch>
        </p:blipFill>
        <p:spPr bwMode="auto">
          <a:xfrm>
            <a:off x="5940152" y="908720"/>
            <a:ext cx="2232248" cy="2664296"/>
          </a:xfrm>
          <a:prstGeom prst="rect">
            <a:avLst/>
          </a:prstGeom>
          <a:noFill/>
        </p:spPr>
      </p:pic>
      <p:pic>
        <p:nvPicPr>
          <p:cNvPr id="1030" name="Picture 6" descr="Воздушные шары. Обсуждение на LiveInternet - Российский Серв…"/>
          <p:cNvPicPr>
            <a:picLocks noChangeAspect="1" noChangeArrowheads="1"/>
          </p:cNvPicPr>
          <p:nvPr/>
        </p:nvPicPr>
        <p:blipFill>
          <a:blip r:embed="rId3" cstate="print"/>
          <a:srcRect l="3125" b="10638"/>
          <a:stretch>
            <a:fillRect/>
          </a:stretch>
        </p:blipFill>
        <p:spPr bwMode="auto">
          <a:xfrm>
            <a:off x="1043608" y="3212976"/>
            <a:ext cx="22322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339975" y="1268759"/>
            <a:ext cx="4392265" cy="460816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entury Gothic"/>
              </a:rPr>
              <a:t>Ы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7683500" y="6613525"/>
            <a:ext cx="1384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Посмотри – буква 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88640"/>
            <a:ext cx="6859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 Black" pitchFamily="34" charset="0"/>
              </a:rPr>
              <a:t>СКАЗКА ПРО БУКВУ </a:t>
            </a:r>
            <a:r>
              <a:rPr lang="ru-RU" sz="6000" dirty="0" smtClean="0">
                <a:solidFill>
                  <a:srgbClr val="7030A0"/>
                </a:solidFill>
                <a:latin typeface="Arial Black" pitchFamily="34" charset="0"/>
              </a:rPr>
              <a:t>Ы</a:t>
            </a:r>
            <a:endParaRPr lang="ru-RU" sz="60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059113" y="5300663"/>
            <a:ext cx="3182937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 dirty="0">
                <a:latin typeface="Century Gothic" pitchFamily="34" charset="0"/>
              </a:rPr>
              <a:t>М</a:t>
            </a:r>
            <a:r>
              <a:rPr lang="ru-RU" sz="7200" b="1" dirty="0">
                <a:solidFill>
                  <a:srgbClr val="FF0000"/>
                </a:solidFill>
                <a:latin typeface="Century Gothic" pitchFamily="34" charset="0"/>
              </a:rPr>
              <a:t>Ы</a:t>
            </a:r>
            <a:r>
              <a:rPr lang="ru-RU" sz="7200" b="1" dirty="0">
                <a:latin typeface="Century Gothic" pitchFamily="34" charset="0"/>
              </a:rPr>
              <a:t>ШЬ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348038" y="6613525"/>
            <a:ext cx="5824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С буквы Ы слова не начинаются, но буква Ы встречается в середине слова…например МЫШЬ</a:t>
            </a:r>
          </a:p>
        </p:txBody>
      </p:sp>
      <p:pic>
        <p:nvPicPr>
          <p:cNvPr id="11268" name="Picture 4" descr="009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765175"/>
            <a:ext cx="4103687" cy="410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48038" y="5229225"/>
            <a:ext cx="2703512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 dirty="0">
                <a:latin typeface="Century Gothic" pitchFamily="34" charset="0"/>
              </a:rPr>
              <a:t>Р</a:t>
            </a:r>
            <a:r>
              <a:rPr lang="ru-RU" sz="7200" b="1" dirty="0">
                <a:solidFill>
                  <a:srgbClr val="FF0000"/>
                </a:solidFill>
                <a:latin typeface="Century Gothic" pitchFamily="34" charset="0"/>
              </a:rPr>
              <a:t>Ы</a:t>
            </a:r>
            <a:r>
              <a:rPr lang="ru-RU" sz="7200" b="1" dirty="0">
                <a:latin typeface="Century Gothic" pitchFamily="34" charset="0"/>
              </a:rPr>
              <a:t>СЬ</a:t>
            </a:r>
          </a:p>
        </p:txBody>
      </p:sp>
      <p:sp>
        <p:nvSpPr>
          <p:cNvPr id="3204" name="Text Box 132"/>
          <p:cNvSpPr txBox="1">
            <a:spLocks noChangeArrowheads="1"/>
          </p:cNvSpPr>
          <p:nvPr/>
        </p:nvSpPr>
        <p:spPr bwMode="auto">
          <a:xfrm>
            <a:off x="3473450" y="6613525"/>
            <a:ext cx="57070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Или в слове РЫСЬ – тут Ы тоже стоит в середине слова. РЫСЬ – это дикая пятнистая кошка</a:t>
            </a:r>
          </a:p>
        </p:txBody>
      </p:sp>
      <p:pic>
        <p:nvPicPr>
          <p:cNvPr id="3205" name="Picture 133" descr="22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33375"/>
            <a:ext cx="4752975" cy="475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03575" y="5300663"/>
            <a:ext cx="29114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latin typeface="Century Gothic" pitchFamily="34" charset="0"/>
              </a:rPr>
              <a:t>ЧАС</a:t>
            </a:r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Ы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995988" y="6613525"/>
            <a:ext cx="3148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Встречается Ы в конце слова, например ЧАСЫ …</a:t>
            </a:r>
          </a:p>
        </p:txBody>
      </p:sp>
      <p:pic>
        <p:nvPicPr>
          <p:cNvPr id="12292" name="Picture 9" descr="48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76250"/>
            <a:ext cx="429577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499992" y="4725144"/>
            <a:ext cx="225742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7200" b="1">
                <a:latin typeface="Century Gothic" pitchFamily="34" charset="0"/>
              </a:rPr>
              <a:t>УС</a:t>
            </a:r>
            <a:r>
              <a:rPr lang="ru-RU" sz="7200" b="1">
                <a:solidFill>
                  <a:srgbClr val="FF0000"/>
                </a:solidFill>
                <a:latin typeface="Century Gothic" pitchFamily="34" charset="0"/>
              </a:rPr>
              <a:t>Ы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995988" y="6613525"/>
            <a:ext cx="3051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Или УСЫ – в этих словах Ы стоит в конце слова</a:t>
            </a:r>
          </a:p>
        </p:txBody>
      </p:sp>
      <p:pic>
        <p:nvPicPr>
          <p:cNvPr id="13316" name="Picture 4" descr="усы"/>
          <p:cNvPicPr>
            <a:picLocks noChangeAspect="1" noChangeArrowheads="1"/>
          </p:cNvPicPr>
          <p:nvPr/>
        </p:nvPicPr>
        <p:blipFill>
          <a:blip r:embed="rId2" cstate="print"/>
          <a:srcRect t="34277" b="22890"/>
          <a:stretch>
            <a:fillRect/>
          </a:stretch>
        </p:blipFill>
        <p:spPr bwMode="auto">
          <a:xfrm>
            <a:off x="2411760" y="260648"/>
            <a:ext cx="6192687" cy="3958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2663825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Ы</a:t>
            </a:r>
          </a:p>
        </p:txBody>
      </p:sp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076825" y="333375"/>
            <a:ext cx="2087563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Book Antiqua"/>
              </a:rPr>
              <a:t>Ы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924300" y="3644900"/>
            <a:ext cx="2087563" cy="266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A50021"/>
                </a:solidFill>
                <a:latin typeface="Georgia"/>
              </a:rPr>
              <a:t>ы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235825" y="3500438"/>
            <a:ext cx="1511300" cy="172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Impact"/>
              </a:rPr>
              <a:t>ы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827088" y="4076700"/>
            <a:ext cx="172878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Times New Roman"/>
                <a:cs typeface="Times New Roman"/>
              </a:rPr>
              <a:t>ы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156325" y="6613525"/>
            <a:ext cx="3014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Посмотри, сколько буковок!!! И это все буквы 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0" grpId="0" animBg="1"/>
      <p:bldP spid="4101" grpId="0" animBg="1"/>
      <p:bldP spid="41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521075" y="6613525"/>
            <a:ext cx="56546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000"/>
              <a:t>букву Ы можно петь! Давай попробуем, сначала я, а теперь вместе,  а попробуй спеть сама.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1520" y="2204864"/>
            <a:ext cx="84021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9600" b="1" dirty="0" smtClean="0"/>
              <a:t> </a:t>
            </a:r>
            <a:r>
              <a:rPr lang="ru-RU" sz="8800" b="1" dirty="0" smtClean="0"/>
              <a:t>Ы </a:t>
            </a:r>
            <a:r>
              <a:rPr lang="ru-RU" sz="8800" b="1" dirty="0"/>
              <a:t>Ы Ы Ы Ы Ы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520" y="2132856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9600" b="1" dirty="0" smtClean="0"/>
              <a:t> </a:t>
            </a:r>
            <a:r>
              <a:rPr lang="ru-RU" sz="8800" b="1" dirty="0" smtClean="0">
                <a:solidFill>
                  <a:srgbClr val="FF0000"/>
                </a:solidFill>
              </a:rPr>
              <a:t>Ы </a:t>
            </a:r>
            <a:r>
              <a:rPr lang="ru-RU" sz="8800" b="1" dirty="0">
                <a:solidFill>
                  <a:srgbClr val="FF0000"/>
                </a:solidFill>
              </a:rPr>
              <a:t>Ы Ы Ы Ы 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228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Тема: ШАРЫ. Буква Ы. интерактивная игра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</cp:lastModifiedBy>
  <cp:revision>25</cp:revision>
  <dcterms:created xsi:type="dcterms:W3CDTF">2014-10-14T07:05:15Z</dcterms:created>
  <dcterms:modified xsi:type="dcterms:W3CDTF">2015-01-17T14:16:24Z</dcterms:modified>
</cp:coreProperties>
</file>