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94" r:id="rId2"/>
    <p:sldId id="295" r:id="rId3"/>
    <p:sldId id="296" r:id="rId4"/>
    <p:sldId id="297" r:id="rId5"/>
    <p:sldId id="302" r:id="rId6"/>
    <p:sldId id="298" r:id="rId7"/>
    <p:sldId id="304" r:id="rId8"/>
    <p:sldId id="265" r:id="rId9"/>
    <p:sldId id="292" r:id="rId10"/>
    <p:sldId id="293" r:id="rId11"/>
    <p:sldId id="290" r:id="rId12"/>
    <p:sldId id="277" r:id="rId13"/>
    <p:sldId id="284" r:id="rId14"/>
    <p:sldId id="274" r:id="rId15"/>
    <p:sldId id="285" r:id="rId16"/>
    <p:sldId id="288" r:id="rId17"/>
    <p:sldId id="289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6CDF4"/>
    <a:srgbClr val="0078A2"/>
    <a:srgbClr val="66FFFF"/>
    <a:srgbClr val="79DCFF"/>
    <a:srgbClr val="E6A874"/>
    <a:srgbClr val="1DC4FF"/>
    <a:srgbClr val="2F961A"/>
    <a:srgbClr val="FFFF81"/>
    <a:srgbClr val="CC5134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hyperlink" Target="file:///F:\&#1082;&#1086;&#1085;&#1082;&#1091;&#1088;&#1089;\&#1059;%20&#1088;%20&#1086;%20&#1082;%20%2011.docx" TargetMode="External"/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111DD-914F-47EA-AF78-CF25E29198A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515DFA-CE1C-4577-8BC1-F44944022F96}">
      <dgm:prSet phldrT="[Текст]"/>
      <dgm:spPr>
        <a:solidFill>
          <a:srgbClr val="26CDF4"/>
        </a:solidFill>
        <a:ln w="76200">
          <a:solidFill>
            <a:schemeClr val="bg2">
              <a:lumMod val="50000"/>
            </a:schemeClr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АВТОР</a:t>
          </a:r>
          <a:endParaRPr lang="ru-RU" dirty="0"/>
        </a:p>
      </dgm:t>
    </dgm:pt>
    <dgm:pt modelId="{FF49CAC6-866D-4D4B-8A39-7C79FCC8F6B1}" type="parTrans" cxnId="{B2A11A5E-5B15-4612-822C-C41380ED33A1}">
      <dgm:prSet/>
      <dgm:spPr/>
      <dgm:t>
        <a:bodyPr/>
        <a:lstStyle/>
        <a:p>
          <a:endParaRPr lang="ru-RU"/>
        </a:p>
      </dgm:t>
    </dgm:pt>
    <dgm:pt modelId="{F9BA9479-DAA4-45DD-BEA1-EB683C20FC43}" type="sibTrans" cxnId="{B2A11A5E-5B15-4612-822C-C41380ED33A1}">
      <dgm:prSet/>
      <dgm:spPr/>
      <dgm:t>
        <a:bodyPr/>
        <a:lstStyle/>
        <a:p>
          <a:endParaRPr lang="ru-RU"/>
        </a:p>
      </dgm:t>
    </dgm:pt>
    <dgm:pt modelId="{6B1997AF-6A7B-40DF-9AB2-D341CF69E771}">
      <dgm:prSet phldrT="[Текст]"/>
      <dgm:spPr>
        <a:solidFill>
          <a:srgbClr val="26CDF4"/>
        </a:solidFill>
        <a:ln w="76200">
          <a:solidFill>
            <a:srgbClr val="0078A2"/>
          </a:solidFill>
        </a:ln>
      </dgm:spPr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file"/>
            </a:rPr>
            <a:t>УРОК</a:t>
          </a:r>
          <a:endParaRPr lang="ru-RU" dirty="0"/>
        </a:p>
      </dgm:t>
    </dgm:pt>
    <dgm:pt modelId="{7AFAC2DF-3855-4F25-8C29-7B529E709955}" type="parTrans" cxnId="{365B5A44-8A25-4DBD-84D7-DDC8A39F98A5}">
      <dgm:prSet/>
      <dgm:spPr/>
      <dgm:t>
        <a:bodyPr/>
        <a:lstStyle/>
        <a:p>
          <a:endParaRPr lang="ru-RU"/>
        </a:p>
      </dgm:t>
    </dgm:pt>
    <dgm:pt modelId="{44E02480-C4B0-470B-8DB4-CFB7E2A87B88}" type="sibTrans" cxnId="{365B5A44-8A25-4DBD-84D7-DDC8A39F98A5}">
      <dgm:prSet/>
      <dgm:spPr/>
      <dgm:t>
        <a:bodyPr/>
        <a:lstStyle/>
        <a:p>
          <a:endParaRPr lang="ru-RU"/>
        </a:p>
      </dgm:t>
    </dgm:pt>
    <dgm:pt modelId="{58475F82-17F5-4DC0-A16F-0EA046C8C302}">
      <dgm:prSet phldrT="[Текст]"/>
      <dgm:spPr>
        <a:solidFill>
          <a:srgbClr val="26CDF4"/>
        </a:solidFill>
        <a:ln w="76200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сценарий</a:t>
          </a:r>
          <a:endParaRPr lang="ru-RU" dirty="0"/>
        </a:p>
      </dgm:t>
    </dgm:pt>
    <dgm:pt modelId="{B556ED78-E644-4CCA-B770-D77E7D50EBD9}" type="parTrans" cxnId="{26654104-4B03-47DB-A9BC-E4FD1C2D2F25}">
      <dgm:prSet/>
      <dgm:spPr/>
      <dgm:t>
        <a:bodyPr/>
        <a:lstStyle/>
        <a:p>
          <a:endParaRPr lang="ru-RU"/>
        </a:p>
      </dgm:t>
    </dgm:pt>
    <dgm:pt modelId="{136EC12D-C455-4004-B689-B7DF277F414B}" type="sibTrans" cxnId="{26654104-4B03-47DB-A9BC-E4FD1C2D2F25}">
      <dgm:prSet/>
      <dgm:spPr/>
      <dgm:t>
        <a:bodyPr/>
        <a:lstStyle/>
        <a:p>
          <a:endParaRPr lang="ru-RU"/>
        </a:p>
      </dgm:t>
    </dgm:pt>
    <dgm:pt modelId="{B4EC2368-4038-4597-8A54-14892CCBFCCE}" type="pres">
      <dgm:prSet presAssocID="{63F111DD-914F-47EA-AF78-CF25E29198A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855980-2F5D-4E2F-B23A-D2C60C3D78CB}" type="pres">
      <dgm:prSet presAssocID="{63F111DD-914F-47EA-AF78-CF25E29198A4}" presName="dummyMaxCanvas" presStyleCnt="0">
        <dgm:presLayoutVars/>
      </dgm:prSet>
      <dgm:spPr/>
    </dgm:pt>
    <dgm:pt modelId="{0B88D0AE-9844-463C-9375-196516F2EFE0}" type="pres">
      <dgm:prSet presAssocID="{63F111DD-914F-47EA-AF78-CF25E29198A4}" presName="ThreeNodes_1" presStyleLbl="node1" presStyleIdx="0" presStyleCnt="3" custLinFactNeighborX="17647" custLinFactNeighborY="8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C02C2-6065-4A3C-8C6B-A2E6CC70B3E0}" type="pres">
      <dgm:prSet presAssocID="{63F111DD-914F-47EA-AF78-CF25E29198A4}" presName="ThreeNodes_2" presStyleLbl="node1" presStyleIdx="1" presStyleCnt="3" custLinFactNeighborX="14614" custLinFactNeighborY="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0E932-4A32-42E8-BEE3-5C330481000F}" type="pres">
      <dgm:prSet presAssocID="{63F111DD-914F-47EA-AF78-CF25E29198A4}" presName="ThreeNodes_3" presStyleLbl="node1" presStyleIdx="2" presStyleCnt="3" custLinFactNeighborX="691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49BD6-99ED-432A-9BFE-A05689127171}" type="pres">
      <dgm:prSet presAssocID="{63F111DD-914F-47EA-AF78-CF25E29198A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D0B15-EAE3-4068-8ADF-F08F57F2195B}" type="pres">
      <dgm:prSet presAssocID="{63F111DD-914F-47EA-AF78-CF25E29198A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4FF50-B5B7-4CE8-90BB-189762FCD9C7}" type="pres">
      <dgm:prSet presAssocID="{63F111DD-914F-47EA-AF78-CF25E29198A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439E9-5341-46DA-AD74-1F3725AF78A8}" type="pres">
      <dgm:prSet presAssocID="{63F111DD-914F-47EA-AF78-CF25E29198A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E57F2-771E-4EA9-888B-E1919A274BB6}" type="pres">
      <dgm:prSet presAssocID="{63F111DD-914F-47EA-AF78-CF25E29198A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217071-BD83-47A9-BC1C-60BD32F645CC}" type="presOf" srcId="{F9BA9479-DAA4-45DD-BEA1-EB683C20FC43}" destId="{DE949BD6-99ED-432A-9BFE-A05689127171}" srcOrd="0" destOrd="0" presId="urn:microsoft.com/office/officeart/2005/8/layout/vProcess5"/>
    <dgm:cxn modelId="{0ABC417E-F027-492D-9A85-52D36E38A542}" type="presOf" srcId="{6B1997AF-6A7B-40DF-9AB2-D341CF69E771}" destId="{780C02C2-6065-4A3C-8C6B-A2E6CC70B3E0}" srcOrd="0" destOrd="0" presId="urn:microsoft.com/office/officeart/2005/8/layout/vProcess5"/>
    <dgm:cxn modelId="{ABED2C74-A9AA-478F-ACA6-3BADCE86B950}" type="presOf" srcId="{44E02480-C4B0-470B-8DB4-CFB7E2A87B88}" destId="{2FCD0B15-EAE3-4068-8ADF-F08F57F2195B}" srcOrd="0" destOrd="0" presId="urn:microsoft.com/office/officeart/2005/8/layout/vProcess5"/>
    <dgm:cxn modelId="{65643FF1-169D-484E-8D40-0A9B7E007F6B}" type="presOf" srcId="{A8515DFA-CE1C-4577-8BC1-F44944022F96}" destId="{0B88D0AE-9844-463C-9375-196516F2EFE0}" srcOrd="0" destOrd="0" presId="urn:microsoft.com/office/officeart/2005/8/layout/vProcess5"/>
    <dgm:cxn modelId="{B2A11A5E-5B15-4612-822C-C41380ED33A1}" srcId="{63F111DD-914F-47EA-AF78-CF25E29198A4}" destId="{A8515DFA-CE1C-4577-8BC1-F44944022F96}" srcOrd="0" destOrd="0" parTransId="{FF49CAC6-866D-4D4B-8A39-7C79FCC8F6B1}" sibTransId="{F9BA9479-DAA4-45DD-BEA1-EB683C20FC43}"/>
    <dgm:cxn modelId="{365B5A44-8A25-4DBD-84D7-DDC8A39F98A5}" srcId="{63F111DD-914F-47EA-AF78-CF25E29198A4}" destId="{6B1997AF-6A7B-40DF-9AB2-D341CF69E771}" srcOrd="1" destOrd="0" parTransId="{7AFAC2DF-3855-4F25-8C29-7B529E709955}" sibTransId="{44E02480-C4B0-470B-8DB4-CFB7E2A87B88}"/>
    <dgm:cxn modelId="{3998F468-196D-4DCE-AD5D-84DA26CF02C4}" type="presOf" srcId="{58475F82-17F5-4DC0-A16F-0EA046C8C302}" destId="{3390E932-4A32-42E8-BEE3-5C330481000F}" srcOrd="0" destOrd="0" presId="urn:microsoft.com/office/officeart/2005/8/layout/vProcess5"/>
    <dgm:cxn modelId="{1F213E4D-CA9A-4B94-8CD3-B02A03B8F745}" type="presOf" srcId="{63F111DD-914F-47EA-AF78-CF25E29198A4}" destId="{B4EC2368-4038-4597-8A54-14892CCBFCCE}" srcOrd="0" destOrd="0" presId="urn:microsoft.com/office/officeart/2005/8/layout/vProcess5"/>
    <dgm:cxn modelId="{26654104-4B03-47DB-A9BC-E4FD1C2D2F25}" srcId="{63F111DD-914F-47EA-AF78-CF25E29198A4}" destId="{58475F82-17F5-4DC0-A16F-0EA046C8C302}" srcOrd="2" destOrd="0" parTransId="{B556ED78-E644-4CCA-B770-D77E7D50EBD9}" sibTransId="{136EC12D-C455-4004-B689-B7DF277F414B}"/>
    <dgm:cxn modelId="{1B897408-06CF-4E14-9C8E-CE6845E6C2B6}" type="presOf" srcId="{58475F82-17F5-4DC0-A16F-0EA046C8C302}" destId="{0F5E57F2-771E-4EA9-888B-E1919A274BB6}" srcOrd="1" destOrd="0" presId="urn:microsoft.com/office/officeart/2005/8/layout/vProcess5"/>
    <dgm:cxn modelId="{C2E200E0-EEC6-4679-A6E5-E6A1E912CB61}" type="presOf" srcId="{A8515DFA-CE1C-4577-8BC1-F44944022F96}" destId="{D8E4FF50-B5B7-4CE8-90BB-189762FCD9C7}" srcOrd="1" destOrd="0" presId="urn:microsoft.com/office/officeart/2005/8/layout/vProcess5"/>
    <dgm:cxn modelId="{B82A4C53-FAE9-4054-B265-F5E1823D1DFF}" type="presOf" srcId="{6B1997AF-6A7B-40DF-9AB2-D341CF69E771}" destId="{B74439E9-5341-46DA-AD74-1F3725AF78A8}" srcOrd="1" destOrd="0" presId="urn:microsoft.com/office/officeart/2005/8/layout/vProcess5"/>
    <dgm:cxn modelId="{53A4C5BF-DDE0-46AA-8DCC-41B0AE6CC35D}" type="presParOf" srcId="{B4EC2368-4038-4597-8A54-14892CCBFCCE}" destId="{BA855980-2F5D-4E2F-B23A-D2C60C3D78CB}" srcOrd="0" destOrd="0" presId="urn:microsoft.com/office/officeart/2005/8/layout/vProcess5"/>
    <dgm:cxn modelId="{C6E6E2DD-D204-4813-B980-8D86201F81FD}" type="presParOf" srcId="{B4EC2368-4038-4597-8A54-14892CCBFCCE}" destId="{0B88D0AE-9844-463C-9375-196516F2EFE0}" srcOrd="1" destOrd="0" presId="urn:microsoft.com/office/officeart/2005/8/layout/vProcess5"/>
    <dgm:cxn modelId="{E4E656C1-4033-4985-BA89-14987033B807}" type="presParOf" srcId="{B4EC2368-4038-4597-8A54-14892CCBFCCE}" destId="{780C02C2-6065-4A3C-8C6B-A2E6CC70B3E0}" srcOrd="2" destOrd="0" presId="urn:microsoft.com/office/officeart/2005/8/layout/vProcess5"/>
    <dgm:cxn modelId="{C177683C-CEAF-40F5-B12E-813821C5FC5B}" type="presParOf" srcId="{B4EC2368-4038-4597-8A54-14892CCBFCCE}" destId="{3390E932-4A32-42E8-BEE3-5C330481000F}" srcOrd="3" destOrd="0" presId="urn:microsoft.com/office/officeart/2005/8/layout/vProcess5"/>
    <dgm:cxn modelId="{F3B2B7F6-503B-43FE-8C9A-2AE6281AA641}" type="presParOf" srcId="{B4EC2368-4038-4597-8A54-14892CCBFCCE}" destId="{DE949BD6-99ED-432A-9BFE-A05689127171}" srcOrd="4" destOrd="0" presId="urn:microsoft.com/office/officeart/2005/8/layout/vProcess5"/>
    <dgm:cxn modelId="{0AA75538-482E-4B20-A75A-0AE1A9ACEABB}" type="presParOf" srcId="{B4EC2368-4038-4597-8A54-14892CCBFCCE}" destId="{2FCD0B15-EAE3-4068-8ADF-F08F57F2195B}" srcOrd="5" destOrd="0" presId="urn:microsoft.com/office/officeart/2005/8/layout/vProcess5"/>
    <dgm:cxn modelId="{4A9568D4-5995-4E43-A732-EDE2B3DC2786}" type="presParOf" srcId="{B4EC2368-4038-4597-8A54-14892CCBFCCE}" destId="{D8E4FF50-B5B7-4CE8-90BB-189762FCD9C7}" srcOrd="6" destOrd="0" presId="urn:microsoft.com/office/officeart/2005/8/layout/vProcess5"/>
    <dgm:cxn modelId="{7085C606-F187-48E5-BB1F-BAE4AC9462DF}" type="presParOf" srcId="{B4EC2368-4038-4597-8A54-14892CCBFCCE}" destId="{B74439E9-5341-46DA-AD74-1F3725AF78A8}" srcOrd="7" destOrd="0" presId="urn:microsoft.com/office/officeart/2005/8/layout/vProcess5"/>
    <dgm:cxn modelId="{B5EE77A0-3485-4B1A-9496-3B37517AB2E7}" type="presParOf" srcId="{B4EC2368-4038-4597-8A54-14892CCBFCCE}" destId="{0F5E57F2-771E-4EA9-888B-E1919A274BB6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0857C-A76B-4076-930A-8E91FBA5F527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533C7-7D26-4081-A07A-243059FD55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199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CF92-254A-4C0F-8001-30AE8C8AD9DE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3B1C-C7F7-4E1B-89C3-36BE289B6AF6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48F8-FC18-473C-A009-3989092614E3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38D6-2089-4642-99C5-6058C06AF6AD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B6F4-5D31-4B20-973B-C853EF0DD04F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B556B1-973D-44C7-944E-EAFBB53156B9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164E-12EF-43FA-9348-22850FF6F94B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CB6E-2892-4B1B-8204-7314F84F0FE9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D674-925B-4773-B08D-9BC90D7F9DC4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DB96-5CA3-44E8-931C-B8F31BF73E8D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28FD4D-1A43-4163-92CF-8D5BCBE19038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296FF23-CD94-4882-BA50-A23B5683F9CD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2;&#1086;&#1085;&#1082;&#1091;&#1088;&#1089;\&#1064;&#1082;&#1086;&#1083;&#1072;%20-%20&#1059;&#1095;&#1072;&#1090;%20&#1074;%20&#1096;&#1082;&#1086;&#1083;&#1077;%20(mp3ostrov.com).mp3" TargetMode="Externa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F:\&#1082;&#1086;&#1085;&#1082;&#1091;&#1088;&#1089;\&#1076;&#1083;&#1103;%20&#1087;&#1072;&#1083;&#1100;&#1095;&#1080;&#1082;&#1086;&#1074;.ppt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file:///F:\&#1082;&#1086;&#1085;&#1082;&#1091;&#1088;&#1089;\&#1060;&#1080;&#1079;&#1084;&#1080;&#1085;&#1091;&#1090;&#1082;&#1072;%20&#1062;&#1080;&#1088;&#1082;.ppt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95;&#1080;&#1089;&#1083;&#1086;%201%20&#1080;%20&#1084;&#1085;&#1086;&#1075;&#1086;.pptx" TargetMode="Externa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hyperlink" Target="&#1059;%20&#1088;%20&#1086;%20&#1082;%20%2011.docx" TargetMode="Externa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82;&#1086;&#1085;&#1082;&#1091;&#1088;&#1089;\&#1050;&#1083;&#1086;&#1091;&#1085;\&#1062;&#1080;&#1088;&#1082;&#1086;&#1074;&#1072;&#1103;.ppt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F:\&#1082;&#1086;&#1085;&#1082;&#1091;&#1088;&#1089;\&#1076;&#1083;&#1103;%20%20&#1075;&#1083;&#1072;&#1079;%20&#1094;&#1080;&#1088;&#1082;\&#1060;&#1080;&#1079;&#1084;&#1080;&#1085;&#1091;&#1090;&#1082;&#1072;%20&#1076;&#1083;&#1103;%20&#1075;&#1083;&#1072;&#1079;%20&#1062;&#1080;&#1088;&#1082;\&#1060;&#1080;&#1079;&#1084;&#1080;&#1085;&#1091;&#1090;&#1082;&#1072;%20&#1062;&#1080;&#1088;&#1082;.ppt" TargetMode="External"/><Relationship Id="rId4" Type="http://schemas.openxmlformats.org/officeDocument/2006/relationships/hyperlink" Target="file:///F:\&#1082;&#1086;&#1085;&#1082;&#1091;&#1088;&#1089;\&#1076;&#1083;&#1103;%20&#1087;&#1072;&#1083;&#1100;&#1095;&#1080;&#1082;&#1086;&#1074;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F:\&#1096;&#1082;&#1086;&#1083;&#1072;\&#1076;&#1077;&#1090;%20&#1087;&#1077;&#1089;&#1077;&#1085;&#1082;&#1080;\&#1089;&#1095;&#1080;&#1090;&#1072;&#1083;&#1082;&#1072;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F:\&#1082;&#1086;&#1085;&#1082;&#1091;&#1088;&#1089;\&#1062;&#1080;&#1088;&#1082;&#1086;&#1074;&#1072;&#1103;.ppt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2428860" y="214290"/>
          <a:ext cx="650085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 descr="F:\конкурс\урок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1285860"/>
            <a:ext cx="3124200" cy="3305175"/>
          </a:xfrm>
          <a:prstGeom prst="rect">
            <a:avLst/>
          </a:prstGeom>
          <a:noFill/>
        </p:spPr>
      </p:pic>
      <p:pic>
        <p:nvPicPr>
          <p:cNvPr id="5" name="Школа - Учат в школе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500034" y="5643554"/>
            <a:ext cx="1214446" cy="1214446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9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2408786"/>
              </p:ext>
            </p:extLst>
          </p:nvPr>
        </p:nvGraphicFramePr>
        <p:xfrm>
          <a:off x="156694" y="2117080"/>
          <a:ext cx="8772558" cy="2680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2093"/>
                <a:gridCol w="1462093"/>
                <a:gridCol w="1462093"/>
                <a:gridCol w="1462093"/>
                <a:gridCol w="1462093"/>
                <a:gridCol w="1462093"/>
              </a:tblGrid>
              <a:tr h="1340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0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8293" y="62068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Поставить числовые карточки под рисунками так, чтобы число на карточке рассказывало, сколько предметов на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6694" y="147409"/>
            <a:ext cx="76556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solidFill>
                  <a:srgbClr val="FF0000"/>
                </a:solidFill>
              </a:rPr>
              <a:t>Один </a:t>
            </a:r>
            <a:r>
              <a:rPr lang="ru-RU" sz="2800" dirty="0">
                <a:solidFill>
                  <a:srgbClr val="FF0000"/>
                </a:solidFill>
              </a:rPr>
              <a:t>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3" name="Группа 3"/>
          <p:cNvGrpSpPr/>
          <p:nvPr/>
        </p:nvGrpSpPr>
        <p:grpSpPr>
          <a:xfrm>
            <a:off x="6444208" y="2276872"/>
            <a:ext cx="706745" cy="1039765"/>
            <a:chOff x="6715086" y="1638440"/>
            <a:chExt cx="974119" cy="1433126"/>
          </a:xfrm>
        </p:grpSpPr>
        <p:pic>
          <p:nvPicPr>
            <p:cNvPr id="111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133" y="2324555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0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5086" y="1638440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Группа 4"/>
          <p:cNvGrpSpPr/>
          <p:nvPr/>
        </p:nvGrpSpPr>
        <p:grpSpPr>
          <a:xfrm>
            <a:off x="7534896" y="2496692"/>
            <a:ext cx="1357584" cy="902229"/>
            <a:chOff x="1466117" y="3918744"/>
            <a:chExt cx="1871180" cy="124355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117" y="391874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84" y="472075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36079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74" y="507263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176" y="505440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40" y="505440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904" y="50413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18" y="50413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22" y="50413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49" y="2175561"/>
            <a:ext cx="1104107" cy="118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75561"/>
            <a:ext cx="1425756" cy="131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17" y="2241419"/>
            <a:ext cx="1206527" cy="10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88224" y="1412776"/>
            <a:ext cx="234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9019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10244 -0.1935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44445 -0.1807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2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00902 -0.1807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49444 -0.1895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22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13681 -0.1891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0" y="-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0.04722 -0.1789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-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899591" y="1556792"/>
            <a:ext cx="7232753" cy="3960440"/>
            <a:chOff x="88505" y="2636912"/>
            <a:chExt cx="8731967" cy="2231503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88505" y="4016387"/>
              <a:ext cx="8731967" cy="852028"/>
            </a:xfrm>
            <a:prstGeom prst="rect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8505" y="2636912"/>
              <a:ext cx="8731967" cy="1379475"/>
            </a:xfrm>
            <a:prstGeom prst="rect">
              <a:avLst/>
            </a:prstGeom>
            <a:solidFill>
              <a:srgbClr val="79DCFF">
                <a:alpha val="74902"/>
              </a:srgbClr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7" name="Прямоугольник 286"/>
          <p:cNvSpPr/>
          <p:nvPr/>
        </p:nvSpPr>
        <p:spPr>
          <a:xfrm>
            <a:off x="899591" y="3474796"/>
            <a:ext cx="7232753" cy="7525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04063" y="669272"/>
            <a:ext cx="8641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сосчитать вагоны на рисунке. Сколько зелёных вагонов? Сколько жёлтых?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Прямоугольник 289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765321" y="5517232"/>
            <a:ext cx="147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187542" y="5517232"/>
            <a:ext cx="147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много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899591" y="3576095"/>
            <a:ext cx="7232753" cy="428969"/>
          </a:xfrm>
          <a:prstGeom prst="rect">
            <a:avLst/>
          </a:prstGeom>
          <a:solidFill>
            <a:srgbClr val="E6A874"/>
          </a:solidFill>
          <a:ln>
            <a:solidFill>
              <a:srgbClr val="C092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510" y="2780928"/>
            <a:ext cx="69564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139354" y="1532201"/>
            <a:ext cx="1000047" cy="3960440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978292" y="1500269"/>
            <a:ext cx="0" cy="40169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75167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09" y="3428206"/>
            <a:ext cx="475456" cy="21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Группа 95"/>
          <p:cNvGrpSpPr/>
          <p:nvPr/>
        </p:nvGrpSpPr>
        <p:grpSpPr>
          <a:xfrm>
            <a:off x="1445564" y="3182383"/>
            <a:ext cx="736704" cy="642942"/>
            <a:chOff x="1928794" y="2143116"/>
            <a:chExt cx="1571636" cy="1214446"/>
          </a:xfrm>
          <a:solidFill>
            <a:srgbClr val="00B050"/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3528" y="83671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Положи на стол столько же кругов, сколько вагонов на рисунке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651" y="3117613"/>
            <a:ext cx="7318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4421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910" y="1124746"/>
            <a:ext cx="2424914" cy="182052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8293" y="62068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479577" y="1528221"/>
            <a:ext cx="1262560" cy="932809"/>
            <a:chOff x="229992" y="3412599"/>
            <a:chExt cx="3141016" cy="2320657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229992" y="3537690"/>
              <a:ext cx="3141016" cy="2195566"/>
              <a:chOff x="229992" y="3537690"/>
              <a:chExt cx="3141016" cy="2195566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229992" y="3537690"/>
                <a:ext cx="3141016" cy="2195566"/>
                <a:chOff x="1201214" y="3537690"/>
                <a:chExt cx="2169794" cy="1516683"/>
              </a:xfrm>
            </p:grpSpPr>
            <p:grpSp>
              <p:nvGrpSpPr>
                <p:cNvPr id="26" name="Группа 25"/>
                <p:cNvGrpSpPr/>
                <p:nvPr/>
              </p:nvGrpSpPr>
              <p:grpSpPr>
                <a:xfrm>
                  <a:off x="1201214" y="3537690"/>
                  <a:ext cx="2169794" cy="1516683"/>
                  <a:chOff x="3995936" y="2789704"/>
                  <a:chExt cx="2169794" cy="1516683"/>
                </a:xfrm>
              </p:grpSpPr>
              <p:sp>
                <p:nvSpPr>
                  <p:cNvPr id="28" name="Месяц 27"/>
                  <p:cNvSpPr/>
                  <p:nvPr/>
                </p:nvSpPr>
                <p:spPr>
                  <a:xfrm rot="5132867">
                    <a:off x="5553662" y="2537676"/>
                    <a:ext cx="360040" cy="864096"/>
                  </a:xfrm>
                  <a:prstGeom prst="moon">
                    <a:avLst>
                      <a:gd name="adj" fmla="val 73989"/>
                    </a:avLst>
                  </a:prstGeom>
                  <a:gradFill flip="none" rotWithShape="1">
                    <a:gsLst>
                      <a:gs pos="0">
                        <a:srgbClr val="3ABF11">
                          <a:shade val="30000"/>
                          <a:satMod val="115000"/>
                        </a:srgbClr>
                      </a:gs>
                      <a:gs pos="50000">
                        <a:srgbClr val="3ABF11">
                          <a:shade val="67500"/>
                          <a:satMod val="115000"/>
                        </a:srgbClr>
                      </a:gs>
                      <a:gs pos="100000">
                        <a:srgbClr val="3ABF11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100000" b="100000"/>
                    </a:path>
                    <a:tileRect t="-100000" r="-100000"/>
                  </a:gradFill>
                  <a:ln w="3175"/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9" name="Выгнутая вверх стрелка 28"/>
                  <p:cNvSpPr/>
                  <p:nvPr/>
                </p:nvSpPr>
                <p:spPr>
                  <a:xfrm rot="9266117">
                    <a:off x="4491279" y="2845407"/>
                    <a:ext cx="1111120" cy="513281"/>
                  </a:xfrm>
                  <a:prstGeom prst="curvedDownArrow">
                    <a:avLst>
                      <a:gd name="adj1" fmla="val 25000"/>
                      <a:gd name="adj2" fmla="val 0"/>
                      <a:gd name="adj3" fmla="val 0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" name="Капля 29"/>
                  <p:cNvSpPr/>
                  <p:nvPr/>
                </p:nvSpPr>
                <p:spPr>
                  <a:xfrm>
                    <a:off x="3995936" y="2852936"/>
                    <a:ext cx="1503570" cy="1453451"/>
                  </a:xfrm>
                  <a:prstGeom prst="teardrop">
                    <a:avLst>
                      <a:gd name="adj" fmla="val 52814"/>
                    </a:avLst>
                  </a:prstGeom>
                  <a:gradFill flip="none" rotWithShape="1">
                    <a:gsLst>
                      <a:gs pos="0">
                        <a:srgbClr val="FF2F2F">
                          <a:shade val="30000"/>
                          <a:satMod val="115000"/>
                        </a:srgbClr>
                      </a:gs>
                      <a:gs pos="50000">
                        <a:srgbClr val="FF2F2F">
                          <a:shade val="67500"/>
                          <a:satMod val="115000"/>
                        </a:srgbClr>
                      </a:gs>
                      <a:gs pos="100000">
                        <a:srgbClr val="FF2F2F">
                          <a:shade val="100000"/>
                          <a:satMod val="115000"/>
                        </a:srgbClr>
                      </a:gs>
                    </a:gsLst>
                    <a:lin ang="13500000" scaled="1"/>
                    <a:tileRect/>
                  </a:gradFill>
                  <a:ln/>
                </p:spPr>
                <p:style>
                  <a:lnRef idx="0">
                    <a:schemeClr val="accent2"/>
                  </a:lnRef>
                  <a:fillRef idx="3">
                    <a:schemeClr val="accent2"/>
                  </a:fillRef>
                  <a:effectRef idx="3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7" name="16-конечная звезда 26"/>
                <p:cNvSpPr/>
                <p:nvPr/>
              </p:nvSpPr>
              <p:spPr>
                <a:xfrm>
                  <a:off x="1407436" y="4725144"/>
                  <a:ext cx="173079" cy="166309"/>
                </a:xfrm>
                <a:prstGeom prst="star16">
                  <a:avLst>
                    <a:gd name="adj" fmla="val 13690"/>
                  </a:avLst>
                </a:prstGeom>
                <a:ln/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5" name="Блок-схема: сохраненные данные 24"/>
              <p:cNvSpPr/>
              <p:nvPr/>
            </p:nvSpPr>
            <p:spPr>
              <a:xfrm rot="20223007">
                <a:off x="888351" y="3827118"/>
                <a:ext cx="552189" cy="477614"/>
              </a:xfrm>
              <a:prstGeom prst="flowChartOnlineStorage">
                <a:avLst/>
              </a:prstGeom>
              <a:solidFill>
                <a:srgbClr val="F2F2F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Месяц 22"/>
            <p:cNvSpPr/>
            <p:nvPr/>
          </p:nvSpPr>
          <p:spPr>
            <a:xfrm rot="6006673">
              <a:off x="1530055" y="3092691"/>
              <a:ext cx="457012" cy="1096828"/>
            </a:xfrm>
            <a:prstGeom prst="moon">
              <a:avLst>
                <a:gd name="adj" fmla="val 73989"/>
              </a:avLst>
            </a:prstGeom>
            <a:gradFill flip="none" rotWithShape="1">
              <a:gsLst>
                <a:gs pos="0">
                  <a:srgbClr val="3ABF11">
                    <a:shade val="30000"/>
                    <a:satMod val="115000"/>
                  </a:srgbClr>
                </a:gs>
                <a:gs pos="50000">
                  <a:srgbClr val="3ABF11">
                    <a:shade val="67500"/>
                    <a:satMod val="115000"/>
                  </a:srgbClr>
                </a:gs>
                <a:gs pos="100000">
                  <a:srgbClr val="3ABF11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3175"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6371487" y="1643256"/>
            <a:ext cx="918951" cy="640987"/>
            <a:chOff x="6982437" y="5206363"/>
            <a:chExt cx="1124454" cy="784330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6982437" y="5206363"/>
              <a:ext cx="1124454" cy="784330"/>
              <a:chOff x="450784" y="1569505"/>
              <a:chExt cx="1253775" cy="921731"/>
            </a:xfrm>
          </p:grpSpPr>
          <p:sp>
            <p:nvSpPr>
              <p:cNvPr id="52" name="Овал 51"/>
              <p:cNvSpPr/>
              <p:nvPr/>
            </p:nvSpPr>
            <p:spPr>
              <a:xfrm rot="3651057">
                <a:off x="581167" y="1720206"/>
                <a:ext cx="640647" cy="901413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3" name="Прямая соединительная линия 52"/>
              <p:cNvCxnSpPr>
                <a:stCxn id="52" idx="0"/>
              </p:cNvCxnSpPr>
              <p:nvPr/>
            </p:nvCxnSpPr>
            <p:spPr>
              <a:xfrm flipV="1">
                <a:off x="1295118" y="1809439"/>
                <a:ext cx="174304" cy="141942"/>
              </a:xfrm>
              <a:prstGeom prst="line">
                <a:avLst/>
              </a:prstGeom>
              <a:ln w="5715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4" name="Капля 53"/>
              <p:cNvSpPr/>
              <p:nvPr/>
            </p:nvSpPr>
            <p:spPr>
              <a:xfrm rot="18033874">
                <a:off x="1196483" y="1583323"/>
                <a:ext cx="305738" cy="278102"/>
              </a:xfrm>
              <a:prstGeom prst="teardrop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Капля 54"/>
              <p:cNvSpPr/>
              <p:nvPr/>
            </p:nvSpPr>
            <p:spPr>
              <a:xfrm rot="1833874">
                <a:off x="1398821" y="1819750"/>
                <a:ext cx="305738" cy="278102"/>
              </a:xfrm>
              <a:prstGeom prst="teardrop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1" name="Блок-схема: сохраненные данные 50"/>
            <p:cNvSpPr/>
            <p:nvPr/>
          </p:nvSpPr>
          <p:spPr>
            <a:xfrm rot="20223007">
              <a:off x="7213790" y="5473265"/>
              <a:ext cx="410031" cy="215821"/>
            </a:xfrm>
            <a:prstGeom prst="flowChartOnlineStorage">
              <a:avLst/>
            </a:prstGeom>
            <a:solidFill>
              <a:srgbClr val="F2F2F2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881959" y="1124744"/>
            <a:ext cx="1048013" cy="1272823"/>
            <a:chOff x="4712154" y="652354"/>
            <a:chExt cx="2205309" cy="2753146"/>
          </a:xfrm>
        </p:grpSpPr>
        <p:grpSp>
          <p:nvGrpSpPr>
            <p:cNvPr id="57" name="Группа 56"/>
            <p:cNvGrpSpPr/>
            <p:nvPr/>
          </p:nvGrpSpPr>
          <p:grpSpPr>
            <a:xfrm rot="18669058">
              <a:off x="4438236" y="926272"/>
              <a:ext cx="2753146" cy="2205309"/>
              <a:chOff x="4156633" y="2951883"/>
              <a:chExt cx="2753146" cy="2205309"/>
            </a:xfrm>
          </p:grpSpPr>
          <p:sp>
            <p:nvSpPr>
              <p:cNvPr id="68" name="Овал 67"/>
              <p:cNvSpPr/>
              <p:nvPr/>
            </p:nvSpPr>
            <p:spPr>
              <a:xfrm>
                <a:off x="4325696" y="2951883"/>
                <a:ext cx="2279997" cy="2205309"/>
              </a:xfrm>
              <a:prstGeom prst="ellipse">
                <a:avLst/>
              </a:prstGeom>
              <a:solidFill>
                <a:srgbClr val="00B050"/>
              </a:solidFill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Месяц 68"/>
              <p:cNvSpPr/>
              <p:nvPr/>
            </p:nvSpPr>
            <p:spPr>
              <a:xfrm rot="14531409">
                <a:off x="5353069" y="3415525"/>
                <a:ext cx="765051" cy="2064723"/>
              </a:xfrm>
              <a:prstGeom prst="moon">
                <a:avLst>
                  <a:gd name="adj" fmla="val 87500"/>
                </a:avLst>
              </a:prstGeom>
              <a:solidFill>
                <a:schemeClr val="accent1">
                  <a:lumMod val="75000"/>
                </a:schemeClr>
              </a:solidFill>
              <a:ln w="76200">
                <a:solidFill>
                  <a:srgbClr val="FFFF99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Месяц 69"/>
              <p:cNvSpPr/>
              <p:nvPr/>
            </p:nvSpPr>
            <p:spPr>
              <a:xfrm rot="3963989">
                <a:off x="4834690" y="2391847"/>
                <a:ext cx="652945" cy="2009059"/>
              </a:xfrm>
              <a:prstGeom prst="moon">
                <a:avLst/>
              </a:prstGeom>
              <a:solidFill>
                <a:srgbClr val="204D17"/>
              </a:solidFill>
              <a:ln>
                <a:solidFill>
                  <a:srgbClr val="204D17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Месяц 70"/>
              <p:cNvSpPr/>
              <p:nvPr/>
            </p:nvSpPr>
            <p:spPr>
              <a:xfrm rot="14532135" flipH="1" flipV="1">
                <a:off x="4937442" y="2685546"/>
                <a:ext cx="707492" cy="2172344"/>
              </a:xfrm>
              <a:prstGeom prst="moon">
                <a:avLst/>
              </a:prstGeom>
              <a:solidFill>
                <a:srgbClr val="204D17"/>
              </a:solidFill>
              <a:ln>
                <a:solidFill>
                  <a:srgbClr val="204D17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Овал 71"/>
              <p:cNvSpPr/>
              <p:nvPr/>
            </p:nvSpPr>
            <p:spPr>
              <a:xfrm rot="19882625">
                <a:off x="4384014" y="3941564"/>
                <a:ext cx="2244074" cy="408152"/>
              </a:xfrm>
              <a:prstGeom prst="ellipse">
                <a:avLst/>
              </a:prstGeom>
              <a:solidFill>
                <a:srgbClr val="204D17"/>
              </a:soli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Полилиния 72"/>
              <p:cNvSpPr/>
              <p:nvPr/>
            </p:nvSpPr>
            <p:spPr>
              <a:xfrm>
                <a:off x="6532363" y="3530802"/>
                <a:ext cx="377416" cy="136777"/>
              </a:xfrm>
              <a:custGeom>
                <a:avLst/>
                <a:gdLst>
                  <a:gd name="connsiteX0" fmla="*/ 0 w 172528"/>
                  <a:gd name="connsiteY0" fmla="*/ 62525 h 62525"/>
                  <a:gd name="connsiteX1" fmla="*/ 8626 w 172528"/>
                  <a:gd name="connsiteY1" fmla="*/ 19393 h 62525"/>
                  <a:gd name="connsiteX2" fmla="*/ 34506 w 172528"/>
                  <a:gd name="connsiteY2" fmla="*/ 2140 h 62525"/>
                  <a:gd name="connsiteX3" fmla="*/ 172528 w 172528"/>
                  <a:gd name="connsiteY3" fmla="*/ 2140 h 62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2528" h="62525">
                    <a:moveTo>
                      <a:pt x="0" y="62525"/>
                    </a:moveTo>
                    <a:cubicBezTo>
                      <a:pt x="2875" y="48148"/>
                      <a:pt x="1352" y="32123"/>
                      <a:pt x="8626" y="19393"/>
                    </a:cubicBezTo>
                    <a:cubicBezTo>
                      <a:pt x="13770" y="10391"/>
                      <a:pt x="24195" y="3225"/>
                      <a:pt x="34506" y="2140"/>
                    </a:cubicBezTo>
                    <a:cubicBezTo>
                      <a:pt x="80261" y="-2676"/>
                      <a:pt x="126521" y="2140"/>
                      <a:pt x="172528" y="2140"/>
                    </a:cubicBezTo>
                  </a:path>
                </a:pathLst>
              </a:custGeom>
              <a:ln>
                <a:solidFill>
                  <a:srgbClr val="24842B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Месяц 57"/>
            <p:cNvSpPr/>
            <p:nvPr/>
          </p:nvSpPr>
          <p:spPr>
            <a:xfrm rot="11905294">
              <a:off x="6105243" y="1303904"/>
              <a:ext cx="714897" cy="2035281"/>
            </a:xfrm>
            <a:prstGeom prst="moon">
              <a:avLst>
                <a:gd name="adj" fmla="val 28407"/>
              </a:avLst>
            </a:prstGeom>
            <a:solidFill>
              <a:srgbClr val="204D17"/>
            </a:solidFill>
            <a:ln>
              <a:solidFill>
                <a:srgbClr val="204D17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Капля 58"/>
            <p:cNvSpPr/>
            <p:nvPr/>
          </p:nvSpPr>
          <p:spPr>
            <a:xfrm flipH="1">
              <a:off x="6323380" y="1566238"/>
              <a:ext cx="144016" cy="92067"/>
            </a:xfrm>
            <a:prstGeom prst="teardrop">
              <a:avLst/>
            </a:prstGeom>
            <a:solidFill>
              <a:srgbClr val="642F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Капля 59"/>
            <p:cNvSpPr/>
            <p:nvPr/>
          </p:nvSpPr>
          <p:spPr>
            <a:xfrm rot="20223454" flipH="1">
              <a:off x="6357278" y="1953849"/>
              <a:ext cx="144016" cy="92067"/>
            </a:xfrm>
            <a:prstGeom prst="teardrop">
              <a:avLst/>
            </a:prstGeom>
            <a:solidFill>
              <a:srgbClr val="642F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Капля 60"/>
            <p:cNvSpPr/>
            <p:nvPr/>
          </p:nvSpPr>
          <p:spPr>
            <a:xfrm rot="21155921" flipH="1">
              <a:off x="6251372" y="2309540"/>
              <a:ext cx="144016" cy="92067"/>
            </a:xfrm>
            <a:prstGeom prst="teardrop">
              <a:avLst/>
            </a:prstGeom>
            <a:solidFill>
              <a:srgbClr val="642F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Капля 61"/>
            <p:cNvSpPr/>
            <p:nvPr/>
          </p:nvSpPr>
          <p:spPr>
            <a:xfrm rot="640975" flipH="1">
              <a:off x="6045132" y="2650728"/>
              <a:ext cx="144016" cy="92067"/>
            </a:xfrm>
            <a:prstGeom prst="teardrop">
              <a:avLst/>
            </a:prstGeom>
            <a:solidFill>
              <a:srgbClr val="642F04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3" name="Группа 62"/>
            <p:cNvGrpSpPr/>
            <p:nvPr/>
          </p:nvGrpSpPr>
          <p:grpSpPr>
            <a:xfrm>
              <a:off x="6072394" y="1407685"/>
              <a:ext cx="271057" cy="1117510"/>
              <a:chOff x="6197532" y="1731652"/>
              <a:chExt cx="391575" cy="1163543"/>
            </a:xfrm>
            <a:solidFill>
              <a:srgbClr val="642F04"/>
            </a:solidFill>
          </p:grpSpPr>
          <p:sp>
            <p:nvSpPr>
              <p:cNvPr id="64" name="Капля 63"/>
              <p:cNvSpPr/>
              <p:nvPr/>
            </p:nvSpPr>
            <p:spPr>
              <a:xfrm flipH="1">
                <a:off x="6398442" y="1731652"/>
                <a:ext cx="144016" cy="92067"/>
              </a:xfrm>
              <a:prstGeom prst="teardrop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Капля 64"/>
              <p:cNvSpPr/>
              <p:nvPr/>
            </p:nvSpPr>
            <p:spPr>
              <a:xfrm rot="20223454" flipH="1">
                <a:off x="6445091" y="2130342"/>
                <a:ext cx="144016" cy="92067"/>
              </a:xfrm>
              <a:prstGeom prst="teardrop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Капля 65"/>
              <p:cNvSpPr/>
              <p:nvPr/>
            </p:nvSpPr>
            <p:spPr>
              <a:xfrm rot="21155921" flipH="1">
                <a:off x="6398442" y="2427910"/>
                <a:ext cx="144016" cy="92067"/>
              </a:xfrm>
              <a:prstGeom prst="teardrop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Капля 66"/>
              <p:cNvSpPr/>
              <p:nvPr/>
            </p:nvSpPr>
            <p:spPr>
              <a:xfrm rot="640975" flipH="1">
                <a:off x="6197532" y="2803128"/>
                <a:ext cx="144016" cy="92067"/>
              </a:xfrm>
              <a:prstGeom prst="teardrop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4" name="Группа 211"/>
          <p:cNvGrpSpPr/>
          <p:nvPr/>
        </p:nvGrpSpPr>
        <p:grpSpPr>
          <a:xfrm flipH="1">
            <a:off x="7458020" y="1740048"/>
            <a:ext cx="714380" cy="642942"/>
            <a:chOff x="642910" y="1071546"/>
            <a:chExt cx="1357322" cy="114300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3151873" y="1124745"/>
            <a:ext cx="2716272" cy="182052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8" name="Группа 211"/>
          <p:cNvGrpSpPr/>
          <p:nvPr/>
        </p:nvGrpSpPr>
        <p:grpSpPr>
          <a:xfrm flipH="1">
            <a:off x="2055032" y="1724554"/>
            <a:ext cx="714380" cy="642942"/>
            <a:chOff x="642910" y="1071546"/>
            <a:chExt cx="1357322" cy="1143008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81" name="Прямоугольник 80"/>
          <p:cNvSpPr/>
          <p:nvPr/>
        </p:nvSpPr>
        <p:spPr>
          <a:xfrm>
            <a:off x="6190319" y="1124744"/>
            <a:ext cx="2486137" cy="1820525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2" name="Группа 211"/>
          <p:cNvGrpSpPr/>
          <p:nvPr/>
        </p:nvGrpSpPr>
        <p:grpSpPr>
          <a:xfrm flipH="1">
            <a:off x="4859530" y="1685682"/>
            <a:ext cx="714380" cy="642942"/>
            <a:chOff x="642910" y="1071546"/>
            <a:chExt cx="1357322" cy="1143008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00672" y="2421277"/>
            <a:ext cx="101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91880" y="2422047"/>
            <a:ext cx="101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300192" y="2420888"/>
            <a:ext cx="1017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МАТЕМАТИКА</a:t>
            </a:r>
            <a:endParaRPr lang="ru-RU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V="1">
            <a:off x="4576313" y="3379284"/>
            <a:ext cx="1455560" cy="14696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endCxn id="16" idx="2"/>
          </p:cNvCxnSpPr>
          <p:nvPr/>
        </p:nvCxnSpPr>
        <p:spPr>
          <a:xfrm flipH="1">
            <a:off x="4591873" y="3379284"/>
            <a:ext cx="1440000" cy="2880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32-конечная звезда 93"/>
          <p:cNvSpPr/>
          <p:nvPr/>
        </p:nvSpPr>
        <p:spPr>
          <a:xfrm>
            <a:off x="4439185" y="4699350"/>
            <a:ext cx="315193" cy="261326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611560" y="2924944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 –  цифрой 1.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51873" y="3379284"/>
            <a:ext cx="2880000" cy="2880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6" idx="0"/>
            <a:endCxn id="16" idx="2"/>
          </p:cNvCxnSpPr>
          <p:nvPr/>
        </p:nvCxnSpPr>
        <p:spPr>
          <a:xfrm>
            <a:off x="4591873" y="3379284"/>
            <a:ext cx="0" cy="2880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6" idx="1"/>
            <a:endCxn id="16" idx="3"/>
          </p:cNvCxnSpPr>
          <p:nvPr/>
        </p:nvCxnSpPr>
        <p:spPr>
          <a:xfrm>
            <a:off x="3151873" y="4819284"/>
            <a:ext cx="2880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Номер слайда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8830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5" grpId="0"/>
      <p:bldP spid="86" grpId="0"/>
      <p:bldP spid="94" grpId="0" animBg="1"/>
      <p:bldP spid="94" grpId="1" animBg="1"/>
      <p:bldP spid="95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8835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87189" y="63758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Спиши. 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4576313" y="3379284"/>
            <a:ext cx="1455560" cy="146964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30" idx="2"/>
          </p:cNvCxnSpPr>
          <p:nvPr/>
        </p:nvCxnSpPr>
        <p:spPr>
          <a:xfrm flipH="1">
            <a:off x="4591873" y="3379284"/>
            <a:ext cx="1440000" cy="2880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32-конечная звезда 28"/>
          <p:cNvSpPr/>
          <p:nvPr/>
        </p:nvSpPr>
        <p:spPr>
          <a:xfrm>
            <a:off x="4439185" y="4699350"/>
            <a:ext cx="315193" cy="261326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151873" y="3379284"/>
            <a:ext cx="2880000" cy="2880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30" idx="0"/>
            <a:endCxn id="30" idx="2"/>
          </p:cNvCxnSpPr>
          <p:nvPr/>
        </p:nvCxnSpPr>
        <p:spPr>
          <a:xfrm>
            <a:off x="4591873" y="3379284"/>
            <a:ext cx="0" cy="2880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30" idx="1"/>
            <a:endCxn id="30" idx="3"/>
          </p:cNvCxnSpPr>
          <p:nvPr/>
        </p:nvCxnSpPr>
        <p:spPr>
          <a:xfrm>
            <a:off x="3151873" y="4819284"/>
            <a:ext cx="2880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9247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ocuments\Дошкольники\Школа\Дорога в школу\a_les11-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234"/>
          <a:stretch/>
        </p:blipFill>
        <p:spPr bwMode="auto">
          <a:xfrm>
            <a:off x="1691680" y="1916832"/>
            <a:ext cx="5832648" cy="41236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710" y="726477"/>
            <a:ext cx="881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тропинку по которой надо пройти, чтобы набрать наибольшее число красных кругов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25153" y="53844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52997" y="48557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5" y="541863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403" y="402767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Овал 17"/>
          <p:cNvSpPr/>
          <p:nvPr/>
        </p:nvSpPr>
        <p:spPr>
          <a:xfrm>
            <a:off x="7056000" y="35719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37" y="27089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7194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139 L 0.03177 -0.00949 C 0.03819 -0.01041 0.04601 -0.01528 0.05365 -0.02199 C 0.06285 -0.02986 0.0691 -0.0375 0.07292 -0.04398 L 0.09045 -0.07708 " pathEditMode="relative" rAng="-45163792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-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463 C 0.00139 0.00671 0.00278 0.00972 0.00469 0.01134 C 0.00591 0.01273 0.00816 0.01227 0.00955 0.01389 C 0.01112 0.01597 0.01112 0.01921 0.01268 0.02106 C 0.01511 0.02384 0.02657 0.02546 0.02744 0.02662 C 0.05226 0.025 0.07726 0.02477 0.10244 0.02361 C 0.1099 0.02315 0.11962 0.01921 0.12674 0.01667 C 0.13178 0.01481 0.1415 0.00926 0.1415 0.00949 C 0.14966 0.00116 0.15816 0.00069 0.16754 -0.00278 C 0.17101 -0.00417 0.17744 -0.00741 0.17744 -0.00695 C 0.18299 -0.01296 0.18664 -0.01829 0.19046 -0.02685 C 0.19219 -0.0419 0.19323 -0.04491 0.20018 -0.05509 C 0.20539 -0.07847 0.21007 -0.10116 0.21962 -0.12199 C 0.22014 -0.125 0.21997 -0.12847 0.22119 -0.13148 C 0.2224 -0.13403 0.2257 -0.1338 0.22605 -0.13611 C 0.22796 -0.15046 0.22691 -0.16458 0.22778 -0.17917 C 0.22813 -0.18426 0.22674 -0.19074 0.22952 -0.19352 C 0.23299 -0.19722 0.23803 -0.19514 0.24254 -0.19583 C 0.25139 -0.2044 0.254 -0.20648 0.26389 -0.21019 C 0.27778 -0.20926 0.29289 -0.21227 0.30591 -0.20533 C 0.30973 -0.2037 0.31216 -0.19745 0.31563 -0.19583 C 0.31737 -0.19514 0.31928 -0.19445 0.32066 -0.19352 C 0.32657 -0.1875 0.32396 -0.19028 0.32934 -0.18658 " pathEditMode="relative" rAng="0" ptsTypes="ffffffffffffffffffffff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-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069 C -0.03316 -0.01528 -0.0724 0.00069 -0.10973 -0.00625 C -0.12431 -0.01944 -0.11598 -0.01134 -0.12431 -0.02824 C -0.1224 -0.04143 -0.11962 -0.04977 -0.11129 -0.05718 C -0.10886 -0.06181 -0.10539 -0.06574 -0.10313 -0.07037 C -0.0941 -0.08889 -0.11111 -0.06366 -0.09636 -0.0838 C -0.09219 -0.10046 -0.09827 -0.08032 -0.08976 -0.09468 C -0.08872 -0.09653 -0.08907 -0.09954 -0.0882 -0.10139 C -0.08455 -0.10833 -0.079 -0.11481 -0.075 -0.12153 C -0.07136 -0.12731 -0.06841 -0.13449 -0.06511 -0.14097 C -0.06407 -0.14329 -0.06181 -0.14792 -0.06181 -0.14768 C -0.05955 -0.15671 -0.05521 -0.15741 -0.05191 -0.16551 C -0.04775 -0.17662 -0.04375 -0.18542 -0.03698 -0.19421 C -0.03889 -0.20648 -0.03577 -0.20532 -0.04202 -0.20532 " pathEditMode="relative" rAng="0" ptsTypes="fffffffffffff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-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ocuments\Дошкольники\Школа\Дорога в школу\a_les11-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234"/>
          <a:stretch/>
        </p:blipFill>
        <p:spPr bwMode="auto">
          <a:xfrm>
            <a:off x="1691680" y="1916832"/>
            <a:ext cx="5832648" cy="41236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710" y="726477"/>
            <a:ext cx="881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тропинку по которой надо пройти, чтобы набрать наибольшее число красных кругов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25153" y="53844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52997" y="48557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56000" y="35719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37" y="27089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0410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69 C 0.01077 0.01389 0.02639 0.00787 0.04028 0.00602 C 0.05851 -0.00162 0.06094 -0.0243 0.07257 -0.04004 C 0.07483 -0.04953 0.07917 -0.05833 0.08438 -0.06551 C 0.08646 -0.07477 0.09098 -0.07708 0.09601 -0.08403 C 0.09827 -0.09259 0.1 -0.10625 0.10278 -0.11412 C 0.10434 -0.11828 0.10764 -0.12153 0.10955 -0.12569 C 0.11164 -0.13495 0.11563 -0.14491 0.11962 -0.15324 C 0.12014 -0.15717 0.11979 -0.16134 0.12136 -0.16481 C 0.1224 -0.16666 0.12466 -0.16666 0.12657 -0.16713 C 0.12986 -0.16828 0.13316 -0.16852 0.13646 -0.16944 C 0.13872 -0.17014 0.14115 -0.17106 0.14341 -0.17176 C 0.15035 -0.17801 0.15938 -0.18217 0.16528 -0.19028 C 0.16927 -0.1956 0.18316 -0.21481 0.18559 -0.22014 C 0.18889 -0.22708 0.19063 -0.23403 0.19393 -0.2412 C 0.19653 -0.25509 0.19584 -0.28981 0.18716 -0.30116 C 0.18611 -0.30416 0.18559 -0.3081 0.18386 -0.31041 C 0.18229 -0.3125 0.16858 -0.32685 0.16528 -0.32893 C 0.15938 -0.3331 0.16111 -0.32893 0.15521 -0.33356 C 0.15157 -0.33611 0.14879 -0.34074 0.14497 -0.34259 C 0.13907 -0.3456 0.12952 -0.34768 0.12466 -0.35208 C 0.1165 -0.35949 0.10591 -0.36458 0.09948 -0.37523 C 0.09549 -0.38148 0.09184 -0.39074 0.08941 -0.39838 C 0.08802 -0.40254 0.08872 -0.40903 0.08594 -0.41203 C 0.07917 -0.41898 0.07674 -0.42245 0.07414 -0.43287 C 0.07795 -0.46342 0.07205 -0.43565 0.08091 -0.45116 C 0.08768 -0.46273 0.075 -0.45555 0.08941 -0.46065 C 0.09479 -0.46574 0.1 -0.46713 0.10625 -0.46967 C 0.11962 -0.48194 0.1092 -0.4743 0.14167 -0.4743 " pathEditMode="relative" rAng="0" ptsTypes="ffffffffffffffffffffffffffff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-2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ocuments\Дошкольники\Школа\Дорога в школу\a_les11-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6234"/>
          <a:stretch/>
        </p:blipFill>
        <p:spPr bwMode="auto">
          <a:xfrm>
            <a:off x="1691680" y="1916832"/>
            <a:ext cx="5832648" cy="41236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694" y="147409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710" y="726477"/>
            <a:ext cx="881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найти тропинку по которой надо пройти, чтобы набрать наибольшее число красных кругов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25153" y="538447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52997" y="485574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20" y="402767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Овал 17"/>
          <p:cNvSpPr/>
          <p:nvPr/>
        </p:nvSpPr>
        <p:spPr>
          <a:xfrm>
            <a:off x="7056000" y="357199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37" y="27089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Овал 19"/>
          <p:cNvSpPr/>
          <p:nvPr/>
        </p:nvSpPr>
        <p:spPr>
          <a:xfrm>
            <a:off x="1837301" y="3634937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5925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0463 C -0.00156 -0.00602 -3.05556E-6 -0.00694 0.00139 -0.00741 C 0.00417 -0.00833 0.00677 -0.00879 0.00938 -0.00972 C 0.01233 -0.01088 0.01858 -0.01389 0.01858 -0.01366 C 0.02327 -0.0206 0.02657 -0.02407 0.03282 -0.02708 C 0.03768 -0.03449 0.0415 -0.04143 0.04636 -0.04884 C 0.04861 -0.05648 0.05174 -0.05833 0.05608 -0.06412 C 0.06059 -0.08449 0.05382 -0.05555 0.06059 -0.07708 C 0.06198 -0.08125 0.06389 -0.09004 0.06389 -0.08981 C 0.06337 -0.09722 0.06511 -0.10532 0.06216 -0.1118 C 0.05434 -0.13703 0.01736 -0.13541 0.00608 -0.13588 C -0.01336 -0.1368 -0.03264 -0.13727 -0.05156 -0.13819 C -0.05746 -0.13935 -0.06423 -0.13889 -0.07031 -0.14236 C -0.07187 -0.14305 -0.07187 -0.1456 -0.07309 -0.14676 C -0.07586 -0.1493 -0.07968 -0.14953 -0.08246 -0.15092 C -0.0835 -0.15324 -0.08455 -0.15578 -0.08559 -0.15764 C -0.08819 -0.16157 -0.09132 -0.16412 -0.09357 -0.16782 C -0.09826 -0.17824 -0.10069 -0.18241 -0.1059 -0.19028 C -0.10694 -0.20486 -0.10816 -0.21736 -0.11041 -0.23148 C -0.11215 -0.26597 -0.10659 -0.26782 -0.12621 -0.27662 C -0.13906 -0.27407 -0.13993 -0.27315 -0.14965 -0.2618 C -0.15364 -0.25602 -0.15364 -0.26041 -0.15364 -0.25555 " pathEditMode="relative" rAng="0" ptsTypes="fffffffffffffffffffff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1.85185E-6 C 0.01181 -0.00069 0.02379 0.00023 0.03542 -0.00231 C 0.03924 -0.00324 0.0415 -0.00926 0.04514 -0.01088 C 0.04567 -0.01667 0.04532 -0.02268 0.04671 -0.02801 C 0.04758 -0.03079 0.05035 -0.03194 0.05157 -0.03449 C 0.05244 -0.03634 0.05244 -0.03889 0.05313 -0.04097 C 0.054 -0.04329 0.05539 -0.04537 0.05643 -0.04745 C 0.05747 -0.05185 0.05973 -0.05579 0.05973 -0.06042 C 0.05973 -0.08102 0.05817 -0.13542 0.04514 -0.15278 C 0.04289 -0.16204 0.04046 -0.17014 0.03716 -0.1787 C 0.03525 -0.18356 0.03577 -0.1875 0.0323 -0.19143 C 0.02796 -0.19653 0.02258 -0.2 0.01771 -0.2044 C 0.01615 -0.20579 0.01476 -0.2081 0.01285 -0.20879 C 0.01129 -0.20949 0.00799 -0.21088 0.00799 -0.21088 " pathEditMode="relative" ptsTypes="fffffffffffffA">
                                      <p:cBhvr>
                                        <p:cTn id="1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026" name="Picture 2" descr="F:\конкурс\спасибо за ур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496"/>
            <a:ext cx="3810000" cy="3324225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000100" y="1214422"/>
            <a:ext cx="7072362" cy="1643074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F497A"/>
                    </a:gs>
                    <a:gs pos="100000">
                      <a:srgbClr val="5F497A">
                        <a:gamma/>
                        <a:tint val="20000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/>
                <a:latin typeface="Impact"/>
              </a:rPr>
              <a:t>Спасибо, за урок!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F497A"/>
                  </a:gs>
                  <a:gs pos="100000">
                    <a:srgbClr val="5F497A">
                      <a:gamma/>
                      <a:tint val="20000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effectLst/>
              <a:latin typeface="Impac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0509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фото\фотографии Челны\Надя фото\IMG_2665.JPG">
            <a:hlinkClick r:id="rId2" action="ppaction://hlinkpres?slideindex=1&amp;slidetitle=Слайд 1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500042"/>
            <a:ext cx="371477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4357718" cy="4681728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Arial Black" pitchFamily="34" charset="0"/>
              </a:rPr>
              <a:t>Наумова</a:t>
            </a:r>
          </a:p>
          <a:p>
            <a:pPr algn="ctr">
              <a:buNone/>
            </a:pPr>
            <a:r>
              <a:rPr lang="ru-RU" sz="4000" dirty="0" smtClean="0">
                <a:latin typeface="Arial Black" pitchFamily="34" charset="0"/>
              </a:rPr>
              <a:t>Надежда</a:t>
            </a:r>
          </a:p>
          <a:p>
            <a:pPr algn="ctr">
              <a:buNone/>
            </a:pPr>
            <a:r>
              <a:rPr lang="ru-RU" sz="4000" dirty="0" smtClean="0">
                <a:latin typeface="Arial Black" pitchFamily="34" charset="0"/>
              </a:rPr>
              <a:t>Николаевна, </a:t>
            </a:r>
          </a:p>
          <a:p>
            <a:pPr algn="ctr">
              <a:buNone/>
            </a:pPr>
            <a:r>
              <a:rPr lang="ru-RU" i="1" dirty="0" smtClean="0"/>
              <a:t>учитель начальных классов 1 квалификационной категории.</a:t>
            </a:r>
            <a:endParaRPr lang="ru-RU" i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6929454" y="6072206"/>
            <a:ext cx="785818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14282" y="6072182"/>
            <a:ext cx="135732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file"/>
              </a:rPr>
              <a:t>урок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1857356" y="6072182"/>
            <a:ext cx="171451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сценарий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8674" y="1142984"/>
            <a:ext cx="8503920" cy="6500858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lvl="1">
              <a:buBlip>
                <a:blip r:embed="rId2"/>
              </a:buBlip>
            </a:pPr>
            <a:r>
              <a:rPr lang="ru-RU" sz="2700" b="1" dirty="0" smtClean="0">
                <a:solidFill>
                  <a:schemeClr val="tx1"/>
                </a:solidFill>
              </a:rPr>
              <a:t>Приветствие</a:t>
            </a:r>
          </a:p>
          <a:p>
            <a:pPr lvl="1">
              <a:buBlip>
                <a:blip r:embed="rId2"/>
              </a:buBlip>
            </a:pP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Актуализация знаний (устный счет)</a:t>
            </a:r>
          </a:p>
          <a:p>
            <a:pPr lvl="1">
              <a:buFont typeface="Wingdings" pitchFamily="2" charset="2"/>
              <a:buChar char="§"/>
            </a:pPr>
            <a:r>
              <a:rPr lang="ru-RU" b="1" dirty="0" err="1" smtClean="0">
                <a:solidFill>
                  <a:schemeClr val="tx1"/>
                </a:solidFill>
                <a:hlinkClick r:id="rId3" action="ppaction://hlinkpres?slideindex=1&amp;slidetitle="/>
              </a:rPr>
              <a:t>Физминутка</a:t>
            </a:r>
            <a:endParaRPr lang="ru-RU" b="1" dirty="0" smtClean="0">
              <a:solidFill>
                <a:schemeClr val="tx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ru-RU" b="1" dirty="0" smtClean="0">
                <a:solidFill>
                  <a:schemeClr val="tx1"/>
                </a:solidFill>
              </a:rPr>
              <a:t>Упражнение в умении сравнивать предметы и группы предметов.</a:t>
            </a:r>
          </a:p>
          <a:p>
            <a:pPr lvl="1">
              <a:buBlip>
                <a:blip r:embed="rId2"/>
              </a:buBlip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hlinkClick r:id="rId4" action="ppaction://hlinkpres?slideindex=1&amp;slidetitle="/>
              </a:rPr>
              <a:t>Физминутка</a:t>
            </a:r>
            <a:r>
              <a:rPr lang="ru-RU" b="1" dirty="0" smtClean="0">
                <a:solidFill>
                  <a:schemeClr val="tx1"/>
                </a:solidFill>
                <a:hlinkClick r:id="rId4" action="ppaction://hlinkpres?slideindex=1&amp;slidetitle="/>
              </a:rPr>
              <a:t> для рук</a:t>
            </a:r>
            <a:endParaRPr lang="ru-RU" b="1" dirty="0" smtClean="0">
              <a:solidFill>
                <a:schemeClr val="tx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ru-RU" b="1" dirty="0" smtClean="0">
                <a:solidFill>
                  <a:schemeClr val="tx1"/>
                </a:solidFill>
              </a:rPr>
              <a:t>Знакомство с цифрой </a:t>
            </a:r>
          </a:p>
          <a:p>
            <a:pPr lvl="1">
              <a:buBlip>
                <a:blip r:embed="rId2"/>
              </a:buBlip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hlinkClick r:id="rId5" action="ppaction://hlinkpres?slideindex=1&amp;slidetitle="/>
              </a:rPr>
              <a:t>Физминутка</a:t>
            </a:r>
            <a:r>
              <a:rPr lang="ru-RU" b="1" dirty="0" smtClean="0">
                <a:solidFill>
                  <a:schemeClr val="tx1"/>
                </a:solidFill>
                <a:hlinkClick r:id="rId5" action="ppaction://hlinkpres?slideindex=1&amp;slidetitle="/>
              </a:rPr>
              <a:t> для глаз «Цирк» </a:t>
            </a:r>
            <a:endParaRPr lang="ru-RU" b="1" dirty="0" smtClean="0">
              <a:solidFill>
                <a:schemeClr val="tx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ru-RU" b="1" dirty="0" smtClean="0">
                <a:solidFill>
                  <a:schemeClr val="tx1"/>
                </a:solidFill>
              </a:rPr>
              <a:t> Итог урока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205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1.</a:t>
            </a:r>
            <a:r>
              <a:rPr lang="ru-RU" sz="2800" dirty="0">
                <a:solidFill>
                  <a:srgbClr val="FF0000"/>
                </a:solidFill>
              </a:rPr>
              <a:t>Один 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54935" y="142852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57025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один. Цифра 1.Один и много»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читалк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00100" y="1428736"/>
            <a:ext cx="6715172" cy="50363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38608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57025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один. Цифра 1.Один и много»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285852" y="185736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71736" y="185736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071934" y="185736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57818" y="185736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15140" y="1857364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072198" y="3071810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286116" y="3071810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714480" y="3000372"/>
            <a:ext cx="100013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643438" y="3000372"/>
            <a:ext cx="1000132" cy="10001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4500570"/>
            <a:ext cx="1785950" cy="19288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14546" y="4500570"/>
            <a:ext cx="1785950" cy="19288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hlinkClick r:id="rId2" action="ppaction://hlinkpres?slideindex=1&amp;slidetitle="/>
          </p:cNvPr>
          <p:cNvSpPr/>
          <p:nvPr/>
        </p:nvSpPr>
        <p:spPr>
          <a:xfrm>
            <a:off x="4143372" y="5000636"/>
            <a:ext cx="785818" cy="8572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ссылка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143768" y="4500570"/>
            <a:ext cx="1785950" cy="19288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214942" y="4500570"/>
            <a:ext cx="1785950" cy="19288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860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57025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один. Цифра 1.Один и много»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2" name="Рисунок 31" descr="G:\Photos\IMG0467A.jpg"/>
          <p:cNvPicPr/>
          <p:nvPr/>
        </p:nvPicPr>
        <p:blipFill>
          <a:blip r:embed="rId2">
            <a:lum bright="-30000"/>
          </a:blip>
          <a:srcRect l="4062" t="6970" r="7925" b="11100"/>
          <a:stretch>
            <a:fillRect/>
          </a:stretch>
        </p:blipFill>
        <p:spPr bwMode="auto">
          <a:xfrm rot="16200000">
            <a:off x="1714492" y="142840"/>
            <a:ext cx="5357826" cy="76438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5386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57025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один. Цифра 1.Один и много»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Picture 2" descr="G:\Photos\IMG0469A.jpg"/>
          <p:cNvPicPr>
            <a:picLocks noChangeAspect="1" noChangeArrowheads="1"/>
          </p:cNvPicPr>
          <p:nvPr/>
        </p:nvPicPr>
        <p:blipFill>
          <a:blip r:embed="rId2">
            <a:lum bright="-30000"/>
          </a:blip>
          <a:srcRect l="3124" t="11719"/>
          <a:stretch>
            <a:fillRect/>
          </a:stretch>
        </p:blipFill>
        <p:spPr bwMode="auto">
          <a:xfrm rot="16200000">
            <a:off x="1627849" y="872426"/>
            <a:ext cx="5173923" cy="6286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5386083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57025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один. Цифра 1.Один и много»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428736"/>
            <a:ext cx="7450729" cy="500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86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0152465"/>
              </p:ext>
            </p:extLst>
          </p:nvPr>
        </p:nvGraphicFramePr>
        <p:xfrm>
          <a:off x="156694" y="2117080"/>
          <a:ext cx="8772558" cy="2680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2093"/>
                <a:gridCol w="1462093"/>
                <a:gridCol w="1462093"/>
                <a:gridCol w="1462093"/>
                <a:gridCol w="1462093"/>
                <a:gridCol w="1462093"/>
              </a:tblGrid>
              <a:tr h="1340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0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8293" y="62068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Повторение.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Поставить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числовые карточки под рисунками так, чтобы число на карточке рассказывало, сколько предметов на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62283" y="147409"/>
            <a:ext cx="174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56694" y="147409"/>
            <a:ext cx="76556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11. Число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один. Цифра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solidFill>
                  <a:srgbClr val="FF0000"/>
                </a:solidFill>
              </a:rPr>
              <a:t>Один </a:t>
            </a:r>
            <a:r>
              <a:rPr lang="ru-RU" sz="2800" dirty="0">
                <a:solidFill>
                  <a:srgbClr val="FF0000"/>
                </a:solidFill>
              </a:rPr>
              <a:t>и </a:t>
            </a:r>
            <a:r>
              <a:rPr lang="ru-RU" sz="2800" dirty="0" smtClean="0">
                <a:solidFill>
                  <a:srgbClr val="FF0000"/>
                </a:solidFill>
              </a:rPr>
              <a:t>много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6444208" y="2276872"/>
            <a:ext cx="706745" cy="1039765"/>
            <a:chOff x="6715086" y="1638440"/>
            <a:chExt cx="974119" cy="1433126"/>
          </a:xfrm>
        </p:grpSpPr>
        <p:pic>
          <p:nvPicPr>
            <p:cNvPr id="111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133" y="2324555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0" name="Picture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5086" y="1638440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4"/>
          <p:cNvGrpSpPr/>
          <p:nvPr/>
        </p:nvGrpSpPr>
        <p:grpSpPr>
          <a:xfrm>
            <a:off x="7534896" y="2496692"/>
            <a:ext cx="1357584" cy="902229"/>
            <a:chOff x="1466117" y="3918744"/>
            <a:chExt cx="1871180" cy="124355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117" y="391874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84" y="472075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36079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557" y="507263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963" y="505440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131" y="5054407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299" y="50413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817" y="504131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22" y="504131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49" y="2175561"/>
            <a:ext cx="1104107" cy="118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75561"/>
            <a:ext cx="1425756" cy="131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17" y="2241419"/>
            <a:ext cx="1206527" cy="10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Rectangle 1"/>
          <p:cNvSpPr>
            <a:spLocks noChangeArrowheads="1"/>
          </p:cNvSpPr>
          <p:nvPr/>
        </p:nvSpPr>
        <p:spPr bwMode="auto">
          <a:xfrm>
            <a:off x="107504" y="5517232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12938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3556</TotalTime>
  <Words>459</Words>
  <Application>Microsoft Office PowerPoint</Application>
  <PresentationFormat>Экран (4:3)</PresentationFormat>
  <Paragraphs>93</Paragraphs>
  <Slides>18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Пользователь Windows</cp:lastModifiedBy>
  <cp:revision>199</cp:revision>
  <dcterms:created xsi:type="dcterms:W3CDTF">2010-09-08T15:30:49Z</dcterms:created>
  <dcterms:modified xsi:type="dcterms:W3CDTF">2014-09-20T09:14:28Z</dcterms:modified>
</cp:coreProperties>
</file>