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0" r:id="rId3"/>
    <p:sldId id="26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0"/>
    <p:restoredTop sz="85932" autoAdjust="0"/>
  </p:normalViewPr>
  <p:slideViewPr>
    <p:cSldViewPr>
      <p:cViewPr varScale="1">
        <p:scale>
          <a:sx n="79" d="100"/>
          <a:sy n="79" d="100"/>
        </p:scale>
        <p:origin x="-102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6D87E-0438-407E-8BC4-318AB8FBD9FA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71D56-FC74-44D7-A4CF-0C315E7E02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FFC97-9079-4BFB-9C49-4CA601FA4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D34FE-C00D-4A6D-A9F4-736F9D507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3295E-1DC7-4402-8EE7-6E4688FE7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15B44-3C83-45B7-B926-5A9C02D725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D2FC2-8455-40E5-BBC1-3663046A8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0555B-1775-42CA-B01E-7438C34D9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37554-A515-49F6-97A4-45C3F32650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66C59-AD81-41AA-91B7-8B2721A29B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3E432-B841-45A3-B712-E98FCEE073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652B4-E8FF-4EA8-A574-790201201E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380DD-34DE-4B9A-9421-9C62FA8090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848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55640BD-66BE-4EA4-9B2A-4CBE3A58E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785786" y="1643050"/>
            <a:ext cx="7772400" cy="2286016"/>
          </a:xfrm>
        </p:spPr>
        <p:txBody>
          <a:bodyPr/>
          <a:lstStyle/>
          <a:p>
            <a:pPr eaLnBrk="1" hangingPunct="1"/>
            <a:r>
              <a:rPr lang="ru-RU" sz="5400" b="1" dirty="0" smtClean="0"/>
              <a:t>Родительское собрание</a:t>
            </a:r>
            <a:br>
              <a:rPr lang="ru-RU" sz="5400" b="1" dirty="0" smtClean="0"/>
            </a:br>
            <a:r>
              <a:rPr lang="ru-RU" sz="5400" b="1" dirty="0" smtClean="0"/>
              <a:t>24.03.2014г</a:t>
            </a:r>
            <a:endParaRPr lang="ru-RU" sz="5400" dirty="0" smtClean="0"/>
          </a:p>
        </p:txBody>
      </p:sp>
      <p:pic>
        <p:nvPicPr>
          <p:cNvPr id="3076" name="Рисунок 4" descr="children_0120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188" y="5300663"/>
            <a:ext cx="1222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5" descr="children_017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2924175"/>
            <a:ext cx="1223963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6" descr="children_0133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5153025"/>
            <a:ext cx="38100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Рисунок 7" descr="children_0127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750" y="188913"/>
            <a:ext cx="1368425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Рисунок 8" descr="children_0166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2708275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214810" y="4572008"/>
            <a:ext cx="3429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Автор: Осинцева И.А.,</a:t>
            </a:r>
          </a:p>
          <a:p>
            <a:r>
              <a:rPr lang="ru-RU" dirty="0" smtClean="0"/>
              <a:t>у</a:t>
            </a:r>
            <a:r>
              <a:rPr lang="ru-RU" dirty="0" smtClean="0"/>
              <a:t>читель начальных классов МОУ КСОШ «Радуга»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Отвергающий стиль воспитания.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981201"/>
            <a:ext cx="7848600" cy="274394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i="1" dirty="0" smtClean="0"/>
              <a:t>Своим поведением родители демонстрируют явное или скрытое неприятие ребенка. Например, в тех случаях, когда рождение ребенка было изначально нежелательным или если хотели девочку, а родился мальчик.</a:t>
            </a:r>
            <a:endParaRPr lang="ru-RU" i="1" dirty="0"/>
          </a:p>
        </p:txBody>
      </p:sp>
      <p:pic>
        <p:nvPicPr>
          <p:cNvPr id="20482" name="Picture 2" descr="http://vsr.mil.by/wp-content/uploads/2011/09/170_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4293096"/>
            <a:ext cx="1440160" cy="21682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Индифферентный стиль воспитания.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/>
              <a:t>   Родители не устанавливают для детей никаких ограничений, безразличны к ним, закрыты для общения. Часто они так погружены в собственные проблемы, что у них просто не остается времени и сил на воспитание детей.</a:t>
            </a:r>
            <a:endParaRPr lang="ru-RU" i="1" dirty="0"/>
          </a:p>
        </p:txBody>
      </p:sp>
      <p:pic>
        <p:nvPicPr>
          <p:cNvPr id="4" name="Picture 2" descr="http://www.materinstvo.ru/skins/default/public/images/articles/s8018_1336136764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293096"/>
            <a:ext cx="2736304" cy="23988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Гиперсоциальный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стиль воспитания.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844824"/>
            <a:ext cx="7848600" cy="310398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i="1" dirty="0" smtClean="0"/>
              <a:t>Родители стремятся педантично выполнять все рекомендации по «идеальному» воспитанию ребенка. Дети в подобных семьях чрезмерно дисциплинированны и исполнительны. Они вынуждены постоянно подавлять свои эмоции и сдерживать желания.</a:t>
            </a:r>
            <a:endParaRPr lang="ru-RU" i="1" dirty="0"/>
          </a:p>
        </p:txBody>
      </p:sp>
      <p:pic>
        <p:nvPicPr>
          <p:cNvPr id="22530" name="Picture 2" descr="http://www.mamazone.pl/media/597725/9-lat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571780"/>
            <a:ext cx="2952328" cy="22862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Эгоцентрический стиль воспитания.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Ребенку, часто единственному, долгожданному, навязывается представление о себе как о </a:t>
            </a:r>
            <a:r>
              <a:rPr lang="ru-RU" dirty="0" err="1" smtClean="0"/>
              <a:t>сверхценном</a:t>
            </a:r>
            <a:r>
              <a:rPr lang="ru-RU" dirty="0" smtClean="0"/>
              <a:t> человеке. Он становится кумиром и «смыслом жизни» родителей. При этом интересы окружающих нередко игнорируются, приносятся в жертву ребенку.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Авторитетный стиль воспитания.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981201"/>
            <a:ext cx="7848600" cy="267193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i="1" dirty="0" smtClean="0"/>
              <a:t>Родители признают и поощряют растущую автономию своих детей. Открыты для общения и обсуждения с детьми установленных правил поведения, допускают изменения своих требований в разумных пределах.</a:t>
            </a:r>
            <a:endParaRPr lang="ru-RU" i="1" dirty="0"/>
          </a:p>
        </p:txBody>
      </p:sp>
      <p:pic>
        <p:nvPicPr>
          <p:cNvPr id="23554" name="Picture 2" descr="http://zbs.ivacevichi.edu.by/sm_full.aspx?guid=21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293096"/>
            <a:ext cx="2352253" cy="22845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Желаю удачи!</a:t>
            </a:r>
            <a:endParaRPr lang="ru-RU"/>
          </a:p>
        </p:txBody>
      </p:sp>
      <p:pic>
        <p:nvPicPr>
          <p:cNvPr id="25602" name="Picture 2" descr="http://cs10387.vkontakte.ru/u126770852/-14/x_e1d4f5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88840"/>
            <a:ext cx="5619750" cy="3857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428596" y="1357298"/>
            <a:ext cx="7772400" cy="3929090"/>
          </a:xfrm>
        </p:spPr>
        <p:txBody>
          <a:bodyPr/>
          <a:lstStyle/>
          <a:p>
            <a:pPr eaLnBrk="1" hangingPunct="1"/>
            <a:r>
              <a:rPr lang="ru-RU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Повестка: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1.</a:t>
            </a:r>
            <a:r>
              <a:rPr lang="ru-RU" b="1" dirty="0" smtClean="0"/>
              <a:t> Детская агрессия</a:t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2.</a:t>
            </a:r>
            <a:r>
              <a:rPr lang="ru-RU" b="1" dirty="0" smtClean="0"/>
              <a:t> Итоги </a:t>
            </a:r>
            <a:r>
              <a:rPr lang="en-US" b="1" dirty="0" smtClean="0"/>
              <a:t>III</a:t>
            </a:r>
            <a:r>
              <a:rPr lang="ru-RU" b="1" dirty="0" smtClean="0"/>
              <a:t> четверти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3.</a:t>
            </a:r>
            <a:r>
              <a:rPr lang="ru-RU" b="1" dirty="0" smtClean="0"/>
              <a:t> Разное</a:t>
            </a:r>
            <a:endParaRPr lang="ru-RU" dirty="0" smtClean="0"/>
          </a:p>
        </p:txBody>
      </p:sp>
      <p:pic>
        <p:nvPicPr>
          <p:cNvPr id="3076" name="Рисунок 4" descr="children_0120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188" y="5300663"/>
            <a:ext cx="1222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5" descr="children_017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2924175"/>
            <a:ext cx="1223963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6" descr="children_0133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5153025"/>
            <a:ext cx="38100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Рисунок 7" descr="children_0127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750" y="188913"/>
            <a:ext cx="1368425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Рисунок 8" descr="children_0166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2708275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857224" y="1857364"/>
            <a:ext cx="7772400" cy="1470025"/>
          </a:xfrm>
        </p:spPr>
        <p:txBody>
          <a:bodyPr/>
          <a:lstStyle/>
          <a:p>
            <a:pPr eaLnBrk="1" hangingPunct="1"/>
            <a:r>
              <a:rPr lang="ru-RU" sz="5400" b="1" dirty="0" smtClean="0"/>
              <a:t>Детская агрессия</a:t>
            </a:r>
            <a:endParaRPr lang="ru-RU" sz="5400" dirty="0" smtClean="0"/>
          </a:p>
        </p:txBody>
      </p:sp>
      <p:pic>
        <p:nvPicPr>
          <p:cNvPr id="3076" name="Рисунок 4" descr="children_0120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188" y="5300663"/>
            <a:ext cx="1222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5" descr="children_017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2924175"/>
            <a:ext cx="1223963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6" descr="children_0133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5153025"/>
            <a:ext cx="38100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Рисунок 7" descr="children_0127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750" y="188913"/>
            <a:ext cx="1368425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Рисунок 8" descr="children_0166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2708275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33400"/>
            <a:ext cx="6851104" cy="1143000"/>
          </a:xfrm>
        </p:spPr>
        <p:txBody>
          <a:bodyPr/>
          <a:lstStyle/>
          <a:p>
            <a:pPr eaLnBrk="1" hangingPunct="1"/>
            <a:r>
              <a:rPr lang="ru-RU" b="1" dirty="0" smtClean="0"/>
              <a:t>Агрессивное поведение           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85800" y="1981201"/>
            <a:ext cx="7848600" cy="1951856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это наиболее распространенный способ</a:t>
            </a:r>
          </a:p>
          <a:p>
            <a:pPr>
              <a:buNone/>
            </a:pPr>
            <a:r>
              <a:rPr lang="ru-RU" i="1" dirty="0" smtClean="0"/>
              <a:t>реагирования на срыв какой-то деятельности, </a:t>
            </a:r>
          </a:p>
          <a:p>
            <a:pPr>
              <a:buNone/>
            </a:pPr>
            <a:r>
              <a:rPr lang="ru-RU" i="1" dirty="0" smtClean="0"/>
              <a:t>на непреодолимые трудности, ограничения</a:t>
            </a:r>
          </a:p>
          <a:p>
            <a:pPr>
              <a:buNone/>
            </a:pPr>
            <a:r>
              <a:rPr lang="ru-RU" i="1" dirty="0" smtClean="0"/>
              <a:t>или запреты. </a:t>
            </a:r>
            <a:endParaRPr lang="ru-RU" i="1" dirty="0"/>
          </a:p>
        </p:txBody>
      </p:sp>
      <p:pic>
        <p:nvPicPr>
          <p:cNvPr id="5" name="Рисунок 4" descr="59916066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9"/>
            <a:ext cx="1440160" cy="158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ww.vpanamke.ru/upload/blog/28c2b5c45a0ca2a589c4a132a5ef44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789040"/>
            <a:ext cx="2160240" cy="25550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http://realsovet.ru/wp-content/uploads/2011/10/drachlivyj-harak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221088"/>
            <a:ext cx="3456384" cy="2194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576064"/>
          </a:xfrm>
        </p:spPr>
        <p:txBody>
          <a:bodyPr/>
          <a:lstStyle/>
          <a:p>
            <a:r>
              <a:rPr lang="ru-RU" sz="3600" b="1" dirty="0" smtClean="0"/>
              <a:t>Почему ребенок может драться: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981201"/>
            <a:ext cx="7848600" cy="2671936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чтобы привлечь внимание взрослого к себе или своим проблемам </a:t>
            </a:r>
          </a:p>
          <a:p>
            <a:pPr lvl="0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чтобы сообщить взрослому о своих негативных эмоциях (потому что не умеет выражать их другим приемлемым способом)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5362" name="Picture 2" descr="http://s1.hubimg.com/u/427528_f5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365104"/>
            <a:ext cx="2295103" cy="22615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3140968"/>
            <a:ext cx="7848600" cy="2743944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чтобы отомстить взрослому, который не желает слушаться ребенка </a:t>
            </a:r>
          </a:p>
          <a:p>
            <a:pPr lvl="0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чтобы проверить границы дозволенного (когда ребенку запрещают драться) </a:t>
            </a:r>
          </a:p>
          <a:p>
            <a:pPr lvl="0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просто для развлечения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6386" name="Picture 2" descr="http://semidnevka.ru/uploads/events/1301979058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620688"/>
            <a:ext cx="5184576" cy="23042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848872" cy="1055712"/>
          </a:xfrm>
        </p:spPr>
        <p:txBody>
          <a:bodyPr/>
          <a:lstStyle/>
          <a:p>
            <a:r>
              <a:rPr lang="ru-RU" sz="2800" b="1" dirty="0" smtClean="0"/>
              <a:t>Почему ребёнок дерётся в школе.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916832"/>
            <a:ext cx="7848600" cy="165618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Школьный коллектив - это особая среда, где</a:t>
            </a:r>
          </a:p>
          <a:p>
            <a:pPr>
              <a:buNone/>
            </a:pPr>
            <a:r>
              <a:rPr lang="ru-RU" dirty="0" smtClean="0"/>
              <a:t>каждый ребенок стремится занять</a:t>
            </a:r>
          </a:p>
          <a:p>
            <a:pPr>
              <a:buNone/>
            </a:pPr>
            <a:r>
              <a:rPr lang="ru-RU" dirty="0" smtClean="0"/>
              <a:t>определенное место. </a:t>
            </a:r>
            <a:endParaRPr lang="ru-RU" dirty="0"/>
          </a:p>
        </p:txBody>
      </p:sp>
      <p:pic>
        <p:nvPicPr>
          <p:cNvPr id="17410" name="Picture 2" descr="http://host-195-250-89-223.customer.arminco.com/uploads/news_images/f78852c98ae4f5123711eb8082024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140968"/>
            <a:ext cx="2465163" cy="26694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ru-RU" sz="3200" b="1" dirty="0" smtClean="0"/>
              <a:t>Стили родительского воспитания и детская агрессивность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844824"/>
            <a:ext cx="7848600" cy="324800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Авторитарный стиль воспитания.</a:t>
            </a:r>
          </a:p>
          <a:p>
            <a:pPr>
              <a:buNone/>
            </a:pP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ru-RU" i="1" dirty="0" smtClean="0"/>
              <a:t>Общения между детьми и родителями как такового не происходит, его заменяют жесткие требования и правила. Родители чаще всего отдают приказания и ждут, что они будут в точности выполнены, обсуждения не допускается.</a:t>
            </a:r>
            <a:endParaRPr lang="ru-RU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8434" name="Picture 2" descr="http://teonote.ru/wp-content/uploads/%D0%9E%D1%82%D0%B5%D1%86-%D0%B8-%D1%81%D1%8B%D0%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221088"/>
            <a:ext cx="1561951" cy="23871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63352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Либеральный стиль воспитания.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981201"/>
            <a:ext cx="7848600" cy="223988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i="1" dirty="0" smtClean="0"/>
              <a:t>Родители почти совсем не регламентируют поведение ребенка, открыты для общения с детьми. Детям предоставлена полная свобода при незначительном руководстве со стороны родителей.</a:t>
            </a:r>
            <a:endParaRPr lang="ru-RU" i="1" dirty="0"/>
          </a:p>
        </p:txBody>
      </p:sp>
      <p:pic>
        <p:nvPicPr>
          <p:cNvPr id="19460" name="Picture 4" descr="http://women.itop.net/content/files/images/2012/6/2012-6-7-17-53-54-493-j237rsXAQ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077072"/>
            <a:ext cx="3456384" cy="24176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10069046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5A867B"/>
        </a:dk2>
        <a:lt2>
          <a:srgbClr val="B7D760"/>
        </a:lt2>
        <a:accent1>
          <a:srgbClr val="F1F3CF"/>
        </a:accent1>
        <a:accent2>
          <a:srgbClr val="E9CC7A"/>
        </a:accent2>
        <a:accent3>
          <a:srgbClr val="FFFFFF"/>
        </a:accent3>
        <a:accent4>
          <a:srgbClr val="000000"/>
        </a:accent4>
        <a:accent5>
          <a:srgbClr val="F7F8E4"/>
        </a:accent5>
        <a:accent6>
          <a:srgbClr val="D3B96E"/>
        </a:accent6>
        <a:hlink>
          <a:srgbClr val="D1B4C8"/>
        </a:hlink>
        <a:folHlink>
          <a:srgbClr val="96C8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10069046</Template>
  <TotalTime>346</TotalTime>
  <Words>385</Words>
  <Application>Microsoft Office PowerPoint</Application>
  <PresentationFormat>Экран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10069046</vt:lpstr>
      <vt:lpstr>Родительское собрание 24.03.2014г</vt:lpstr>
      <vt:lpstr>Повестка: 1. Детская агрессия 2. Итоги III четверти  3. Разное</vt:lpstr>
      <vt:lpstr>Детская агрессия</vt:lpstr>
      <vt:lpstr>Агрессивное поведение            </vt:lpstr>
      <vt:lpstr>Почему ребенок может драться:  </vt:lpstr>
      <vt:lpstr>Слайд 6</vt:lpstr>
      <vt:lpstr>Почему ребёнок дерётся в школе. </vt:lpstr>
      <vt:lpstr>Стили родительского воспитания и детская агрессивность </vt:lpstr>
      <vt:lpstr>Либеральный стиль воспитания. </vt:lpstr>
      <vt:lpstr>Отвергающий стиль воспитания. </vt:lpstr>
      <vt:lpstr>Индифферентный стиль воспитания. </vt:lpstr>
      <vt:lpstr>Гиперсоциальный стиль воспитания.</vt:lpstr>
      <vt:lpstr>Эгоцентрический стиль воспитания.</vt:lpstr>
      <vt:lpstr>Авторитетный стиль воспитания.</vt:lpstr>
      <vt:lpstr>Желаю удачи!</vt:lpstr>
    </vt:vector>
  </TitlesOfParts>
  <Company>URTISI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41</cp:revision>
  <dcterms:created xsi:type="dcterms:W3CDTF">2011-08-18T13:52:20Z</dcterms:created>
  <dcterms:modified xsi:type="dcterms:W3CDTF">2014-09-27T17:58:36Z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TC100690461049</vt:lpwstr>
  </property>
</Properties>
</file>