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1" r:id="rId18"/>
    <p:sldId id="272" r:id="rId19"/>
    <p:sldId id="273" r:id="rId20"/>
    <p:sldId id="276" r:id="rId21"/>
    <p:sldId id="275" r:id="rId22"/>
    <p:sldId id="277" r:id="rId23"/>
    <p:sldId id="281" r:id="rId24"/>
    <p:sldId id="274" r:id="rId25"/>
    <p:sldId id="27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9"/>
          <p:cNvSpPr>
            <a:spLocks noGrp="1" noChangeArrowheads="1"/>
          </p:cNvSpPr>
          <p:nvPr>
            <p:ph type="dt" sz="half" idx="10"/>
          </p:nvPr>
        </p:nvSpPr>
        <p:spPr>
          <a:ln/>
        </p:spPr>
        <p:txBody>
          <a:bodyPr/>
          <a:lstStyle>
            <a:lvl1pPr>
              <a:defRPr/>
            </a:lvl1pPr>
          </a:lstStyle>
          <a:p>
            <a:pPr>
              <a:defRPr/>
            </a:pPr>
            <a:endParaRPr lang="ru-RU" dirty="0"/>
          </a:p>
        </p:txBody>
      </p:sp>
      <p:sp>
        <p:nvSpPr>
          <p:cNvPr id="7" name="Rectangle 20"/>
          <p:cNvSpPr>
            <a:spLocks noGrp="1" noChangeArrowheads="1"/>
          </p:cNvSpPr>
          <p:nvPr>
            <p:ph type="ftr" sz="quarter" idx="11"/>
          </p:nvPr>
        </p:nvSpPr>
        <p:spPr>
          <a:ln/>
        </p:spPr>
        <p:txBody>
          <a:bodyPr/>
          <a:lstStyle>
            <a:lvl1pPr>
              <a:defRPr/>
            </a:lvl1pPr>
          </a:lstStyle>
          <a:p>
            <a:pPr>
              <a:defRPr/>
            </a:pPr>
            <a:endParaRPr lang="ru-RU" dirty="0"/>
          </a:p>
        </p:txBody>
      </p:sp>
      <p:sp>
        <p:nvSpPr>
          <p:cNvPr id="8" name="Rectangle 21"/>
          <p:cNvSpPr>
            <a:spLocks noGrp="1" noChangeArrowheads="1"/>
          </p:cNvSpPr>
          <p:nvPr>
            <p:ph type="sldNum" sz="quarter" idx="12"/>
          </p:nvPr>
        </p:nvSpPr>
        <p:spPr>
          <a:ln/>
        </p:spPr>
        <p:txBody>
          <a:bodyPr/>
          <a:lstStyle>
            <a:lvl1pPr>
              <a:defRPr/>
            </a:lvl1pPr>
          </a:lstStyle>
          <a:p>
            <a:pPr>
              <a:defRPr/>
            </a:pPr>
            <a:fld id="{C54C5346-9980-4672-8190-993DC6A0F00A}"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88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28.11.2013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7772400" cy="1785950"/>
          </a:xfrm>
        </p:spPr>
        <p:txBody>
          <a:bodyPr>
            <a:noAutofit/>
          </a:bodyPr>
          <a:lstStyle/>
          <a:p>
            <a:r>
              <a:rPr lang="ru-RU" sz="2400" b="1" dirty="0" smtClean="0">
                <a:solidFill>
                  <a:srgbClr val="FFFF00"/>
                </a:solidFill>
              </a:rPr>
              <a:t>Осуществление коррекционно-педагогической и воспитательно-образовательной работы с детьми младшего школьного возраста по здоровьесбережению.</a:t>
            </a:r>
            <a:r>
              <a:rPr lang="ru-RU" sz="2400" b="1" dirty="0" smtClean="0"/>
              <a:t/>
            </a:r>
            <a:br>
              <a:rPr lang="ru-RU" sz="2400" b="1" dirty="0" smtClean="0"/>
            </a:br>
            <a:endParaRPr lang="ru-RU" sz="2400" b="1"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Прогулки на свежем воздухе</a:t>
            </a:r>
            <a:endParaRPr lang="ru-RU" dirty="0">
              <a:solidFill>
                <a:srgbClr val="002060"/>
              </a:solidFill>
            </a:endParaRPr>
          </a:p>
        </p:txBody>
      </p:sp>
      <p:pic>
        <p:nvPicPr>
          <p:cNvPr id="4" name="Содержимое 3" descr="DSCF6935.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a:ln>
            <a:solidFill>
              <a:srgbClr val="7030A0"/>
            </a:solidFill>
          </a:ln>
        </p:spPr>
      </p:pic>
      <p:pic>
        <p:nvPicPr>
          <p:cNvPr id="6" name="Содержимое 5" descr="DSCF6936.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14876" y="2357430"/>
            <a:ext cx="4038600" cy="3028950"/>
          </a:xfrm>
          <a:ln>
            <a:solidFill>
              <a:srgbClr val="7030A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002060"/>
                </a:solidFill>
              </a:rPr>
              <a:t>Сказкотерапия</a:t>
            </a:r>
            <a:r>
              <a:rPr lang="ru-RU" dirty="0" smtClean="0">
                <a:solidFill>
                  <a:srgbClr val="002060"/>
                </a:solidFill>
              </a:rPr>
              <a:t> </a:t>
            </a:r>
            <a:endParaRPr lang="ru-RU" dirty="0">
              <a:solidFill>
                <a:srgbClr val="002060"/>
              </a:solidFill>
            </a:endParaRPr>
          </a:p>
        </p:txBody>
      </p:sp>
      <p:pic>
        <p:nvPicPr>
          <p:cNvPr id="4" name="Содержимое 3" descr="SDC16912.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71604" y="1571612"/>
            <a:ext cx="6034617" cy="4525963"/>
          </a:xfrm>
          <a:ln>
            <a:solidFill>
              <a:srgbClr val="7030A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Развитие мелкой моторики</a:t>
            </a:r>
            <a:endParaRPr lang="ru-RU" dirty="0">
              <a:solidFill>
                <a:srgbClr val="002060"/>
              </a:solidFill>
            </a:endParaRPr>
          </a:p>
        </p:txBody>
      </p:sp>
      <p:pic>
        <p:nvPicPr>
          <p:cNvPr id="5" name="Содержимое 4" descr="SDC16910.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a:ln>
            <a:solidFill>
              <a:srgbClr val="7030A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002060"/>
                </a:solidFill>
              </a:rPr>
              <a:t>Пальчиковая гимнастика</a:t>
            </a:r>
            <a:endParaRPr lang="ru-RU" dirty="0">
              <a:solidFill>
                <a:srgbClr val="002060"/>
              </a:solidFill>
            </a:endParaRPr>
          </a:p>
        </p:txBody>
      </p:sp>
      <p:pic>
        <p:nvPicPr>
          <p:cNvPr id="7" name="Содержимое 6" descr="SDC16960.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a:ln>
            <a:solidFill>
              <a:srgbClr val="7030A0"/>
            </a:solidFill>
          </a:ln>
        </p:spPr>
      </p:pic>
      <p:pic>
        <p:nvPicPr>
          <p:cNvPr id="10" name="Содержимое 9" descr="SDC16958.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348706"/>
            <a:ext cx="4038600" cy="3028950"/>
          </a:xfrm>
          <a:ln>
            <a:solidFill>
              <a:srgbClr val="7030A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Пальчиковая гимнастика</a:t>
            </a:r>
            <a:endParaRPr lang="ru-RU" dirty="0">
              <a:solidFill>
                <a:srgbClr val="002060"/>
              </a:solidFill>
            </a:endParaRPr>
          </a:p>
        </p:txBody>
      </p:sp>
      <p:pic>
        <p:nvPicPr>
          <p:cNvPr id="6" name="Содержимое 5" descr="SDC16963.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a:ln>
            <a:solidFill>
              <a:srgbClr val="7030A0"/>
            </a:solidFill>
          </a:ln>
        </p:spPr>
      </p:pic>
      <p:pic>
        <p:nvPicPr>
          <p:cNvPr id="7" name="Содержимое 6" descr="SDC16957.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648200" y="2348706"/>
            <a:ext cx="4038600" cy="3028950"/>
          </a:xfrm>
          <a:ln>
            <a:solidFill>
              <a:srgbClr val="7030A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002060"/>
                </a:solidFill>
              </a:rPr>
              <a:t>Пальчиковая гимнастика</a:t>
            </a:r>
            <a:endParaRPr lang="ru-RU" dirty="0">
              <a:solidFill>
                <a:srgbClr val="002060"/>
              </a:solidFill>
            </a:endParaRPr>
          </a:p>
        </p:txBody>
      </p:sp>
      <p:pic>
        <p:nvPicPr>
          <p:cNvPr id="7" name="Содержимое 6" descr="SDC16964.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a:ln>
            <a:solidFill>
              <a:srgbClr val="7030A0"/>
            </a:solidFill>
          </a:ln>
        </p:spPr>
      </p:pic>
      <p:pic>
        <p:nvPicPr>
          <p:cNvPr id="8" name="Содержимое 7" descr="SDC16966.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348706"/>
            <a:ext cx="4038600" cy="3028950"/>
          </a:xfrm>
          <a:ln>
            <a:solidFill>
              <a:srgbClr val="7030A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solidFill>
                  <a:srgbClr val="002060"/>
                </a:solidFill>
              </a:rPr>
              <a:t>Утренняя зарядка</a:t>
            </a:r>
            <a:endParaRPr lang="ru-RU" dirty="0">
              <a:solidFill>
                <a:srgbClr val="002060"/>
              </a:solidFill>
            </a:endParaRPr>
          </a:p>
        </p:txBody>
      </p:sp>
      <p:pic>
        <p:nvPicPr>
          <p:cNvPr id="7" name="Содержимое 6" descr="SDC16972.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a:ln>
            <a:solidFill>
              <a:srgbClr val="7030A0"/>
            </a:solidFill>
          </a:ln>
        </p:spPr>
      </p:pic>
      <p:pic>
        <p:nvPicPr>
          <p:cNvPr id="9" name="Содержимое 8" descr="SDC16970.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3438" y="2357430"/>
            <a:ext cx="4038600" cy="3028950"/>
          </a:xfrm>
          <a:ln>
            <a:solidFill>
              <a:srgbClr val="7030A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002060"/>
                </a:solidFill>
              </a:rPr>
              <a:t>Физминутки</a:t>
            </a:r>
            <a:r>
              <a:rPr lang="ru-RU" dirty="0" smtClean="0">
                <a:solidFill>
                  <a:srgbClr val="002060"/>
                </a:solidFill>
              </a:rPr>
              <a:t> на уроках</a:t>
            </a:r>
            <a:endParaRPr lang="ru-RU" dirty="0">
              <a:solidFill>
                <a:srgbClr val="002060"/>
              </a:solidFill>
            </a:endParaRPr>
          </a:p>
        </p:txBody>
      </p:sp>
      <p:pic>
        <p:nvPicPr>
          <p:cNvPr id="5" name="Содержимое 4" descr="SDC16954.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a:ln>
            <a:solidFill>
              <a:srgbClr val="7030A0"/>
            </a:solidFill>
          </a:ln>
        </p:spPr>
      </p:pic>
      <p:pic>
        <p:nvPicPr>
          <p:cNvPr id="6" name="Содержимое 5" descr="SDC16971.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348706"/>
            <a:ext cx="4038600" cy="3028950"/>
          </a:xfrm>
          <a:ln>
            <a:solidFill>
              <a:srgbClr val="7030A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  </a:t>
            </a:r>
            <a:r>
              <a:rPr lang="ru-RU" b="1" dirty="0" smtClean="0">
                <a:solidFill>
                  <a:schemeClr val="accent5">
                    <a:lumMod val="50000"/>
                  </a:schemeClr>
                </a:solidFill>
              </a:rPr>
              <a:t>"Школа здоровья".</a:t>
            </a:r>
            <a:br>
              <a:rPr lang="ru-RU" b="1" dirty="0" smtClean="0">
                <a:solidFill>
                  <a:schemeClr val="accent5">
                    <a:lumMod val="50000"/>
                  </a:schemeClr>
                </a:solidFill>
              </a:rPr>
            </a:br>
            <a:r>
              <a:rPr lang="ru-RU" b="1" dirty="0" smtClean="0">
                <a:solidFill>
                  <a:schemeClr val="accent5">
                    <a:lumMod val="50000"/>
                  </a:schemeClr>
                </a:solidFill>
              </a:rPr>
              <a:t>Из опыта работы московских школ. </a:t>
            </a:r>
            <a:endParaRPr lang="ru-RU" b="1" dirty="0">
              <a:solidFill>
                <a:schemeClr val="accent5">
                  <a:lumMod val="50000"/>
                </a:schemeClr>
              </a:solidFill>
            </a:endParaRPr>
          </a:p>
        </p:txBody>
      </p:sp>
      <p:sp>
        <p:nvSpPr>
          <p:cNvPr id="6" name="Содержимое 5"/>
          <p:cNvSpPr>
            <a:spLocks noGrp="1"/>
          </p:cNvSpPr>
          <p:nvPr>
            <p:ph idx="1"/>
          </p:nvPr>
        </p:nvSpPr>
        <p:spPr/>
        <p:txBody>
          <a:bodyPr>
            <a:normAutofit/>
          </a:bodyPr>
          <a:lstStyle/>
          <a:p>
            <a:pPr algn="ctr"/>
            <a:endParaRPr lang="ru-RU" b="1" i="1" dirty="0" smtClean="0">
              <a:solidFill>
                <a:schemeClr val="accent5">
                  <a:lumMod val="50000"/>
                </a:schemeClr>
              </a:solidFill>
              <a:latin typeface="Times New Roman" pitchFamily="18" charset="0"/>
              <a:cs typeface="Times New Roman" pitchFamily="18" charset="0"/>
            </a:endParaRPr>
          </a:p>
          <a:p>
            <a:pPr algn="ctr">
              <a:buNone/>
            </a:pPr>
            <a:r>
              <a:rPr lang="ru-RU" b="1" i="1" dirty="0" smtClean="0">
                <a:solidFill>
                  <a:schemeClr val="accent5">
                    <a:lumMod val="50000"/>
                  </a:schemeClr>
                </a:solidFill>
                <a:latin typeface="Times New Roman" pitchFamily="18" charset="0"/>
                <a:cs typeface="Times New Roman" pitchFamily="18" charset="0"/>
              </a:rPr>
              <a:t>Почему именно школа?</a:t>
            </a:r>
          </a:p>
          <a:p>
            <a:r>
              <a:rPr lang="ru-RU" sz="2800" b="1" i="1" dirty="0" smtClean="0">
                <a:solidFill>
                  <a:schemeClr val="tx2">
                    <a:lumMod val="50000"/>
                  </a:schemeClr>
                </a:solidFill>
                <a:latin typeface="Times New Roman" pitchFamily="18" charset="0"/>
                <a:cs typeface="Times New Roman" pitchFamily="18" charset="0"/>
              </a:rPr>
              <a:t>Знания, выработанные в школе,  остаются с человеком на всю жизнь, удерживая его  в течение жизни от поведения, опасного для жизни, особенно если эти знания связаны с положительными эмоциями.</a:t>
            </a:r>
          </a:p>
          <a:p>
            <a:pPr>
              <a:buNone/>
            </a:pPr>
            <a:r>
              <a:rPr lang="ru-RU" dirty="0" smtClean="0"/>
              <a:t> </a:t>
            </a:r>
          </a:p>
          <a:p>
            <a:endParaRPr lang="ru-RU" dirty="0"/>
          </a:p>
        </p:txBody>
      </p:sp>
      <p:pic>
        <p:nvPicPr>
          <p:cNvPr id="7" name="Рисунок 6" descr="SDC1697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2198" y="4643446"/>
            <a:ext cx="2095483" cy="1571612"/>
          </a:xfrm>
          <a:prstGeom prst="rect">
            <a:avLst/>
          </a:prstGeom>
          <a:ln>
            <a:solidFill>
              <a:schemeClr val="accent5">
                <a:lumMod val="50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5">
                    <a:lumMod val="50000"/>
                  </a:schemeClr>
                </a:solidFill>
              </a:rPr>
              <a:t>Индустрия </a:t>
            </a:r>
            <a:r>
              <a:rPr lang="ru-RU" b="1" dirty="0" err="1" smtClean="0">
                <a:solidFill>
                  <a:schemeClr val="accent5">
                    <a:lumMod val="50000"/>
                  </a:schemeClr>
                </a:solidFill>
              </a:rPr>
              <a:t>здоровьесберегающего</a:t>
            </a:r>
            <a:r>
              <a:rPr lang="ru-RU" b="1" dirty="0" smtClean="0">
                <a:solidFill>
                  <a:schemeClr val="accent5">
                    <a:lumMod val="50000"/>
                  </a:schemeClr>
                </a:solidFill>
              </a:rPr>
              <a:t> оборудования</a:t>
            </a:r>
            <a:endParaRPr lang="ru-RU" b="1" dirty="0">
              <a:solidFill>
                <a:schemeClr val="accent5">
                  <a:lumMod val="50000"/>
                </a:schemeClr>
              </a:solidFill>
            </a:endParaRPr>
          </a:p>
        </p:txBody>
      </p:sp>
      <p:pic>
        <p:nvPicPr>
          <p:cNvPr id="5" name="Picture 8" descr="PC190244"/>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642910" y="1571612"/>
            <a:ext cx="3394075" cy="4525963"/>
          </a:xfrm>
          <a:prstGeom prst="rect">
            <a:avLst/>
          </a:prstGeom>
          <a:noFill/>
          <a:ln w="9525">
            <a:solidFill>
              <a:schemeClr val="accent5">
                <a:lumMod val="50000"/>
              </a:schemeClr>
            </a:solidFill>
            <a:miter lim="800000"/>
            <a:headEnd/>
            <a:tailEnd/>
          </a:ln>
        </p:spPr>
      </p:pic>
      <p:pic>
        <p:nvPicPr>
          <p:cNvPr id="1027" name="Picture 3"/>
          <p:cNvPicPr>
            <a:picLocks noChangeAspect="1" noChangeArrowheads="1"/>
          </p:cNvPicPr>
          <p:nvPr/>
        </p:nvPicPr>
        <p:blipFill>
          <a:blip r:embed="rId3"/>
          <a:srcRect/>
          <a:stretch>
            <a:fillRect/>
          </a:stretch>
        </p:blipFill>
        <p:spPr bwMode="auto">
          <a:xfrm rot="359123">
            <a:off x="4500562" y="2285992"/>
            <a:ext cx="4214842" cy="3163108"/>
          </a:xfrm>
          <a:prstGeom prst="rect">
            <a:avLst/>
          </a:prstGeom>
          <a:noFill/>
          <a:ln w="9525">
            <a:solidFill>
              <a:schemeClr val="accent5">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400" b="1" dirty="0" smtClean="0">
                <a:solidFill>
                  <a:schemeClr val="accent5">
                    <a:lumMod val="50000"/>
                  </a:schemeClr>
                </a:solidFill>
              </a:rPr>
              <a:t>Таблица по заболеваниям второклассников</a:t>
            </a:r>
            <a:endParaRPr lang="ru-RU" sz="2400" b="1" dirty="0">
              <a:solidFill>
                <a:schemeClr val="accent5">
                  <a:lumMod val="50000"/>
                </a:schemeClr>
              </a:solidFill>
            </a:endParaRPr>
          </a:p>
        </p:txBody>
      </p:sp>
      <p:graphicFrame>
        <p:nvGraphicFramePr>
          <p:cNvPr id="6" name="Содержимое 5"/>
          <p:cNvGraphicFramePr>
            <a:graphicFrameLocks noGrp="1"/>
          </p:cNvGraphicFramePr>
          <p:nvPr>
            <p:ph idx="1"/>
          </p:nvPr>
        </p:nvGraphicFramePr>
        <p:xfrm>
          <a:off x="500034" y="1000108"/>
          <a:ext cx="8229600" cy="5715034"/>
        </p:xfrm>
        <a:graphic>
          <a:graphicData uri="http://schemas.openxmlformats.org/drawingml/2006/table">
            <a:tbl>
              <a:tblPr firstRow="1" bandRow="1">
                <a:tableStyleId>{5C22544A-7EE6-4342-B048-85BDC9FD1C3A}</a:tableStyleId>
              </a:tblPr>
              <a:tblGrid>
                <a:gridCol w="514350"/>
                <a:gridCol w="514350"/>
                <a:gridCol w="514350"/>
                <a:gridCol w="514350"/>
                <a:gridCol w="514350"/>
                <a:gridCol w="514350"/>
                <a:gridCol w="514350"/>
                <a:gridCol w="514350"/>
                <a:gridCol w="514350"/>
                <a:gridCol w="514350"/>
                <a:gridCol w="514350"/>
                <a:gridCol w="514350"/>
                <a:gridCol w="514350"/>
                <a:gridCol w="514350"/>
                <a:gridCol w="514350"/>
                <a:gridCol w="514350"/>
              </a:tblGrid>
              <a:tr h="762538">
                <a:tc>
                  <a:txBody>
                    <a:bodyPr/>
                    <a:lstStyle/>
                    <a:p>
                      <a:pPr algn="ctr">
                        <a:spcAft>
                          <a:spcPts val="0"/>
                        </a:spcAft>
                      </a:pPr>
                      <a:endParaRPr lang="ru-RU" sz="1200" b="1" dirty="0">
                        <a:solidFill>
                          <a:schemeClr val="bg2">
                            <a:lumMod val="10000"/>
                          </a:schemeClr>
                        </a:solidFill>
                        <a:latin typeface="Times New Roman"/>
                        <a:ea typeface="Times New Roman"/>
                        <a:cs typeface="Times New Roman"/>
                      </a:endParaRPr>
                    </a:p>
                  </a:txBody>
                  <a:tcPr marL="68580" marR="68580" marT="0" marB="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Кариес</a:t>
                      </a:r>
                    </a:p>
                  </a:txBody>
                  <a:tcPr marL="68580" marR="68580" marT="0" marB="0" vert="vert270"/>
                </a:tc>
                <a:tc>
                  <a:txBody>
                    <a:bodyPr/>
                    <a:lstStyle/>
                    <a:p>
                      <a:pPr marL="71755" marR="71755" algn="ctr">
                        <a:spcAft>
                          <a:spcPts val="0"/>
                        </a:spcAft>
                      </a:pPr>
                      <a:r>
                        <a:rPr lang="ru-RU" sz="1050" b="1" dirty="0" smtClean="0">
                          <a:solidFill>
                            <a:schemeClr val="bg2">
                              <a:lumMod val="10000"/>
                            </a:schemeClr>
                          </a:solidFill>
                          <a:latin typeface="Times New Roman"/>
                          <a:ea typeface="Times New Roman"/>
                          <a:cs typeface="Times New Roman"/>
                        </a:rPr>
                        <a:t>Нарушение осанки</a:t>
                      </a:r>
                      <a:endParaRPr lang="ru-RU" sz="1050" b="1" dirty="0">
                        <a:solidFill>
                          <a:schemeClr val="bg2">
                            <a:lumMod val="10000"/>
                          </a:schemeClr>
                        </a:solidFill>
                        <a:latin typeface="Times New Roman"/>
                        <a:ea typeface="Times New Roman"/>
                        <a:cs typeface="Times New Roman"/>
                      </a:endParaRPr>
                    </a:p>
                    <a:p>
                      <a:pPr marL="71755" marR="71755" algn="ctr">
                        <a:spcAft>
                          <a:spcPts val="0"/>
                        </a:spcAft>
                      </a:pPr>
                      <a:r>
                        <a:rPr lang="ru-RU" sz="1050" b="1" dirty="0">
                          <a:solidFill>
                            <a:schemeClr val="bg2">
                              <a:lumMod val="10000"/>
                            </a:schemeClr>
                          </a:solidFill>
                          <a:latin typeface="Times New Roman"/>
                          <a:ea typeface="Times New Roman"/>
                          <a:cs typeface="Times New Roman"/>
                        </a:rPr>
                        <a:t>осанки</a:t>
                      </a:r>
                    </a:p>
                  </a:txBody>
                  <a:tcPr marL="68580" marR="68580" marT="0" marB="0" vert="vert27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Дефект речи</a:t>
                      </a:r>
                    </a:p>
                  </a:txBody>
                  <a:tcPr marL="68580" marR="68580" marT="0" marB="0" vert="vert27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Шум в сердце</a:t>
                      </a:r>
                    </a:p>
                  </a:txBody>
                  <a:tcPr marL="68580" marR="68580" marT="0" marB="0" vert="vert27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Избыток</a:t>
                      </a:r>
                    </a:p>
                    <a:p>
                      <a:pPr marL="71755" marR="71755" algn="ctr">
                        <a:spcAft>
                          <a:spcPts val="0"/>
                        </a:spcAft>
                      </a:pPr>
                      <a:r>
                        <a:rPr lang="ru-RU" sz="1200" b="1" dirty="0">
                          <a:solidFill>
                            <a:schemeClr val="bg2">
                              <a:lumMod val="10000"/>
                            </a:schemeClr>
                          </a:solidFill>
                          <a:latin typeface="Times New Roman"/>
                          <a:ea typeface="Times New Roman"/>
                          <a:cs typeface="Times New Roman"/>
                        </a:rPr>
                        <a:t>массы</a:t>
                      </a:r>
                    </a:p>
                    <a:p>
                      <a:pPr marL="71755" marR="71755" algn="ctr">
                        <a:spcAft>
                          <a:spcPts val="0"/>
                        </a:spcAft>
                      </a:pPr>
                      <a:r>
                        <a:rPr lang="ru-RU" sz="1200" b="1" dirty="0">
                          <a:solidFill>
                            <a:schemeClr val="bg2">
                              <a:lumMod val="10000"/>
                            </a:schemeClr>
                          </a:solidFill>
                          <a:latin typeface="Times New Roman"/>
                          <a:ea typeface="Times New Roman"/>
                          <a:cs typeface="Times New Roman"/>
                        </a:rPr>
                        <a:t>тела</a:t>
                      </a:r>
                    </a:p>
                  </a:txBody>
                  <a:tcPr marL="68580" marR="68580" marT="0" marB="0" vert="vert270"/>
                </a:tc>
                <a:tc>
                  <a:txBody>
                    <a:bodyPr/>
                    <a:lstStyle/>
                    <a:p>
                      <a:pPr marL="71755" marR="71755" algn="ctr">
                        <a:spcAft>
                          <a:spcPts val="0"/>
                        </a:spcAft>
                      </a:pPr>
                      <a:r>
                        <a:rPr lang="ru-RU" sz="1200" b="1" dirty="0" err="1">
                          <a:solidFill>
                            <a:schemeClr val="bg2">
                              <a:lumMod val="10000"/>
                            </a:schemeClr>
                          </a:solidFill>
                          <a:latin typeface="Times New Roman"/>
                          <a:ea typeface="Times New Roman"/>
                          <a:cs typeface="Times New Roman"/>
                        </a:rPr>
                        <a:t>Гипо</a:t>
                      </a:r>
                      <a:r>
                        <a:rPr lang="ru-RU" sz="1200" b="1" dirty="0">
                          <a:solidFill>
                            <a:schemeClr val="bg2">
                              <a:lumMod val="10000"/>
                            </a:schemeClr>
                          </a:solidFill>
                          <a:latin typeface="Times New Roman"/>
                          <a:ea typeface="Times New Roman"/>
                          <a:cs typeface="Times New Roman"/>
                        </a:rPr>
                        <a:t>-</a:t>
                      </a:r>
                    </a:p>
                    <a:p>
                      <a:pPr marL="71755" marR="71755" algn="ctr">
                        <a:spcAft>
                          <a:spcPts val="0"/>
                        </a:spcAft>
                      </a:pPr>
                      <a:r>
                        <a:rPr lang="ru-RU" sz="1200" b="1" dirty="0" err="1">
                          <a:solidFill>
                            <a:schemeClr val="bg2">
                              <a:lumMod val="10000"/>
                            </a:schemeClr>
                          </a:solidFill>
                          <a:latin typeface="Times New Roman"/>
                          <a:ea typeface="Times New Roman"/>
                          <a:cs typeface="Times New Roman"/>
                        </a:rPr>
                        <a:t>сомия</a:t>
                      </a:r>
                      <a:endParaRPr lang="ru-RU" sz="1200" b="1" dirty="0">
                        <a:solidFill>
                          <a:schemeClr val="bg2">
                            <a:lumMod val="10000"/>
                          </a:schemeClr>
                        </a:solidFill>
                        <a:latin typeface="Times New Roman"/>
                        <a:ea typeface="Times New Roman"/>
                        <a:cs typeface="Times New Roman"/>
                      </a:endParaRPr>
                    </a:p>
                  </a:txBody>
                  <a:tcPr marL="68580" marR="68580" marT="0" marB="0" vert="vert270"/>
                </a:tc>
                <a:tc>
                  <a:txBody>
                    <a:bodyPr/>
                    <a:lstStyle/>
                    <a:p>
                      <a:pPr marL="71755" marR="71755" algn="ctr">
                        <a:spcAft>
                          <a:spcPts val="0"/>
                        </a:spcAft>
                      </a:pPr>
                      <a:r>
                        <a:rPr lang="ru-RU" sz="1200" b="1" dirty="0" err="1">
                          <a:solidFill>
                            <a:schemeClr val="bg2">
                              <a:lumMod val="10000"/>
                            </a:schemeClr>
                          </a:solidFill>
                          <a:latin typeface="Times New Roman"/>
                          <a:ea typeface="Times New Roman"/>
                          <a:cs typeface="Times New Roman"/>
                        </a:rPr>
                        <a:t>Гипер</a:t>
                      </a:r>
                      <a:r>
                        <a:rPr lang="ru-RU" sz="1200" b="1" dirty="0">
                          <a:solidFill>
                            <a:schemeClr val="bg2">
                              <a:lumMod val="10000"/>
                            </a:schemeClr>
                          </a:solidFill>
                          <a:latin typeface="Times New Roman"/>
                          <a:ea typeface="Times New Roman"/>
                          <a:cs typeface="Times New Roman"/>
                        </a:rPr>
                        <a:t>-</a:t>
                      </a:r>
                    </a:p>
                    <a:p>
                      <a:pPr marL="71755" marR="71755" algn="ctr">
                        <a:spcAft>
                          <a:spcPts val="0"/>
                        </a:spcAft>
                      </a:pPr>
                      <a:r>
                        <a:rPr lang="ru-RU" sz="1200" b="1" dirty="0" err="1">
                          <a:solidFill>
                            <a:schemeClr val="bg2">
                              <a:lumMod val="10000"/>
                            </a:schemeClr>
                          </a:solidFill>
                          <a:latin typeface="Times New Roman"/>
                          <a:ea typeface="Times New Roman"/>
                          <a:cs typeface="Times New Roman"/>
                        </a:rPr>
                        <a:t>сомия</a:t>
                      </a:r>
                      <a:endParaRPr lang="ru-RU" sz="1200" b="1" dirty="0">
                        <a:solidFill>
                          <a:schemeClr val="bg2">
                            <a:lumMod val="10000"/>
                          </a:schemeClr>
                        </a:solidFill>
                        <a:latin typeface="Times New Roman"/>
                        <a:ea typeface="Times New Roman"/>
                        <a:cs typeface="Times New Roman"/>
                      </a:endParaRPr>
                    </a:p>
                  </a:txBody>
                  <a:tcPr marL="68580" marR="68580" marT="0" marB="0" vert="vert270"/>
                </a:tc>
                <a:tc>
                  <a:txBody>
                    <a:bodyPr/>
                    <a:lstStyle/>
                    <a:p>
                      <a:pPr marL="71755" marR="71755" algn="ctr">
                        <a:spcAft>
                          <a:spcPts val="0"/>
                        </a:spcAft>
                      </a:pPr>
                      <a:r>
                        <a:rPr lang="ru-RU" sz="1200" b="1" dirty="0" err="1">
                          <a:solidFill>
                            <a:schemeClr val="bg2">
                              <a:lumMod val="10000"/>
                            </a:schemeClr>
                          </a:solidFill>
                          <a:latin typeface="Times New Roman"/>
                          <a:ea typeface="Times New Roman"/>
                          <a:cs typeface="Times New Roman"/>
                        </a:rPr>
                        <a:t>Косогла</a:t>
                      </a:r>
                      <a:r>
                        <a:rPr lang="ru-RU" sz="1200" b="1" dirty="0">
                          <a:solidFill>
                            <a:schemeClr val="bg2">
                              <a:lumMod val="10000"/>
                            </a:schemeClr>
                          </a:solidFill>
                          <a:latin typeface="Times New Roman"/>
                          <a:ea typeface="Times New Roman"/>
                          <a:cs typeface="Times New Roman"/>
                        </a:rPr>
                        <a:t>-</a:t>
                      </a:r>
                    </a:p>
                    <a:p>
                      <a:pPr marL="71755" marR="71755" algn="ctr">
                        <a:spcAft>
                          <a:spcPts val="0"/>
                        </a:spcAft>
                      </a:pPr>
                      <a:r>
                        <a:rPr lang="ru-RU" sz="1200" b="1" dirty="0" err="1">
                          <a:solidFill>
                            <a:schemeClr val="bg2">
                              <a:lumMod val="10000"/>
                            </a:schemeClr>
                          </a:solidFill>
                          <a:latin typeface="Times New Roman"/>
                          <a:ea typeface="Times New Roman"/>
                          <a:cs typeface="Times New Roman"/>
                        </a:rPr>
                        <a:t>зие</a:t>
                      </a:r>
                      <a:endParaRPr lang="ru-RU" sz="1200" b="1" dirty="0">
                        <a:solidFill>
                          <a:schemeClr val="bg2">
                            <a:lumMod val="10000"/>
                          </a:schemeClr>
                        </a:solidFill>
                        <a:latin typeface="Times New Roman"/>
                        <a:ea typeface="Times New Roman"/>
                        <a:cs typeface="Times New Roman"/>
                      </a:endParaRPr>
                    </a:p>
                  </a:txBody>
                  <a:tcPr marL="68580" marR="68580" marT="0" marB="0" vert="vert27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Энцефалопатия</a:t>
                      </a:r>
                    </a:p>
                  </a:txBody>
                  <a:tcPr marL="68580" marR="68580" marT="0" marB="0" vert="vert270"/>
                </a:tc>
                <a:tc>
                  <a:txBody>
                    <a:bodyPr/>
                    <a:lstStyle/>
                    <a:p>
                      <a:pPr marL="71755" marR="71755" algn="ctr">
                        <a:spcAft>
                          <a:spcPts val="0"/>
                        </a:spcAft>
                      </a:pPr>
                      <a:r>
                        <a:rPr lang="ru-RU" sz="1200" b="1" dirty="0" err="1">
                          <a:solidFill>
                            <a:schemeClr val="bg2">
                              <a:lumMod val="10000"/>
                            </a:schemeClr>
                          </a:solidFill>
                          <a:latin typeface="Times New Roman"/>
                          <a:ea typeface="Times New Roman"/>
                          <a:cs typeface="Times New Roman"/>
                        </a:rPr>
                        <a:t>Вегетосо</a:t>
                      </a:r>
                      <a:endParaRPr lang="ru-RU" sz="1200" b="1" dirty="0">
                        <a:solidFill>
                          <a:schemeClr val="bg2">
                            <a:lumMod val="10000"/>
                          </a:schemeClr>
                        </a:solidFill>
                        <a:latin typeface="Times New Roman"/>
                        <a:ea typeface="Times New Roman"/>
                        <a:cs typeface="Times New Roman"/>
                      </a:endParaRPr>
                    </a:p>
                    <a:p>
                      <a:pPr marL="71755" marR="71755" algn="ctr">
                        <a:spcAft>
                          <a:spcPts val="0"/>
                        </a:spcAft>
                      </a:pPr>
                      <a:r>
                        <a:rPr lang="ru-RU" sz="1200" b="1" dirty="0" err="1">
                          <a:solidFill>
                            <a:schemeClr val="bg2">
                              <a:lumMod val="10000"/>
                            </a:schemeClr>
                          </a:solidFill>
                          <a:latin typeface="Times New Roman"/>
                          <a:ea typeface="Times New Roman"/>
                          <a:cs typeface="Times New Roman"/>
                        </a:rPr>
                        <a:t>судистая</a:t>
                      </a:r>
                      <a:r>
                        <a:rPr lang="ru-RU" sz="1200" b="1" dirty="0">
                          <a:solidFill>
                            <a:schemeClr val="bg2">
                              <a:lumMod val="10000"/>
                            </a:schemeClr>
                          </a:solidFill>
                          <a:latin typeface="Times New Roman"/>
                          <a:ea typeface="Times New Roman"/>
                          <a:cs typeface="Times New Roman"/>
                        </a:rPr>
                        <a:t> </a:t>
                      </a:r>
                      <a:r>
                        <a:rPr lang="ru-RU" sz="1200" b="1" dirty="0" err="1">
                          <a:solidFill>
                            <a:schemeClr val="bg2">
                              <a:lumMod val="10000"/>
                            </a:schemeClr>
                          </a:solidFill>
                          <a:latin typeface="Times New Roman"/>
                          <a:ea typeface="Times New Roman"/>
                          <a:cs typeface="Times New Roman"/>
                        </a:rPr>
                        <a:t>дистония</a:t>
                      </a:r>
                      <a:endParaRPr lang="ru-RU" sz="1200" b="1" dirty="0">
                        <a:solidFill>
                          <a:schemeClr val="bg2">
                            <a:lumMod val="10000"/>
                          </a:schemeClr>
                        </a:solidFill>
                        <a:latin typeface="Times New Roman"/>
                        <a:ea typeface="Times New Roman"/>
                        <a:cs typeface="Times New Roman"/>
                      </a:endParaRPr>
                    </a:p>
                  </a:txBody>
                  <a:tcPr marL="68580" marR="68580" marT="0" marB="0" vert="vert27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Астма</a:t>
                      </a:r>
                    </a:p>
                  </a:txBody>
                  <a:tcPr marL="68580" marR="68580" marT="0" marB="0" vert="vert270"/>
                </a:tc>
                <a:tc>
                  <a:txBody>
                    <a:bodyPr/>
                    <a:lstStyle/>
                    <a:p>
                      <a:pPr marL="71755" marR="71755" algn="ctr">
                        <a:spcAft>
                          <a:spcPts val="0"/>
                        </a:spcAft>
                      </a:pPr>
                      <a:r>
                        <a:rPr lang="ru-RU" sz="1200" b="1" dirty="0" err="1">
                          <a:solidFill>
                            <a:schemeClr val="bg2">
                              <a:lumMod val="10000"/>
                            </a:schemeClr>
                          </a:solidFill>
                          <a:latin typeface="Times New Roman"/>
                          <a:ea typeface="Times New Roman"/>
                          <a:cs typeface="Times New Roman"/>
                        </a:rPr>
                        <a:t>Гастро</a:t>
                      </a:r>
                      <a:endParaRPr lang="ru-RU" sz="1200" b="1" dirty="0">
                        <a:solidFill>
                          <a:schemeClr val="bg2">
                            <a:lumMod val="10000"/>
                          </a:schemeClr>
                        </a:solidFill>
                        <a:latin typeface="Times New Roman"/>
                        <a:ea typeface="Times New Roman"/>
                        <a:cs typeface="Times New Roman"/>
                      </a:endParaRPr>
                    </a:p>
                    <a:p>
                      <a:pPr marL="71755" marR="71755" algn="ctr">
                        <a:spcAft>
                          <a:spcPts val="0"/>
                        </a:spcAft>
                      </a:pPr>
                      <a:r>
                        <a:rPr lang="ru-RU" sz="1200" b="1" dirty="0">
                          <a:solidFill>
                            <a:schemeClr val="bg2">
                              <a:lumMod val="10000"/>
                            </a:schemeClr>
                          </a:solidFill>
                          <a:latin typeface="Times New Roman"/>
                          <a:ea typeface="Times New Roman"/>
                          <a:cs typeface="Times New Roman"/>
                        </a:rPr>
                        <a:t>дуоденит</a:t>
                      </a:r>
                    </a:p>
                  </a:txBody>
                  <a:tcPr marL="68580" marR="68580" marT="0" marB="0" vert="vert27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Анемия</a:t>
                      </a:r>
                    </a:p>
                  </a:txBody>
                  <a:tcPr marL="68580" marR="68580" marT="0" marB="0" vert="vert270"/>
                </a:tc>
                <a:tc>
                  <a:txBody>
                    <a:bodyPr/>
                    <a:lstStyle/>
                    <a:p>
                      <a:pPr marL="71755" marR="71755" algn="ctr">
                        <a:spcAft>
                          <a:spcPts val="0"/>
                        </a:spcAft>
                      </a:pPr>
                      <a:r>
                        <a:rPr lang="ru-RU" sz="1200" b="1" dirty="0">
                          <a:solidFill>
                            <a:schemeClr val="bg2">
                              <a:lumMod val="10000"/>
                            </a:schemeClr>
                          </a:solidFill>
                          <a:latin typeface="Times New Roman"/>
                          <a:ea typeface="Times New Roman"/>
                          <a:cs typeface="Times New Roman"/>
                        </a:rPr>
                        <a:t>Болезнь Дауна</a:t>
                      </a:r>
                    </a:p>
                  </a:txBody>
                  <a:tcPr marL="68580" marR="68580" marT="0" marB="0" vert="vert270"/>
                </a:tc>
                <a:tc>
                  <a:txBody>
                    <a:bodyPr/>
                    <a:lstStyle/>
                    <a:p>
                      <a:pPr marL="71755" marR="71755" algn="ctr">
                        <a:spcAft>
                          <a:spcPts val="0"/>
                        </a:spcAft>
                      </a:pPr>
                      <a:r>
                        <a:rPr lang="ru-RU" sz="1200" b="1" dirty="0" err="1">
                          <a:solidFill>
                            <a:schemeClr val="bg2">
                              <a:lumMod val="10000"/>
                            </a:schemeClr>
                          </a:solidFill>
                          <a:latin typeface="Times New Roman"/>
                          <a:ea typeface="Times New Roman"/>
                          <a:cs typeface="Times New Roman"/>
                        </a:rPr>
                        <a:t>Забол</a:t>
                      </a:r>
                      <a:r>
                        <a:rPr lang="ru-RU" sz="1200" b="1" dirty="0">
                          <a:solidFill>
                            <a:schemeClr val="bg2">
                              <a:lumMod val="10000"/>
                            </a:schemeClr>
                          </a:solidFill>
                          <a:latin typeface="Times New Roman"/>
                          <a:ea typeface="Times New Roman"/>
                          <a:cs typeface="Times New Roman"/>
                        </a:rPr>
                        <a:t>.</a:t>
                      </a:r>
                    </a:p>
                    <a:p>
                      <a:pPr marL="71755" marR="71755" algn="ctr">
                        <a:spcAft>
                          <a:spcPts val="0"/>
                        </a:spcAft>
                      </a:pPr>
                      <a:r>
                        <a:rPr lang="ru-RU" sz="1200" b="1" dirty="0">
                          <a:solidFill>
                            <a:schemeClr val="bg2">
                              <a:lumMod val="10000"/>
                            </a:schemeClr>
                          </a:solidFill>
                          <a:latin typeface="Times New Roman"/>
                          <a:ea typeface="Times New Roman"/>
                          <a:cs typeface="Times New Roman"/>
                        </a:rPr>
                        <a:t>щитовидной железы</a:t>
                      </a:r>
                    </a:p>
                  </a:txBody>
                  <a:tcPr marL="68580" marR="68580" marT="0" marB="0" vert="vert270"/>
                </a:tc>
              </a:tr>
              <a:tr h="412708">
                <a:tc>
                  <a:txBody>
                    <a:bodyPr/>
                    <a:lstStyle/>
                    <a:p>
                      <a:pPr algn="ctr">
                        <a:spcAft>
                          <a:spcPts val="0"/>
                        </a:spcAft>
                      </a:pPr>
                      <a:r>
                        <a:rPr lang="ru-RU" sz="1400" b="1">
                          <a:solidFill>
                            <a:srgbClr val="C00000"/>
                          </a:solidFill>
                          <a:latin typeface="Times New Roman"/>
                          <a:ea typeface="Times New Roman"/>
                          <a:cs typeface="Times New Roman"/>
                        </a:rPr>
                        <a:t>2 А</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solidFill>
                            <a:srgbClr val="17365D"/>
                          </a:solidFill>
                          <a:latin typeface="Times New Roman"/>
                          <a:ea typeface="Times New Roman"/>
                          <a:cs typeface="Times New Roman"/>
                        </a:rPr>
                        <a:t>2012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5</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4</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5</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latin typeface="Times New Roman"/>
                          <a:ea typeface="Times New Roman"/>
                          <a:cs typeface="Times New Roman"/>
                        </a:rPr>
                        <a:t>2013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10</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9</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5</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dirty="0">
                        <a:latin typeface="Times New Roman"/>
                        <a:ea typeface="Times New Roman"/>
                        <a:cs typeface="Times New Roman"/>
                      </a:endParaRPr>
                    </a:p>
                  </a:txBody>
                  <a:tcPr marL="68580" marR="68580" marT="0" marB="0"/>
                </a:tc>
              </a:tr>
              <a:tr h="412708">
                <a:tc>
                  <a:txBody>
                    <a:bodyPr/>
                    <a:lstStyle/>
                    <a:p>
                      <a:pPr algn="ctr">
                        <a:spcAft>
                          <a:spcPts val="0"/>
                        </a:spcAft>
                      </a:pPr>
                      <a:r>
                        <a:rPr lang="ru-RU" sz="1400" b="1">
                          <a:solidFill>
                            <a:srgbClr val="C00000"/>
                          </a:solidFill>
                          <a:latin typeface="Times New Roman"/>
                          <a:ea typeface="Times New Roman"/>
                          <a:cs typeface="Times New Roman"/>
                        </a:rPr>
                        <a:t>2 Б</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latin typeface="Times New Roman"/>
                          <a:ea typeface="Times New Roman"/>
                          <a:cs typeface="Times New Roman"/>
                        </a:rPr>
                        <a:t>2012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7</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4</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latin typeface="Times New Roman"/>
                          <a:ea typeface="Times New Roman"/>
                          <a:cs typeface="Times New Roman"/>
                        </a:rPr>
                        <a:t>2013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6</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solidFill>
                            <a:srgbClr val="C00000"/>
                          </a:solidFill>
                          <a:latin typeface="Times New Roman"/>
                          <a:ea typeface="Times New Roman"/>
                          <a:cs typeface="Times New Roman"/>
                        </a:rPr>
                        <a:t>2 В</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latin typeface="Times New Roman"/>
                          <a:ea typeface="Times New Roman"/>
                          <a:cs typeface="Times New Roman"/>
                        </a:rPr>
                        <a:t>2012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10</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4</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8</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latin typeface="Times New Roman"/>
                          <a:ea typeface="Times New Roman"/>
                          <a:cs typeface="Times New Roman"/>
                        </a:rPr>
                        <a:t>2013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5</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solidFill>
                            <a:srgbClr val="C00000"/>
                          </a:solidFill>
                          <a:latin typeface="Times New Roman"/>
                          <a:ea typeface="Times New Roman"/>
                          <a:cs typeface="Times New Roman"/>
                        </a:rPr>
                        <a:t>2 К</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412708">
                <a:tc>
                  <a:txBody>
                    <a:bodyPr/>
                    <a:lstStyle/>
                    <a:p>
                      <a:pPr algn="ctr">
                        <a:spcAft>
                          <a:spcPts val="0"/>
                        </a:spcAft>
                      </a:pPr>
                      <a:r>
                        <a:rPr lang="ru-RU" sz="1400" b="1">
                          <a:latin typeface="Times New Roman"/>
                          <a:ea typeface="Times New Roman"/>
                          <a:cs typeface="Times New Roman"/>
                        </a:rPr>
                        <a:t>2012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6</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dirty="0" smtClean="0">
                          <a:latin typeface="Times New Roman"/>
                          <a:ea typeface="Times New Roman"/>
                          <a:cs typeface="Times New Roman"/>
                        </a:rPr>
                        <a:t>1</a:t>
                      </a:r>
                      <a:endParaRPr lang="ru-RU" sz="1400" b="1" dirty="0">
                        <a:latin typeface="Times New Roman"/>
                        <a:ea typeface="Times New Roman"/>
                        <a:cs typeface="Times New Roman"/>
                      </a:endParaRPr>
                    </a:p>
                  </a:txBody>
                  <a:tcPr marL="68580" marR="68580" marT="0" marB="0"/>
                </a:tc>
              </a:tr>
              <a:tr h="412708">
                <a:tc>
                  <a:txBody>
                    <a:bodyPr/>
                    <a:lstStyle/>
                    <a:p>
                      <a:pPr algn="ctr">
                        <a:spcAft>
                          <a:spcPts val="0"/>
                        </a:spcAft>
                      </a:pPr>
                      <a:r>
                        <a:rPr lang="ru-RU" sz="1400" b="1">
                          <a:latin typeface="Times New Roman"/>
                          <a:ea typeface="Times New Roman"/>
                          <a:cs typeface="Times New Roman"/>
                        </a:rPr>
                        <a:t>2013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FF0000"/>
                          </a:solidFill>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5</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solidFill>
                            <a:srgbClr val="31849B"/>
                          </a:solidFill>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dirty="0">
                          <a:latin typeface="Times New Roman"/>
                          <a:ea typeface="Times New Roman"/>
                          <a:cs typeface="Times New Roman"/>
                        </a:rPr>
                        <a:t>1</a:t>
                      </a:r>
                      <a:endParaRPr lang="ru-RU" sz="1200" dirty="0">
                        <a:latin typeface="Times New Roman"/>
                        <a:ea typeface="Times New Roman"/>
                        <a:cs typeface="Times New Roman"/>
                      </a:endParaRPr>
                    </a:p>
                  </a:txBody>
                  <a:tcPr marL="68580" marR="68580" marT="0" marB="0"/>
                </a:tc>
                <a:tc>
                  <a:txBody>
                    <a:bodyPr/>
                    <a:lstStyle/>
                    <a:p>
                      <a:pPr algn="ctr">
                        <a:spcAft>
                          <a:spcPts val="0"/>
                        </a:spcAft>
                      </a:pPr>
                      <a:r>
                        <a:rPr lang="ru-RU" sz="1400" b="1" dirty="0" smtClean="0">
                          <a:latin typeface="Times New Roman"/>
                          <a:ea typeface="Times New Roman"/>
                          <a:cs typeface="Times New Roman"/>
                        </a:rPr>
                        <a:t>1</a:t>
                      </a:r>
                      <a:endParaRPr lang="ru-RU" sz="1400" b="1"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ru-RU" b="1" dirty="0" smtClean="0">
                <a:solidFill>
                  <a:schemeClr val="accent5">
                    <a:lumMod val="50000"/>
                  </a:schemeClr>
                </a:solidFill>
              </a:rPr>
              <a:t>Режим динамических поз.</a:t>
            </a:r>
          </a:p>
        </p:txBody>
      </p:sp>
      <p:sp>
        <p:nvSpPr>
          <p:cNvPr id="43011" name="Rectangle 3"/>
          <p:cNvSpPr>
            <a:spLocks noGrp="1" noChangeArrowheads="1"/>
          </p:cNvSpPr>
          <p:nvPr>
            <p:ph type="body" sz="half" idx="1"/>
          </p:nvPr>
        </p:nvSpPr>
        <p:spPr>
          <a:xfrm>
            <a:off x="142844" y="1125538"/>
            <a:ext cx="4352956" cy="5303858"/>
          </a:xfrm>
        </p:spPr>
        <p:txBody>
          <a:bodyPr/>
          <a:lstStyle/>
          <a:p>
            <a:pPr eaLnBrk="1" hangingPunct="1">
              <a:lnSpc>
                <a:spcPct val="80000"/>
              </a:lnSpc>
              <a:spcBef>
                <a:spcPct val="50000"/>
              </a:spcBef>
              <a:buClrTx/>
              <a:buSzTx/>
              <a:buFontTx/>
              <a:buNone/>
              <a:defRPr/>
            </a:pPr>
            <a:endParaRPr lang="ru-RU" sz="2400" b="1" i="1" dirty="0" smtClean="0">
              <a:effectLst/>
            </a:endParaRPr>
          </a:p>
          <a:p>
            <a:pPr eaLnBrk="1" hangingPunct="1">
              <a:lnSpc>
                <a:spcPct val="80000"/>
              </a:lnSpc>
              <a:spcBef>
                <a:spcPct val="50000"/>
              </a:spcBef>
              <a:buClrTx/>
              <a:buSzTx/>
              <a:buFontTx/>
              <a:buNone/>
              <a:defRPr/>
            </a:pPr>
            <a:r>
              <a:rPr lang="ru-RU" sz="2400" b="1" i="1" dirty="0" smtClean="0">
                <a:effectLst/>
              </a:rPr>
              <a:t>	</a:t>
            </a:r>
            <a:r>
              <a:rPr lang="ru-RU" sz="2400" b="1" i="1" dirty="0" smtClean="0">
                <a:solidFill>
                  <a:schemeClr val="tx2">
                    <a:lumMod val="50000"/>
                  </a:schemeClr>
                </a:solidFill>
                <a:effectLst/>
                <a:latin typeface="Times New Roman" pitchFamily="18" charset="0"/>
                <a:cs typeface="Times New Roman" pitchFamily="18" charset="0"/>
              </a:rPr>
              <a:t>Для снятия напряжения   предлагают режим динамических поз, которые предусматривают на каком-то  этапе урока менять позу детей (сидя-стоя).  </a:t>
            </a:r>
          </a:p>
          <a:p>
            <a:pPr eaLnBrk="1" hangingPunct="1">
              <a:lnSpc>
                <a:spcPct val="80000"/>
              </a:lnSpc>
              <a:spcBef>
                <a:spcPct val="50000"/>
              </a:spcBef>
              <a:buClrTx/>
              <a:buSzTx/>
              <a:buFontTx/>
              <a:buNone/>
              <a:defRPr/>
            </a:pPr>
            <a:r>
              <a:rPr lang="ru-RU" sz="2400" b="1" i="1" dirty="0" smtClean="0">
                <a:solidFill>
                  <a:schemeClr val="tx2">
                    <a:lumMod val="50000"/>
                  </a:schemeClr>
                </a:solidFill>
                <a:effectLst/>
                <a:latin typeface="Times New Roman" pitchFamily="18" charset="0"/>
                <a:cs typeface="Times New Roman" pitchFamily="18" charset="0"/>
              </a:rPr>
              <a:t>    </a:t>
            </a:r>
          </a:p>
          <a:p>
            <a:pPr eaLnBrk="1" hangingPunct="1">
              <a:lnSpc>
                <a:spcPct val="80000"/>
              </a:lnSpc>
              <a:spcBef>
                <a:spcPct val="50000"/>
              </a:spcBef>
              <a:buClrTx/>
              <a:buSzTx/>
              <a:buFontTx/>
              <a:buNone/>
              <a:defRPr/>
            </a:pPr>
            <a:r>
              <a:rPr lang="ru-RU" sz="2400" b="1" i="1" dirty="0" smtClean="0">
                <a:solidFill>
                  <a:schemeClr val="tx2">
                    <a:lumMod val="50000"/>
                  </a:schemeClr>
                </a:solidFill>
                <a:latin typeface="Times New Roman" pitchFamily="18" charset="0"/>
                <a:cs typeface="Times New Roman" pitchFamily="18" charset="0"/>
              </a:rPr>
              <a:t>	</a:t>
            </a:r>
            <a:r>
              <a:rPr lang="ru-RU" sz="2400" b="1" i="1" dirty="0" smtClean="0">
                <a:solidFill>
                  <a:schemeClr val="tx2">
                    <a:lumMod val="50000"/>
                  </a:schemeClr>
                </a:solidFill>
                <a:effectLst/>
                <a:latin typeface="Times New Roman" pitchFamily="18" charset="0"/>
                <a:cs typeface="Times New Roman" pitchFamily="18" charset="0"/>
              </a:rPr>
              <a:t>  Учитель строит урок с таким  расчетом, чтобы ученики несколько раз переходили из положения сидя в положение стоя.</a:t>
            </a:r>
            <a:r>
              <a:rPr lang="ru-RU" sz="1800" b="1" i="1" dirty="0" smtClean="0">
                <a:solidFill>
                  <a:schemeClr val="tx2">
                    <a:lumMod val="50000"/>
                  </a:schemeClr>
                </a:solidFill>
                <a:effectLst/>
                <a:latin typeface="Times New Roman" pitchFamily="18" charset="0"/>
                <a:cs typeface="Times New Roman" pitchFamily="18" charset="0"/>
              </a:rPr>
              <a:t> </a:t>
            </a:r>
          </a:p>
          <a:p>
            <a:pPr eaLnBrk="1" hangingPunct="1">
              <a:lnSpc>
                <a:spcPct val="80000"/>
              </a:lnSpc>
              <a:buFont typeface="Wingdings" pitchFamily="2" charset="2"/>
              <a:buNone/>
              <a:defRPr/>
            </a:pPr>
            <a:endParaRPr lang="ru-RU" sz="1800" dirty="0" smtClean="0"/>
          </a:p>
        </p:txBody>
      </p:sp>
      <p:pic>
        <p:nvPicPr>
          <p:cNvPr id="9220" name="Picture 4" descr="ris9"/>
          <p:cNvPicPr>
            <a:picLocks noGrp="1" noChangeAspect="1" noChangeArrowheads="1"/>
          </p:cNvPicPr>
          <p:nvPr>
            <p:ph sz="quarter" idx="2"/>
          </p:nvPr>
        </p:nvPicPr>
        <p:blipFill>
          <a:blip r:embed="rId2"/>
          <a:srcRect/>
          <a:stretch>
            <a:fillRect/>
          </a:stretch>
        </p:blipFill>
        <p:spPr>
          <a:xfrm>
            <a:off x="5207000" y="1600200"/>
            <a:ext cx="2919413" cy="2189163"/>
          </a:xfrm>
          <a:noFill/>
          <a:ln>
            <a:solidFill>
              <a:schemeClr val="accent5">
                <a:lumMod val="50000"/>
              </a:schemeClr>
            </a:solidFill>
          </a:ln>
        </p:spPr>
      </p:pic>
      <p:pic>
        <p:nvPicPr>
          <p:cNvPr id="7" name="Picture 4" descr="IMAGE005"/>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a:xfrm>
            <a:off x="5208058" y="3941763"/>
            <a:ext cx="2918883" cy="2189162"/>
          </a:xfrm>
          <a:noFill/>
          <a:ln>
            <a:solidFill>
              <a:schemeClr val="accent5">
                <a:lumMod val="50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468313" y="692150"/>
            <a:ext cx="8218487" cy="936625"/>
          </a:xfrm>
        </p:spPr>
        <p:txBody>
          <a:bodyPr>
            <a:normAutofit fontScale="90000"/>
          </a:bodyPr>
          <a:lstStyle/>
          <a:p>
            <a:pPr eaLnBrk="1" hangingPunct="1"/>
            <a:r>
              <a:rPr lang="ru-RU" sz="4000" b="1" dirty="0" smtClean="0">
                <a:solidFill>
                  <a:schemeClr val="accent5">
                    <a:lumMod val="50000"/>
                  </a:schemeClr>
                </a:solidFill>
                <a:effectLst/>
              </a:rPr>
              <a:t>Конторка</a:t>
            </a:r>
            <a:br>
              <a:rPr lang="ru-RU" sz="4000" b="1" dirty="0" smtClean="0">
                <a:solidFill>
                  <a:schemeClr val="accent5">
                    <a:lumMod val="50000"/>
                  </a:schemeClr>
                </a:solidFill>
                <a:effectLst/>
              </a:rPr>
            </a:br>
            <a:r>
              <a:rPr lang="ru-RU" sz="4000" b="1" dirty="0" smtClean="0">
                <a:solidFill>
                  <a:schemeClr val="tx1"/>
                </a:solidFill>
                <a:effectLst/>
              </a:rPr>
              <a:t/>
            </a:r>
            <a:br>
              <a:rPr lang="ru-RU" sz="4000" b="1" dirty="0" smtClean="0">
                <a:solidFill>
                  <a:schemeClr val="tx1"/>
                </a:solidFill>
                <a:effectLst/>
              </a:rPr>
            </a:br>
            <a:endParaRPr lang="ru-RU" sz="4000" b="1" dirty="0" smtClean="0">
              <a:solidFill>
                <a:schemeClr val="tx1"/>
              </a:solidFill>
              <a:effectLst/>
            </a:endParaRPr>
          </a:p>
        </p:txBody>
      </p:sp>
      <p:sp>
        <p:nvSpPr>
          <p:cNvPr id="46089" name="Rectangle 9"/>
          <p:cNvSpPr>
            <a:spLocks noGrp="1" noChangeArrowheads="1"/>
          </p:cNvSpPr>
          <p:nvPr>
            <p:ph sz="half" idx="1"/>
          </p:nvPr>
        </p:nvSpPr>
        <p:spPr>
          <a:xfrm>
            <a:off x="142844" y="1142984"/>
            <a:ext cx="4929222" cy="5113337"/>
          </a:xfrm>
        </p:spPr>
        <p:txBody>
          <a:bodyPr/>
          <a:lstStyle/>
          <a:p>
            <a:pPr eaLnBrk="1" hangingPunct="1">
              <a:buFont typeface="Wingdings" pitchFamily="2" charset="2"/>
              <a:buNone/>
              <a:defRPr/>
            </a:pPr>
            <a:r>
              <a:rPr lang="ru-RU" b="1" dirty="0" smtClean="0">
                <a:effectLst/>
              </a:rPr>
              <a:t>	</a:t>
            </a:r>
            <a:r>
              <a:rPr lang="ru-RU" sz="1800" b="1" dirty="0" smtClean="0">
                <a:solidFill>
                  <a:schemeClr val="tx2">
                    <a:lumMod val="50000"/>
                  </a:schemeClr>
                </a:solidFill>
                <a:effectLst/>
              </a:rPr>
              <a:t>Основным техническим средством, обеспечивающим данную технологию, является конторка. Она напоминает высокую парту, а точнее сказать трибуну, зафиксированную на уровне солнечного сплетения индивидуально под каждого ребенка. Изменение высоты производится за счет регулировки длинны металлокаркаса. Ее столешница так же должна иметь регулируемый наклон, что позволяет использовать ее для разного вида деятельности: письма, чтения, рисования на наклонной поверхности, лепки, конструирования – на горизонтальной.</a:t>
            </a:r>
          </a:p>
          <a:p>
            <a:pPr eaLnBrk="1" hangingPunct="1">
              <a:defRPr/>
            </a:pPr>
            <a:endParaRPr lang="ru-RU" sz="1800" dirty="0" smtClean="0">
              <a:effectLst/>
            </a:endParaRPr>
          </a:p>
          <a:p>
            <a:pPr eaLnBrk="1" hangingPunct="1">
              <a:buFont typeface="Wingdings" pitchFamily="2" charset="2"/>
              <a:buNone/>
              <a:defRPr/>
            </a:pPr>
            <a:endParaRPr lang="ru-RU" sz="2000" dirty="0" smtClean="0"/>
          </a:p>
        </p:txBody>
      </p:sp>
      <p:sp>
        <p:nvSpPr>
          <p:cNvPr id="10244" name="Rectangle 7"/>
          <p:cNvSpPr>
            <a:spLocks noChangeArrowheads="1"/>
          </p:cNvSpPr>
          <p:nvPr/>
        </p:nvSpPr>
        <p:spPr bwMode="auto">
          <a:xfrm>
            <a:off x="539750" y="0"/>
            <a:ext cx="3311525" cy="366713"/>
          </a:xfrm>
          <a:prstGeom prst="rect">
            <a:avLst/>
          </a:prstGeom>
          <a:noFill/>
          <a:ln w="9525">
            <a:noFill/>
            <a:miter lim="800000"/>
            <a:headEnd/>
            <a:tailEnd/>
          </a:ln>
        </p:spPr>
        <p:txBody>
          <a:bodyPr>
            <a:spAutoFit/>
          </a:bodyPr>
          <a:lstStyle/>
          <a:p>
            <a:pPr>
              <a:spcBef>
                <a:spcPct val="50000"/>
              </a:spcBef>
            </a:pPr>
            <a:r>
              <a:rPr lang="ru-RU" b="1" dirty="0">
                <a:solidFill>
                  <a:srgbClr val="333333"/>
                </a:solidFill>
              </a:rPr>
              <a:t>	</a:t>
            </a:r>
            <a:endParaRPr lang="ru-RU" dirty="0">
              <a:latin typeface="Arial" charset="0"/>
            </a:endParaRPr>
          </a:p>
        </p:txBody>
      </p:sp>
      <p:pic>
        <p:nvPicPr>
          <p:cNvPr id="10245" name="Picture 10" descr="конторка мод1"/>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5207000" y="1196975"/>
            <a:ext cx="3179763" cy="4933950"/>
          </a:xfrm>
          <a:noFill/>
          <a:ln>
            <a:solidFill>
              <a:schemeClr val="accent5">
                <a:lumMod val="50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5">
                    <a:lumMod val="50000"/>
                  </a:schemeClr>
                </a:solidFill>
              </a:rPr>
              <a:t>«Уроки под голубым небом»</a:t>
            </a:r>
            <a:endParaRPr lang="ru-RU" b="1" dirty="0">
              <a:solidFill>
                <a:schemeClr val="accent5">
                  <a:lumMod val="50000"/>
                </a:schemeClr>
              </a:solidFill>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500034" y="1571612"/>
            <a:ext cx="4038600" cy="4500594"/>
          </a:xfrm>
          <a:prstGeom prst="rect">
            <a:avLst/>
          </a:prstGeom>
          <a:noFill/>
          <a:ln w="9525">
            <a:solidFill>
              <a:schemeClr val="accent5">
                <a:lumMod val="50000"/>
              </a:schemeClr>
            </a:solid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829176" y="1571612"/>
            <a:ext cx="4029073" cy="4500594"/>
          </a:xfrm>
          <a:prstGeom prst="rect">
            <a:avLst/>
          </a:prstGeom>
          <a:noFill/>
          <a:ln w="9525">
            <a:solidFill>
              <a:schemeClr val="accent5">
                <a:lumMod val="50000"/>
              </a:schemeClr>
            </a:solidFill>
            <a:miter lim="800000"/>
            <a:headEnd/>
            <a:tailEnd/>
          </a:ln>
          <a:effectLst/>
        </p:spPr>
      </p:pic>
      <p:sp>
        <p:nvSpPr>
          <p:cNvPr id="8" name="Содержимое 7"/>
          <p:cNvSpPr>
            <a:spLocks noGrp="1"/>
          </p:cNvSpPr>
          <p:nvPr>
            <p:ph sz="half" idx="2"/>
          </p:nvPr>
        </p:nvSpPr>
        <p:spPr>
          <a:xfrm>
            <a:off x="4648200" y="1600200"/>
            <a:ext cx="4038600" cy="4614882"/>
          </a:xfrm>
        </p:spPr>
        <p:txBody>
          <a:bodyPr/>
          <a:lstStyle/>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5">
                    <a:lumMod val="50000"/>
                  </a:schemeClr>
                </a:solidFill>
              </a:rPr>
              <a:t>Школа № 864 г.Москвы</a:t>
            </a:r>
            <a:endParaRPr lang="ru-RU" dirty="0">
              <a:solidFill>
                <a:schemeClr val="accent5">
                  <a:lumMod val="50000"/>
                </a:schemeClr>
              </a:solidFill>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857224" y="1714488"/>
            <a:ext cx="3029812" cy="2000264"/>
          </a:xfrm>
          <a:prstGeom prst="rect">
            <a:avLst/>
          </a:prstGeom>
          <a:noFill/>
          <a:ln w="9525">
            <a:solidFill>
              <a:schemeClr val="accent1"/>
            </a:solidFill>
            <a:miter lim="800000"/>
            <a:headEnd/>
            <a:tailEnd/>
          </a:ln>
          <a:effectLst/>
        </p:spPr>
      </p:pic>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pic>
        <p:nvPicPr>
          <p:cNvPr id="1028" name="Picture 4"/>
          <p:cNvPicPr>
            <a:picLocks noGrp="1" noChangeAspect="1" noChangeArrowheads="1"/>
          </p:cNvPicPr>
          <p:nvPr>
            <p:ph sz="half" idx="2"/>
          </p:nvPr>
        </p:nvPicPr>
        <p:blipFill>
          <a:blip r:embed="rId3"/>
          <a:srcRect/>
          <a:stretch>
            <a:fillRect/>
          </a:stretch>
        </p:blipFill>
        <p:spPr bwMode="auto">
          <a:xfrm>
            <a:off x="4071934" y="1714488"/>
            <a:ext cx="3029812" cy="2000264"/>
          </a:xfrm>
          <a:prstGeom prst="rect">
            <a:avLst/>
          </a:prstGeom>
          <a:noFill/>
          <a:ln w="9525">
            <a:solidFill>
              <a:schemeClr val="accent1"/>
            </a:solid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2714612" y="3929066"/>
            <a:ext cx="2921604" cy="1928826"/>
          </a:xfrm>
          <a:prstGeom prst="rect">
            <a:avLst/>
          </a:prstGeom>
          <a:noFill/>
          <a:ln w="9525">
            <a:solidFill>
              <a:schemeClr val="accent1"/>
            </a:solid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5786446" y="4071942"/>
            <a:ext cx="2571768" cy="1697866"/>
          </a:xfrm>
          <a:prstGeom prst="rect">
            <a:avLst/>
          </a:prstGeom>
          <a:noFill/>
          <a:ln w="9525">
            <a:solidFill>
              <a:schemeClr val="accent1"/>
            </a:solid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214282" y="4071942"/>
            <a:ext cx="2380566" cy="1571636"/>
          </a:xfrm>
          <a:prstGeom prst="rect">
            <a:avLst/>
          </a:prstGeom>
          <a:noFill/>
          <a:ln w="9525">
            <a:solidFill>
              <a:schemeClr val="accent1"/>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5">
                    <a:lumMod val="50000"/>
                  </a:schemeClr>
                </a:solidFill>
              </a:rPr>
              <a:t>«Зелёные зоны»</a:t>
            </a:r>
            <a:endParaRPr lang="ru-RU" b="1" dirty="0">
              <a:solidFill>
                <a:schemeClr val="accent5">
                  <a:lumMod val="50000"/>
                </a:schemeClr>
              </a:solidFill>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195059" y="2357430"/>
            <a:ext cx="4300741" cy="3000396"/>
          </a:xfrm>
          <a:prstGeom prst="rect">
            <a:avLst/>
          </a:prstGeom>
          <a:noFill/>
          <a:ln w="9525">
            <a:solidFill>
              <a:schemeClr val="accent5">
                <a:lumMod val="50000"/>
              </a:schemeClr>
            </a:solidFill>
            <a:miter lim="800000"/>
            <a:headEnd/>
            <a:tailEnd/>
          </a:ln>
          <a:effectLst/>
        </p:spPr>
      </p:pic>
      <p:pic>
        <p:nvPicPr>
          <p:cNvPr id="2051" name="Picture 3"/>
          <p:cNvPicPr>
            <a:picLocks noGrp="1" noChangeAspect="1" noChangeArrowheads="1"/>
          </p:cNvPicPr>
          <p:nvPr>
            <p:ph sz="half" idx="2"/>
          </p:nvPr>
        </p:nvPicPr>
        <p:blipFill>
          <a:blip r:embed="rId3"/>
          <a:srcRect/>
          <a:stretch>
            <a:fillRect/>
          </a:stretch>
        </p:blipFill>
        <p:spPr bwMode="auto">
          <a:xfrm>
            <a:off x="4648200" y="2346871"/>
            <a:ext cx="4038600" cy="3032621"/>
          </a:xfrm>
          <a:prstGeom prst="rect">
            <a:avLst/>
          </a:prstGeom>
          <a:noFill/>
          <a:ln w="9525">
            <a:solidFill>
              <a:schemeClr val="accent5">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85728"/>
            <a:ext cx="8229600" cy="5840435"/>
          </a:xfrm>
        </p:spPr>
        <p:txBody>
          <a:bodyPr/>
          <a:lstStyle/>
          <a:p>
            <a:r>
              <a:rPr lang="ru-RU" sz="2400" b="1" dirty="0" smtClean="0">
                <a:solidFill>
                  <a:schemeClr val="tx2">
                    <a:lumMod val="75000"/>
                  </a:schemeClr>
                </a:solidFill>
                <a:latin typeface="Bookman Old Style" pitchFamily="18" charset="0"/>
              </a:rPr>
              <a:t>Ребенок в школе не готовится к жизни, он живет здесь и сейчас, и хочет быть счастливым.</a:t>
            </a:r>
          </a:p>
          <a:p>
            <a:endParaRPr lang="ru-RU" sz="2400" b="1" dirty="0" smtClean="0">
              <a:latin typeface="Bookman Old Style" pitchFamily="18" charset="0"/>
            </a:endParaRPr>
          </a:p>
          <a:p>
            <a:r>
              <a:rPr lang="ru-RU" sz="2400" b="1" dirty="0" smtClean="0">
                <a:solidFill>
                  <a:schemeClr val="tx2">
                    <a:lumMod val="75000"/>
                  </a:schemeClr>
                </a:solidFill>
                <a:latin typeface="Bookman Old Style" pitchFamily="18" charset="0"/>
              </a:rPr>
              <a:t>Мы хотим верить, что организованная работа по здоровьесбережению позволит нашим детям не   расплачиваться  за учение своим здоровьем и сделает их школьное детство более счастливым и радостным.</a:t>
            </a:r>
          </a:p>
          <a:p>
            <a:endParaRPr lang="ru-RU" dirty="0" smtClean="0"/>
          </a:p>
          <a:p>
            <a:endParaRPr lang="ru-RU" dirty="0"/>
          </a:p>
        </p:txBody>
      </p:sp>
      <p:pic>
        <p:nvPicPr>
          <p:cNvPr id="10" name="Picture 2"/>
          <p:cNvPicPr>
            <a:picLocks noChangeAspect="1" noChangeArrowheads="1"/>
          </p:cNvPicPr>
          <p:nvPr/>
        </p:nvPicPr>
        <p:blipFill>
          <a:blip r:embed="rId2" cstate="print"/>
          <a:srcRect/>
          <a:stretch>
            <a:fillRect/>
          </a:stretch>
        </p:blipFill>
        <p:spPr bwMode="auto">
          <a:xfrm>
            <a:off x="3000364" y="4000504"/>
            <a:ext cx="2928958" cy="2196719"/>
          </a:xfrm>
          <a:prstGeom prst="round2DiagRect">
            <a:avLst/>
          </a:prstGeom>
          <a:noFill/>
          <a:ln w="38100">
            <a:solidFill>
              <a:srgbClr val="0070C0"/>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accent5">
                    <a:lumMod val="50000"/>
                  </a:schemeClr>
                </a:solidFill>
              </a:rPr>
              <a:t>Таблица групп здоровья второклассников</a:t>
            </a:r>
            <a:endParaRPr lang="ru-RU" sz="2400" b="1" dirty="0">
              <a:solidFill>
                <a:schemeClr val="accent5">
                  <a:lumMod val="50000"/>
                </a:schemeClr>
              </a:solidFill>
            </a:endParaRPr>
          </a:p>
        </p:txBody>
      </p:sp>
      <p:graphicFrame>
        <p:nvGraphicFramePr>
          <p:cNvPr id="4" name="Содержимое 3"/>
          <p:cNvGraphicFramePr>
            <a:graphicFrameLocks noGrp="1"/>
          </p:cNvGraphicFramePr>
          <p:nvPr>
            <p:ph idx="1"/>
          </p:nvPr>
        </p:nvGraphicFramePr>
        <p:xfrm>
          <a:off x="457200" y="1600200"/>
          <a:ext cx="8229600" cy="33375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2А</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 Б</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2В</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2К</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a:t>
                      </a: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1 осн.</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9</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16.6</a:t>
                      </a: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2 осн.</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18</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8</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54.1</a:t>
                      </a: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3 осн.</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1.38</a:t>
                      </a: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1 подг.</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2 подгот.</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4</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4</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16.6</a:t>
                      </a: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3 подгот.</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3</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6.9</a:t>
                      </a: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4 подгот.</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1.38</a:t>
                      </a:r>
                      <a:endParaRPr lang="ru-RU" sz="1200">
                        <a:latin typeface="Times New Roman"/>
                        <a:ea typeface="Times New Roman"/>
                        <a:cs typeface="Times New Roman"/>
                      </a:endParaRPr>
                    </a:p>
                  </a:txBody>
                  <a:tcPr marL="68580" marR="68580" marT="0" marB="0"/>
                </a:tc>
              </a:tr>
              <a:tr h="370840">
                <a:tc>
                  <a:txBody>
                    <a:bodyPr/>
                    <a:lstStyle/>
                    <a:p>
                      <a:pPr algn="ctr">
                        <a:spcAft>
                          <a:spcPts val="0"/>
                        </a:spcAft>
                      </a:pPr>
                      <a:r>
                        <a:rPr lang="ru-RU" sz="1200" b="1">
                          <a:latin typeface="Times New Roman"/>
                          <a:ea typeface="Times New Roman"/>
                          <a:cs typeface="Times New Roman"/>
                        </a:rPr>
                        <a:t>ЛФК</a:t>
                      </a: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a:latin typeface="Times New Roman"/>
                          <a:ea typeface="Times New Roman"/>
                          <a:cs typeface="Times New Roman"/>
                        </a:rPr>
                        <a:t>7</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b="1" dirty="0">
                          <a:latin typeface="Times New Roman"/>
                          <a:ea typeface="Times New Roman"/>
                          <a:cs typeface="Times New Roman"/>
                        </a:rPr>
                        <a:t>12.5</a:t>
                      </a:r>
                      <a:endParaRPr lang="ru-RU" sz="12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accent5">
                    <a:lumMod val="50000"/>
                  </a:schemeClr>
                </a:solidFill>
              </a:rPr>
              <a:t>Педагогические условия, обеспечивающие эффективность формирования у младших школьников    ЗОЖ </a:t>
            </a:r>
            <a:endParaRPr lang="ru-RU" sz="2400" b="1" dirty="0">
              <a:solidFill>
                <a:schemeClr val="accent5">
                  <a:lumMod val="50000"/>
                </a:schemeClr>
              </a:solidFill>
            </a:endParaRPr>
          </a:p>
        </p:txBody>
      </p:sp>
      <p:sp>
        <p:nvSpPr>
          <p:cNvPr id="3" name="Содержимое 2"/>
          <p:cNvSpPr>
            <a:spLocks noGrp="1"/>
          </p:cNvSpPr>
          <p:nvPr>
            <p:ph idx="1"/>
          </p:nvPr>
        </p:nvSpPr>
        <p:spPr/>
        <p:txBody>
          <a:bodyPr>
            <a:normAutofit fontScale="62500" lnSpcReduction="20000"/>
          </a:bodyPr>
          <a:lstStyle/>
          <a:p>
            <a:r>
              <a:rPr lang="ru-RU" dirty="0" smtClean="0">
                <a:solidFill>
                  <a:srgbClr val="002060"/>
                </a:solidFill>
              </a:rPr>
              <a:t>Специальная подготовка педагогов, направленная на повышение уровня знаний по проблеме ЗОЖ и уровня педагогического мастерства;</a:t>
            </a:r>
          </a:p>
          <a:p>
            <a:r>
              <a:rPr lang="ru-RU" dirty="0" smtClean="0">
                <a:solidFill>
                  <a:srgbClr val="002060"/>
                </a:solidFill>
              </a:rPr>
              <a:t>	Работа с родителями с целью повышения их компетентности в вопросах ЗОЖ и улучшения социально-педагогических условий обеспечения здоровьесбережения детей в семье;</a:t>
            </a:r>
          </a:p>
          <a:p>
            <a:r>
              <a:rPr lang="ru-RU" dirty="0" smtClean="0">
                <a:solidFill>
                  <a:srgbClr val="002060"/>
                </a:solidFill>
              </a:rPr>
              <a:t>	Создание предметно-развивающей среды, способствующей формированию указанных представлений;</a:t>
            </a:r>
          </a:p>
          <a:p>
            <a:r>
              <a:rPr lang="ru-RU" dirty="0" smtClean="0">
                <a:solidFill>
                  <a:srgbClr val="002060"/>
                </a:solidFill>
              </a:rPr>
              <a:t>	Привлекательность для школьников образовательного материала: он должен вызывать интерес и эмоциональный отклик, способствовать формированию ярких представлений о ЗОЖ;</a:t>
            </a:r>
          </a:p>
          <a:p>
            <a:r>
              <a:rPr lang="ru-RU" dirty="0" smtClean="0">
                <a:solidFill>
                  <a:srgbClr val="002060"/>
                </a:solidFill>
              </a:rPr>
              <a:t>	Учет состояния здоровья школьника и необходимости выполнения медицинских назначений;</a:t>
            </a:r>
          </a:p>
          <a:p>
            <a:r>
              <a:rPr lang="ru-RU" dirty="0" smtClean="0">
                <a:solidFill>
                  <a:srgbClr val="002060"/>
                </a:solidFill>
              </a:rPr>
              <a:t>	Сотрудничество педагогов и семьи.</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solidFill>
                  <a:srgbClr val="002060"/>
                </a:solidFill>
              </a:rPr>
              <a:t>Работа по профилактике нарушения осанки на уроке</a:t>
            </a:r>
            <a:endParaRPr lang="ru-RU" sz="4000" dirty="0">
              <a:solidFill>
                <a:srgbClr val="002060"/>
              </a:solidFill>
            </a:endParaRPr>
          </a:p>
        </p:txBody>
      </p:sp>
      <p:pic>
        <p:nvPicPr>
          <p:cNvPr id="4" name="Содержимое 3" descr="SDC16900.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a:ln>
            <a:solidFill>
              <a:srgbClr val="7030A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rPr>
              <a:t>Работа по профилактике нарушения осанки на уроке</a:t>
            </a:r>
            <a:endParaRPr lang="ru-RU" dirty="0">
              <a:solidFill>
                <a:srgbClr val="002060"/>
              </a:solidFill>
            </a:endParaRPr>
          </a:p>
        </p:txBody>
      </p:sp>
      <p:pic>
        <p:nvPicPr>
          <p:cNvPr id="4" name="Содержимое 3" descr="SDC16904.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a:ln>
            <a:solidFill>
              <a:srgbClr val="7030A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fontScale="90000"/>
          </a:bodyPr>
          <a:lstStyle/>
          <a:p>
            <a:r>
              <a:rPr lang="ru-RU" dirty="0" smtClean="0">
                <a:solidFill>
                  <a:srgbClr val="002060"/>
                </a:solidFill>
              </a:rPr>
              <a:t>Работа по профилактике нарушения осанки на уроке</a:t>
            </a:r>
            <a:endParaRPr lang="ru-RU" dirty="0">
              <a:solidFill>
                <a:srgbClr val="002060"/>
              </a:solidFill>
            </a:endParaRPr>
          </a:p>
        </p:txBody>
      </p:sp>
      <p:pic>
        <p:nvPicPr>
          <p:cNvPr id="4" name="Содержимое 3" descr="SDC16902.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a:ln>
            <a:solidFill>
              <a:srgbClr val="7030A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rPr>
              <a:t>Работа по профилактике нарушения осанки на уроке</a:t>
            </a:r>
            <a:endParaRPr lang="ru-RU" dirty="0">
              <a:solidFill>
                <a:srgbClr val="002060"/>
              </a:solidFill>
            </a:endParaRPr>
          </a:p>
        </p:txBody>
      </p:sp>
      <p:pic>
        <p:nvPicPr>
          <p:cNvPr id="4" name="Содержимое 3" descr="SDC16905.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a:ln>
            <a:solidFill>
              <a:srgbClr val="7030A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rPr>
              <a:t>Работа по профилактике нарушения осанки на уроке</a:t>
            </a:r>
            <a:endParaRPr lang="ru-RU" dirty="0">
              <a:solidFill>
                <a:srgbClr val="002060"/>
              </a:solidFill>
            </a:endParaRPr>
          </a:p>
        </p:txBody>
      </p:sp>
      <p:pic>
        <p:nvPicPr>
          <p:cNvPr id="4" name="Содержимое 3" descr="SDC16906.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a:ln>
            <a:solidFill>
              <a:srgbClr val="7030A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390</Words>
  <Application>Microsoft Office PowerPoint</Application>
  <PresentationFormat>Экран (4:3)</PresentationFormat>
  <Paragraphs>192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Осуществление коррекционно-педагогической и воспитательно-образовательной работы с детьми младшего школьного возраста по здоровьесбережению. </vt:lpstr>
      <vt:lpstr>Таблица по заболеваниям второклассников</vt:lpstr>
      <vt:lpstr>Таблица групп здоровья второклассников</vt:lpstr>
      <vt:lpstr>Педагогические условия, обеспечивающие эффективность формирования у младших школьников    ЗОЖ </vt:lpstr>
      <vt:lpstr>Работа по профилактике нарушения осанки на уроке</vt:lpstr>
      <vt:lpstr>Работа по профилактике нарушения осанки на уроке</vt:lpstr>
      <vt:lpstr>Работа по профилактике нарушения осанки на уроке</vt:lpstr>
      <vt:lpstr>Работа по профилактике нарушения осанки на уроке</vt:lpstr>
      <vt:lpstr>Работа по профилактике нарушения осанки на уроке</vt:lpstr>
      <vt:lpstr>Прогулки на свежем воздухе</vt:lpstr>
      <vt:lpstr>Сказкотерапия </vt:lpstr>
      <vt:lpstr>Развитие мелкой моторики</vt:lpstr>
      <vt:lpstr>Пальчиковая гимнастика</vt:lpstr>
      <vt:lpstr>Пальчиковая гимнастика</vt:lpstr>
      <vt:lpstr>Пальчиковая гимнастика</vt:lpstr>
      <vt:lpstr>Утренняя зарядка</vt:lpstr>
      <vt:lpstr>Физминутки на уроках</vt:lpstr>
      <vt:lpstr>  "Школа здоровья". Из опыта работы московских школ. </vt:lpstr>
      <vt:lpstr>Индустрия здоровьесберегающего оборудования</vt:lpstr>
      <vt:lpstr>Режим динамических поз.</vt:lpstr>
      <vt:lpstr>Конторка  </vt:lpstr>
      <vt:lpstr>«Уроки под голубым небом»</vt:lpstr>
      <vt:lpstr>Школа № 864 г.Москвы</vt:lpstr>
      <vt:lpstr>«Зелёные зоны»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Осуществление коррекционно-педагогической и воспитательно-образовательной работы с детьми младшего школьного возраста по здоровьесбережению. </dc:title>
  <dc:creator>admin</dc:creator>
  <cp:lastModifiedBy>user</cp:lastModifiedBy>
  <cp:revision>19</cp:revision>
  <dcterms:created xsi:type="dcterms:W3CDTF">2013-11-14T16:12:07Z</dcterms:created>
  <dcterms:modified xsi:type="dcterms:W3CDTF">2013-11-28T16:48:01Z</dcterms:modified>
</cp:coreProperties>
</file>