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C59-8773-495D-B27D-F7EAD8CBBAA4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A7A6-C3BF-4326-8885-6830F321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94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C59-8773-495D-B27D-F7EAD8CBBAA4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A7A6-C3BF-4326-8885-6830F321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285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C59-8773-495D-B27D-F7EAD8CBBAA4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A7A6-C3BF-4326-8885-6830F321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816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C59-8773-495D-B27D-F7EAD8CBBAA4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A7A6-C3BF-4326-8885-6830F321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666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C59-8773-495D-B27D-F7EAD8CBBAA4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A7A6-C3BF-4326-8885-6830F321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4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C59-8773-495D-B27D-F7EAD8CBBAA4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A7A6-C3BF-4326-8885-6830F321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28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C59-8773-495D-B27D-F7EAD8CBBAA4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A7A6-C3BF-4326-8885-6830F321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64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C59-8773-495D-B27D-F7EAD8CBBAA4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A7A6-C3BF-4326-8885-6830F321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52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C59-8773-495D-B27D-F7EAD8CBBAA4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A7A6-C3BF-4326-8885-6830F321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798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C59-8773-495D-B27D-F7EAD8CBBAA4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A7A6-C3BF-4326-8885-6830F321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990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C59-8773-495D-B27D-F7EAD8CBBAA4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A7A6-C3BF-4326-8885-6830F321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894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FBC59-8773-495D-B27D-F7EAD8CBBAA4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BA7A6-C3BF-4326-8885-6830F321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56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424936" cy="5328591"/>
          </a:xfrm>
          <a:ln w="38100"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Тема</a:t>
            </a:r>
            <a:r>
              <a:rPr lang="ru-RU" dirty="0" smtClean="0"/>
              <a:t> </a:t>
            </a:r>
            <a:r>
              <a:rPr lang="ru-RU" b="1" dirty="0" smtClean="0"/>
              <a:t>«Узоры на окнах»</a:t>
            </a:r>
            <a:br>
              <a:rPr lang="ru-RU" b="1" dirty="0" smtClean="0"/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Цель: </a:t>
            </a:r>
            <a:r>
              <a:rPr lang="ru-RU" b="1" dirty="0" smtClean="0"/>
              <a:t>развитие связной письменной речи.</a:t>
            </a:r>
            <a:br>
              <a:rPr lang="ru-RU" b="1" dirty="0" smtClean="0"/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Задачи: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- закрепление написания двойной согласной в словах;</a:t>
            </a:r>
            <a:br>
              <a:rPr lang="ru-RU" b="1" dirty="0" smtClean="0"/>
            </a:br>
            <a:r>
              <a:rPr lang="ru-RU" b="1" dirty="0" smtClean="0"/>
              <a:t>- познакомить учащихся с процессом образования узоров на стекле.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733256"/>
            <a:ext cx="8424936" cy="792088"/>
          </a:xfrm>
          <a:ln w="38100">
            <a:solidFill>
              <a:srgbClr val="002060"/>
            </a:solidFill>
          </a:ln>
        </p:spPr>
        <p:txBody>
          <a:bodyPr>
            <a:normAutofit fontScale="925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Подготовила учитель-логопед </a:t>
            </a:r>
            <a:r>
              <a:rPr lang="ru-RU" b="1" i="1" dirty="0" err="1" smtClean="0">
                <a:solidFill>
                  <a:schemeClr val="tx1"/>
                </a:solidFill>
              </a:rPr>
              <a:t>Васянович</a:t>
            </a:r>
            <a:r>
              <a:rPr lang="ru-RU" b="1" i="1" dirty="0" smtClean="0">
                <a:solidFill>
                  <a:schemeClr val="tx1"/>
                </a:solidFill>
              </a:rPr>
              <a:t> Н.В.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38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 w="38100"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ru-RU" sz="5400" b="1" i="1" dirty="0" smtClean="0"/>
              <a:t>Узоры на окнах</a:t>
            </a:r>
            <a:endParaRPr lang="ru-RU" sz="54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402832" cy="4525963"/>
          </a:xfrm>
          <a:solidFill>
            <a:schemeClr val="bg1">
              <a:lumMod val="85000"/>
            </a:schemeClr>
          </a:solidFill>
          <a:ln w="38100"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ru-RU" sz="3600" b="1" dirty="0" smtClean="0"/>
              <a:t>Утром на стекле появились снежные узоры. Там длинная ветка, странный цветок, перья птицы. Их рисует мороз.</a:t>
            </a:r>
            <a:endParaRPr lang="ru-RU" sz="36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3" y="1439073"/>
            <a:ext cx="1728192" cy="2028747"/>
          </a:xfrm>
          <a:prstGeom prst="rect">
            <a:avLst/>
          </a:prstGeom>
          <a:ln w="38100">
            <a:solidFill>
              <a:srgbClr val="002060"/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016" y="4509120"/>
            <a:ext cx="1689984" cy="1656184"/>
          </a:xfrm>
          <a:prstGeom prst="rect">
            <a:avLst/>
          </a:prstGeom>
          <a:ln w="38100">
            <a:solidFill>
              <a:srgbClr val="002060"/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733" y="3537771"/>
            <a:ext cx="2029768" cy="1350718"/>
          </a:xfrm>
          <a:prstGeom prst="rect">
            <a:avLst/>
          </a:prstGeom>
          <a:ln w="38100"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42698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46848" cy="5890666"/>
          </a:xfrm>
          <a:solidFill>
            <a:schemeClr val="bg1">
              <a:lumMod val="85000"/>
            </a:schemeClr>
          </a:solidFill>
          <a:ln w="57150">
            <a:solidFill>
              <a:srgbClr val="002060"/>
            </a:solidFill>
          </a:ln>
        </p:spPr>
        <p:txBody>
          <a:bodyPr/>
          <a:lstStyle/>
          <a:p>
            <a:pPr algn="l"/>
            <a:r>
              <a:rPr lang="ru-RU" b="1" dirty="0" smtClean="0"/>
              <a:t>В воздухе всегда есть водяной пар. Тёплые пары садятся на холодные стёкла и становятся кристалликами льда.</a:t>
            </a:r>
            <a:endParaRPr lang="ru-RU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881" y="657223"/>
            <a:ext cx="2835255" cy="2123705"/>
          </a:xfrm>
          <a:prstGeom prst="rect">
            <a:avLst/>
          </a:prstGeom>
          <a:ln w="38100">
            <a:solidFill>
              <a:srgbClr val="002060"/>
            </a:solidFill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016" y="3573016"/>
            <a:ext cx="2783120" cy="2084654"/>
          </a:xfrm>
          <a:prstGeom prst="rect">
            <a:avLst/>
          </a:prstGeom>
          <a:ln w="38100"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90772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46848" cy="5962674"/>
          </a:xfrm>
          <a:solidFill>
            <a:schemeClr val="bg1">
              <a:lumMod val="85000"/>
            </a:schemeClr>
          </a:solidFill>
          <a:ln w="38100">
            <a:solidFill>
              <a:srgbClr val="002060"/>
            </a:solidFill>
          </a:ln>
        </p:spPr>
        <p:txBody>
          <a:bodyPr/>
          <a:lstStyle/>
          <a:p>
            <a:pPr algn="l"/>
            <a:r>
              <a:rPr lang="ru-RU" b="1" dirty="0"/>
              <a:t>Т</a:t>
            </a:r>
            <a:r>
              <a:rPr lang="ru-RU" b="1" dirty="0" smtClean="0"/>
              <a:t>аких кристалликов много. Постепенно на окне вырастает ледяной сад. </a:t>
            </a:r>
            <a:br>
              <a:rPr lang="ru-RU" b="1" dirty="0" smtClean="0"/>
            </a:br>
            <a:r>
              <a:rPr lang="ru-RU" b="1" dirty="0" smtClean="0"/>
              <a:t>(По </a:t>
            </a:r>
            <a:r>
              <a:rPr lang="ru-RU" b="1" dirty="0" err="1" smtClean="0"/>
              <a:t>М.Гумилевской</a:t>
            </a:r>
            <a:r>
              <a:rPr lang="ru-RU" b="1" dirty="0" smtClean="0"/>
              <a:t>)</a:t>
            </a:r>
            <a:endParaRPr lang="ru-RU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82" y="657224"/>
            <a:ext cx="2835253" cy="2123703"/>
          </a:xfrm>
          <a:prstGeom prst="rect">
            <a:avLst/>
          </a:prstGeom>
          <a:ln w="38100">
            <a:solidFill>
              <a:srgbClr val="002060"/>
            </a:solidFill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5490" y="3717032"/>
            <a:ext cx="2938958" cy="1980836"/>
          </a:xfrm>
          <a:prstGeom prst="rect">
            <a:avLst/>
          </a:prstGeom>
          <a:ln w="38100"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2127831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 w="38100">
            <a:solidFill>
              <a:srgbClr val="002060"/>
            </a:solidFill>
          </a:ln>
        </p:spPr>
        <p:txBody>
          <a:bodyPr/>
          <a:lstStyle/>
          <a:p>
            <a:r>
              <a:rPr lang="ru-RU" b="1" dirty="0" smtClean="0"/>
              <a:t>Вопросы и задания к тексту.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  <a:solidFill>
            <a:schemeClr val="bg1">
              <a:lumMod val="85000"/>
            </a:schemeClr>
          </a:solidFill>
          <a:ln w="38100">
            <a:solidFill>
              <a:srgbClr val="002060"/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4000" b="1" dirty="0" smtClean="0"/>
              <a:t>Кто рисует снежные узоры на окнах?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4000" b="1" dirty="0" smtClean="0"/>
              <a:t>Расскажите, как появляются узоры на окнах?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4000" b="1" dirty="0" smtClean="0"/>
              <a:t>Почему говорят, что их рисует мороз?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4000" b="1" dirty="0" smtClean="0"/>
              <a:t>Опишите снежные узоры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4443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ln w="38100"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ru-RU" b="1" i="1" dirty="0" smtClean="0"/>
              <a:t>Вопросы плана и слова для построения ответов.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  <a:solidFill>
            <a:schemeClr val="bg1">
              <a:lumMod val="85000"/>
            </a:schemeClr>
          </a:solidFill>
          <a:ln w="57150">
            <a:solidFill>
              <a:srgbClr val="002060"/>
            </a:solidFill>
          </a:ln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/>
              <a:t>Что появилось утром на стекле? 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Снежные узоры.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/>
              <a:t>Какие там были рисунки? 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Ветки, цветок, перья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/>
              <a:t>Кто их рисует</a:t>
            </a:r>
            <a:r>
              <a:rPr lang="ru-RU" b="1" i="1" dirty="0" smtClean="0"/>
              <a:t>? 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Мороз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/>
              <a:t>Что всегда есть в воздухе? 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Водяной пар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/>
              <a:t>Что делают тёплые пары?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Садятся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/>
              <a:t>Чем они становятся?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Кристалликами льда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/>
              <a:t>Что постепенно вырастает на окне?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Ледяной пар</a:t>
            </a:r>
            <a:endParaRPr lang="ru-RU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591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ru-RU" b="1" i="1" dirty="0" smtClean="0"/>
              <a:t>Словарно-орфографическая подготовка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525963"/>
          </a:xfrm>
          <a:solidFill>
            <a:schemeClr val="bg1">
              <a:lumMod val="85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/>
              <a:t>Найдите слова с двойными согласными, запомните их написание. </a:t>
            </a:r>
            <a:r>
              <a:rPr lang="ru-RU" b="1" dirty="0" smtClean="0">
                <a:solidFill>
                  <a:srgbClr val="7030A0"/>
                </a:solidFill>
              </a:rPr>
              <a:t>Дли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нн</a:t>
            </a:r>
            <a:r>
              <a:rPr lang="ru-RU" b="1" dirty="0" smtClean="0">
                <a:solidFill>
                  <a:srgbClr val="7030A0"/>
                </a:solidFill>
              </a:rPr>
              <a:t>ая, стра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нн</a:t>
            </a:r>
            <a:r>
              <a:rPr lang="ru-RU" b="1" dirty="0" smtClean="0">
                <a:solidFill>
                  <a:srgbClr val="7030A0"/>
                </a:solidFill>
              </a:rPr>
              <a:t>ый, криста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лл</a:t>
            </a:r>
            <a:r>
              <a:rPr lang="ru-RU" b="1" dirty="0" smtClean="0">
                <a:solidFill>
                  <a:srgbClr val="7030A0"/>
                </a:solidFill>
              </a:rPr>
              <a:t>ами, криста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лл</a:t>
            </a:r>
            <a:r>
              <a:rPr lang="ru-RU" b="1" dirty="0" smtClean="0">
                <a:solidFill>
                  <a:srgbClr val="7030A0"/>
                </a:solidFill>
              </a:rPr>
              <a:t>иков, постепе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нн</a:t>
            </a:r>
            <a:r>
              <a:rPr lang="ru-RU" b="1" dirty="0" smtClean="0">
                <a:solidFill>
                  <a:srgbClr val="7030A0"/>
                </a:solidFill>
              </a:rPr>
              <a:t>о.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/>
              <a:t>Проверьте гласные в словах: </a:t>
            </a:r>
            <a:r>
              <a:rPr lang="ru-RU" b="1" dirty="0" smtClean="0">
                <a:solidFill>
                  <a:srgbClr val="7030A0"/>
                </a:solidFill>
              </a:rPr>
              <a:t>ст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е</a:t>
            </a:r>
            <a:r>
              <a:rPr lang="ru-RU" b="1" dirty="0" smtClean="0">
                <a:solidFill>
                  <a:srgbClr val="7030A0"/>
                </a:solidFill>
              </a:rPr>
              <a:t>кле, цв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е</a:t>
            </a:r>
            <a:r>
              <a:rPr lang="ru-RU" b="1" dirty="0" smtClean="0">
                <a:solidFill>
                  <a:srgbClr val="7030A0"/>
                </a:solidFill>
              </a:rPr>
              <a:t>ток, в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о</a:t>
            </a:r>
            <a:r>
              <a:rPr lang="ru-RU" b="1" dirty="0" smtClean="0">
                <a:solidFill>
                  <a:srgbClr val="7030A0"/>
                </a:solidFill>
              </a:rPr>
              <a:t>дяной, п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а</a:t>
            </a:r>
            <a:r>
              <a:rPr lang="ru-RU" b="1" dirty="0" smtClean="0">
                <a:solidFill>
                  <a:srgbClr val="7030A0"/>
                </a:solidFill>
              </a:rPr>
              <a:t>ры, х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о</a:t>
            </a:r>
            <a:r>
              <a:rPr lang="ru-RU" b="1" dirty="0" smtClean="0">
                <a:solidFill>
                  <a:srgbClr val="7030A0"/>
                </a:solidFill>
              </a:rPr>
              <a:t>лодные,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о</a:t>
            </a:r>
            <a:r>
              <a:rPr lang="ru-RU" b="1" dirty="0" smtClean="0">
                <a:solidFill>
                  <a:srgbClr val="7030A0"/>
                </a:solidFill>
              </a:rPr>
              <a:t>кне, л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е</a:t>
            </a:r>
            <a:r>
              <a:rPr lang="ru-RU" b="1" dirty="0" smtClean="0">
                <a:solidFill>
                  <a:srgbClr val="7030A0"/>
                </a:solidFill>
              </a:rPr>
              <a:t>дяной.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/>
              <a:t>Запомните, как следует писать слова: </a:t>
            </a:r>
            <a:r>
              <a:rPr lang="ru-RU" b="1" dirty="0" smtClean="0">
                <a:solidFill>
                  <a:srgbClr val="7030A0"/>
                </a:solidFill>
              </a:rPr>
              <a:t>п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оя</a:t>
            </a:r>
            <a:r>
              <a:rPr lang="ru-RU" b="1" dirty="0" smtClean="0">
                <a:solidFill>
                  <a:srgbClr val="7030A0"/>
                </a:solidFill>
              </a:rPr>
              <a:t>вились, вс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е</a:t>
            </a:r>
            <a:r>
              <a:rPr lang="ru-RU" b="1" dirty="0" smtClean="0">
                <a:solidFill>
                  <a:srgbClr val="7030A0"/>
                </a:solidFill>
              </a:rPr>
              <a:t>гда, ст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а</a:t>
            </a:r>
            <a:r>
              <a:rPr lang="ru-RU" b="1" dirty="0" smtClean="0">
                <a:solidFill>
                  <a:srgbClr val="7030A0"/>
                </a:solidFill>
              </a:rPr>
              <a:t>новятся, п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о</a:t>
            </a:r>
            <a:r>
              <a:rPr lang="ru-RU" b="1" dirty="0" smtClean="0">
                <a:solidFill>
                  <a:srgbClr val="7030A0"/>
                </a:solidFill>
              </a:rPr>
              <a:t>ст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е</a:t>
            </a:r>
            <a:r>
              <a:rPr lang="ru-RU" b="1" dirty="0" smtClean="0">
                <a:solidFill>
                  <a:srgbClr val="7030A0"/>
                </a:solidFill>
              </a:rPr>
              <a:t>пе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нн</a:t>
            </a:r>
            <a:r>
              <a:rPr lang="ru-RU" b="1" dirty="0" smtClean="0">
                <a:solidFill>
                  <a:srgbClr val="7030A0"/>
                </a:solidFill>
              </a:rPr>
              <a:t>о, выр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а</a:t>
            </a:r>
            <a:r>
              <a:rPr lang="ru-RU" b="1" dirty="0" smtClean="0">
                <a:solidFill>
                  <a:srgbClr val="7030A0"/>
                </a:solidFill>
              </a:rPr>
              <a:t>стает.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20072" y="2204864"/>
            <a:ext cx="3744416" cy="43204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693876"/>
            <a:ext cx="756084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80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u="sng" dirty="0" smtClean="0"/>
              <a:t>План</a:t>
            </a:r>
            <a:endParaRPr lang="ru-RU" sz="5400" b="1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944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 smtClean="0"/>
              <a:t>1. Снежные узоры</a:t>
            </a:r>
          </a:p>
          <a:p>
            <a:pPr marL="0" indent="0">
              <a:buNone/>
            </a:pPr>
            <a:r>
              <a:rPr lang="ru-RU" sz="4400" b="1" dirty="0" smtClean="0"/>
              <a:t>2. Как появляются узоры на стекле?</a:t>
            </a:r>
          </a:p>
          <a:p>
            <a:pPr marL="0" indent="0">
              <a:buNone/>
            </a:pPr>
            <a:r>
              <a:rPr lang="ru-RU" sz="4400" b="1" dirty="0" smtClean="0"/>
              <a:t>3. Ледяной сад.</a:t>
            </a:r>
            <a:endParaRPr lang="ru-RU" sz="44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4866877"/>
            <a:ext cx="2466975" cy="1857375"/>
          </a:xfrm>
          <a:prstGeom prst="rect">
            <a:avLst/>
          </a:prstGeom>
          <a:ln w="57150">
            <a:solidFill>
              <a:srgbClr val="00B0F0"/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866877"/>
            <a:ext cx="2466975" cy="1847850"/>
          </a:xfrm>
          <a:prstGeom prst="rect">
            <a:avLst/>
          </a:prstGeom>
          <a:ln w="57150">
            <a:solidFill>
              <a:srgbClr val="00B0F0"/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672" y="4895762"/>
            <a:ext cx="2590800" cy="1762125"/>
          </a:xfrm>
          <a:prstGeom prst="rect">
            <a:avLst/>
          </a:prstGeom>
          <a:ln w="57150"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92389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233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Тема «Узоры на окнах» Цель: развитие связной письменной речи. Задачи: - закрепление написания двойной согласной в словах; - познакомить учащихся с процессом образования узоров на стекле.</vt:lpstr>
      <vt:lpstr>Узоры на окнах</vt:lpstr>
      <vt:lpstr>В воздухе всегда есть водяной пар. Тёплые пары садятся на холодные стёкла и становятся кристалликами льда.</vt:lpstr>
      <vt:lpstr>Таких кристалликов много. Постепенно на окне вырастает ледяной сад.  (По М.Гумилевской)</vt:lpstr>
      <vt:lpstr>Вопросы и задания к тексту.</vt:lpstr>
      <vt:lpstr>Вопросы плана и слова для построения ответов.</vt:lpstr>
      <vt:lpstr>Словарно-орфографическая подготовка</vt:lpstr>
      <vt:lpstr>План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«Узоры на окнах» Цель: развитие связной письменной речи. Задачи: - закрепление написания двойной согласной в словах; - познакомить учащихся с процессом образования узоров на стекле.</dc:title>
  <dc:creator>Васянович Нина</dc:creator>
  <cp:lastModifiedBy>Васянович Нина</cp:lastModifiedBy>
  <cp:revision>9</cp:revision>
  <dcterms:created xsi:type="dcterms:W3CDTF">2014-11-14T04:00:50Z</dcterms:created>
  <dcterms:modified xsi:type="dcterms:W3CDTF">2014-11-14T21:57:19Z</dcterms:modified>
</cp:coreProperties>
</file>