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93" r:id="rId3"/>
    <p:sldId id="295" r:id="rId4"/>
    <p:sldId id="258" r:id="rId5"/>
    <p:sldId id="268" r:id="rId6"/>
    <p:sldId id="282" r:id="rId7"/>
    <p:sldId id="266" r:id="rId8"/>
    <p:sldId id="281" r:id="rId9"/>
    <p:sldId id="267" r:id="rId10"/>
    <p:sldId id="269" r:id="rId11"/>
    <p:sldId id="265" r:id="rId12"/>
    <p:sldId id="280" r:id="rId13"/>
    <p:sldId id="288" r:id="rId14"/>
    <p:sldId id="271" r:id="rId15"/>
    <p:sldId id="270" r:id="rId16"/>
    <p:sldId id="283" r:id="rId17"/>
    <p:sldId id="284" r:id="rId18"/>
    <p:sldId id="290" r:id="rId19"/>
    <p:sldId id="289" r:id="rId20"/>
    <p:sldId id="285" r:id="rId21"/>
    <p:sldId id="291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684" y="-16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36FB-CBBE-44C8-A14D-73C5E249194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B84E0-44AD-4723-9FAB-C0907FC23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939AAD-2C3B-44A0-B9F1-5FA1B5E3702E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Сопоставление звуков [б’] -[д’] по артикуляции. </a:t>
            </a:r>
            <a:r>
              <a:rPr lang="ru-RU" u="sng" smtClean="0"/>
              <a:t>Общее:</a:t>
            </a:r>
            <a:r>
              <a:rPr lang="ru-RU" smtClean="0"/>
              <a:t> согласные, звонкие, мягкие, взрывные, мгновенные согласные. </a:t>
            </a:r>
            <a:r>
              <a:rPr lang="ru-RU" u="sng" smtClean="0"/>
              <a:t>Разное:</a:t>
            </a:r>
            <a:r>
              <a:rPr lang="ru-RU" smtClean="0"/>
              <a:t> место преграды: </a:t>
            </a:r>
            <a:r>
              <a:rPr lang="ru-RU" b="1" smtClean="0"/>
              <a:t>б </a:t>
            </a:r>
            <a:r>
              <a:rPr lang="ru-RU" smtClean="0"/>
              <a:t>– губы, </a:t>
            </a:r>
            <a:r>
              <a:rPr lang="ru-RU" b="1" smtClean="0"/>
              <a:t>д </a:t>
            </a:r>
            <a:r>
              <a:rPr lang="ru-RU" smtClean="0"/>
              <a:t>– десны.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939AAD-2C3B-44A0-B9F1-5FA1B5E3702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Сопоставление звуков [б’] -[</a:t>
            </a:r>
            <a:r>
              <a:rPr lang="ru-RU" dirty="0" err="1" smtClean="0"/>
              <a:t>д</a:t>
            </a:r>
            <a:r>
              <a:rPr lang="ru-RU" dirty="0" smtClean="0"/>
              <a:t>’] по артикуляции. </a:t>
            </a:r>
            <a:r>
              <a:rPr lang="ru-RU" u="sng" dirty="0" smtClean="0"/>
              <a:t>Общее:</a:t>
            </a:r>
            <a:r>
              <a:rPr lang="ru-RU" dirty="0" smtClean="0"/>
              <a:t> согласные, звонкие, мягкие, взрывные, мгновенные согласные. </a:t>
            </a:r>
            <a:r>
              <a:rPr lang="ru-RU" u="sng" dirty="0" smtClean="0"/>
              <a:t>Разное:</a:t>
            </a:r>
            <a:r>
              <a:rPr lang="ru-RU" dirty="0" smtClean="0"/>
              <a:t> место преграды: </a:t>
            </a:r>
            <a:r>
              <a:rPr lang="ru-RU" b="1" dirty="0" smtClean="0"/>
              <a:t>б </a:t>
            </a:r>
            <a:r>
              <a:rPr lang="ru-RU" dirty="0" smtClean="0"/>
              <a:t>– губы, </a:t>
            </a:r>
            <a:r>
              <a:rPr lang="ru-RU" b="1" dirty="0" err="1" smtClean="0"/>
              <a:t>д</a:t>
            </a:r>
            <a:r>
              <a:rPr lang="ru-RU" b="1" dirty="0" smtClean="0"/>
              <a:t> </a:t>
            </a:r>
            <a:r>
              <a:rPr lang="ru-RU" dirty="0" smtClean="0"/>
              <a:t>– десны.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56D77E-F82E-42D1-A6CE-67D07330175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Вывод: звук [Б] – “взрываются” губы, буква </a:t>
            </a:r>
            <a:r>
              <a:rPr lang="ru-RU" b="1" smtClean="0"/>
              <a:t>б </a:t>
            </a:r>
            <a:r>
              <a:rPr lang="ru-RU" smtClean="0"/>
              <a:t>– хвост белки (вверх); звук [Д] - язык упирается в десны; буква </a:t>
            </a:r>
            <a:r>
              <a:rPr lang="ru-RU" b="1" smtClean="0"/>
              <a:t>д </a:t>
            </a:r>
            <a:r>
              <a:rPr lang="ru-RU" smtClean="0"/>
              <a:t>– хвост дятла (вниз).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chemeClr val="accent3">
                <a:lumMod val="40000"/>
                <a:lumOff val="60000"/>
              </a:schemeClr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ped.ru/" TargetMode="External"/><Relationship Id="rId7" Type="http://schemas.openxmlformats.org/officeDocument/2006/relationships/hyperlink" Target="http://www.dobrieskazki.ru/bukvi.htm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hitikova.blogspot.ru/" TargetMode="External"/><Relationship Id="rId5" Type="http://schemas.openxmlformats.org/officeDocument/2006/relationships/hyperlink" Target="http://forum.schoolpress.ru/article/90/183" TargetMode="External"/><Relationship Id="rId4" Type="http://schemas.openxmlformats.org/officeDocument/2006/relationships/hyperlink" Target="http://logopediya.com/books-logopediya/opticheskaya-disleksiya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28992" y="18573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207167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  <a:latin typeface="Gigi" pitchFamily="82" charset="0"/>
              </a:rPr>
              <a:t>Дифференциация  букв </a:t>
            </a:r>
            <a:r>
              <a:rPr lang="ru-RU" sz="2800" b="1" i="1" dirty="0" smtClean="0">
                <a:cs typeface="Arial" charset="0"/>
              </a:rPr>
              <a:t>б - </a:t>
            </a:r>
            <a:r>
              <a:rPr lang="ru-RU" sz="2800" b="1" i="1" dirty="0" err="1" smtClean="0">
                <a:cs typeface="Arial" charset="0"/>
              </a:rPr>
              <a:t>д</a:t>
            </a:r>
            <a:r>
              <a:rPr lang="ru-RU" sz="2800" b="1" i="1" dirty="0" smtClean="0">
                <a:solidFill>
                  <a:srgbClr val="FF0000"/>
                </a:solidFill>
                <a:latin typeface="Gigi" pitchFamily="8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1214423"/>
            <a:ext cx="507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Логопедическое занятие </a:t>
            </a:r>
            <a:b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коррекции нарушений письма, 4 класс</a:t>
            </a:r>
            <a:endParaRPr lang="ru-RU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335756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Садыкова А.М.</a:t>
            </a:r>
          </a:p>
          <a:p>
            <a:r>
              <a:rPr lang="ru-RU" dirty="0" smtClean="0"/>
              <a:t>Учитель-логопед  Раянова Э.М.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8"/>
          <p:cNvSpPr>
            <a:spLocks noChangeShapeType="1"/>
          </p:cNvSpPr>
          <p:nvPr/>
        </p:nvSpPr>
        <p:spPr bwMode="auto">
          <a:xfrm>
            <a:off x="1090613" y="3476625"/>
            <a:ext cx="705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9" name="Line 27"/>
          <p:cNvSpPr>
            <a:spLocks noChangeShapeType="1"/>
          </p:cNvSpPr>
          <p:nvPr/>
        </p:nvSpPr>
        <p:spPr bwMode="auto">
          <a:xfrm>
            <a:off x="1346200" y="1717675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Text Box 33"/>
          <p:cNvSpPr txBox="1">
            <a:spLocks noChangeArrowheads="1"/>
          </p:cNvSpPr>
          <p:nvPr/>
        </p:nvSpPr>
        <p:spPr bwMode="auto">
          <a:xfrm>
            <a:off x="5919788" y="712788"/>
            <a:ext cx="2252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800" i="0">
              <a:latin typeface="Arial" charset="0"/>
            </a:endParaRPr>
          </a:p>
        </p:txBody>
      </p:sp>
      <p:sp>
        <p:nvSpPr>
          <p:cNvPr id="222242" name="Rectangle 34"/>
          <p:cNvSpPr>
            <a:spLocks noChangeArrowheads="1"/>
          </p:cNvSpPr>
          <p:nvPr/>
        </p:nvSpPr>
        <p:spPr bwMode="auto">
          <a:xfrm>
            <a:off x="3068638" y="1930400"/>
            <a:ext cx="9779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овал</a:t>
            </a:r>
          </a:p>
        </p:txBody>
      </p:sp>
      <p:sp>
        <p:nvSpPr>
          <p:cNvPr id="222243" name="Text Box 35"/>
          <p:cNvSpPr txBox="1">
            <a:spLocks noChangeArrowheads="1"/>
          </p:cNvSpPr>
          <p:nvPr/>
        </p:nvSpPr>
        <p:spPr bwMode="auto">
          <a:xfrm>
            <a:off x="5251450" y="4021138"/>
            <a:ext cx="1984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0">
                <a:latin typeface="Arial" charset="0"/>
              </a:rPr>
              <a:t>петля вниз</a:t>
            </a:r>
          </a:p>
        </p:txBody>
      </p:sp>
      <p:sp>
        <p:nvSpPr>
          <p:cNvPr id="8202" name="Oval 51"/>
          <p:cNvSpPr>
            <a:spLocks noChangeArrowheads="1"/>
          </p:cNvSpPr>
          <p:nvPr/>
        </p:nvSpPr>
        <p:spPr bwMode="auto">
          <a:xfrm rot="797888">
            <a:off x="4078288" y="1749425"/>
            <a:ext cx="1174750" cy="1690688"/>
          </a:xfrm>
          <a:prstGeom prst="ellipse">
            <a:avLst/>
          </a:prstGeom>
          <a:noFill/>
          <a:ln w="1270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dine Kirnberg" pitchFamily="2" charset="0"/>
            </a:endParaRPr>
          </a:p>
        </p:txBody>
      </p:sp>
      <p:sp>
        <p:nvSpPr>
          <p:cNvPr id="8203" name="Freeform 52"/>
          <p:cNvSpPr>
            <a:spLocks/>
          </p:cNvSpPr>
          <p:nvPr/>
        </p:nvSpPr>
        <p:spPr bwMode="auto">
          <a:xfrm rot="695228">
            <a:off x="3994150" y="1631950"/>
            <a:ext cx="1171575" cy="4976813"/>
          </a:xfrm>
          <a:custGeom>
            <a:avLst/>
            <a:gdLst>
              <a:gd name="T0" fmla="*/ 2147483647 w 533"/>
              <a:gd name="T1" fmla="*/ 0 h 1252"/>
              <a:gd name="T2" fmla="*/ 2147483647 w 533"/>
              <a:gd name="T3" fmla="*/ 2147483647 h 1252"/>
              <a:gd name="T4" fmla="*/ 2147483647 w 533"/>
              <a:gd name="T5" fmla="*/ 2147483647 h 1252"/>
              <a:gd name="T6" fmla="*/ 2147483647 w 533"/>
              <a:gd name="T7" fmla="*/ 2147483647 h 1252"/>
              <a:gd name="T8" fmla="*/ 2147483647 w 533"/>
              <a:gd name="T9" fmla="*/ 2147483647 h 1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" h="1252">
                <a:moveTo>
                  <a:pt x="460" y="0"/>
                </a:moveTo>
                <a:cubicBezTo>
                  <a:pt x="446" y="425"/>
                  <a:pt x="433" y="850"/>
                  <a:pt x="378" y="1051"/>
                </a:cubicBezTo>
                <a:cubicBezTo>
                  <a:pt x="323" y="1252"/>
                  <a:pt x="183" y="1236"/>
                  <a:pt x="131" y="1207"/>
                </a:cubicBezTo>
                <a:cubicBezTo>
                  <a:pt x="79" y="1178"/>
                  <a:pt x="0" y="1033"/>
                  <a:pt x="67" y="878"/>
                </a:cubicBezTo>
                <a:cubicBezTo>
                  <a:pt x="134" y="723"/>
                  <a:pt x="455" y="375"/>
                  <a:pt x="533" y="274"/>
                </a:cubicBezTo>
              </a:path>
            </a:pathLst>
          </a:custGeom>
          <a:noFill/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6101" y="-1020725"/>
            <a:ext cx="360077" cy="77867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42" grpId="0"/>
      <p:bldP spid="222243" grpId="0"/>
      <p:bldP spid="8202" grpId="0" animBg="1"/>
      <p:bldP spid="82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28713" y="2287588"/>
            <a:ext cx="7129462" cy="1631950"/>
            <a:chOff x="1042988" y="2349500"/>
            <a:chExt cx="7129462" cy="1631950"/>
          </a:xfrm>
        </p:grpSpPr>
        <p:sp>
          <p:nvSpPr>
            <p:cNvPr id="23565" name="Line 4"/>
            <p:cNvSpPr>
              <a:spLocks noChangeShapeType="1"/>
            </p:cNvSpPr>
            <p:nvPr/>
          </p:nvSpPr>
          <p:spPr bwMode="auto">
            <a:xfrm>
              <a:off x="1042988" y="3981450"/>
              <a:ext cx="7058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5"/>
            <p:cNvSpPr>
              <a:spLocks noChangeShapeType="1"/>
            </p:cNvSpPr>
            <p:nvPr/>
          </p:nvSpPr>
          <p:spPr bwMode="auto">
            <a:xfrm>
              <a:off x="1187450" y="2349500"/>
              <a:ext cx="698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3255963" y="793750"/>
            <a:ext cx="41338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0">
                <a:solidFill>
                  <a:srgbClr val="000000"/>
                </a:solidFill>
                <a:latin typeface="Arial" charset="0"/>
              </a:rPr>
              <a:t>палочка вверх</a:t>
            </a:r>
          </a:p>
          <a:p>
            <a:r>
              <a:rPr lang="ru-RU" sz="2800" i="0">
                <a:solidFill>
                  <a:srgbClr val="000000"/>
                </a:solidFill>
                <a:latin typeface="Arial" charset="0"/>
              </a:rPr>
              <a:t>с закруглением вправо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766763" y="2328863"/>
            <a:ext cx="1100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solidFill>
                  <a:srgbClr val="000000"/>
                </a:solidFill>
                <a:latin typeface="Arial" charset="0"/>
              </a:rPr>
              <a:t>овал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6005513" y="650875"/>
            <a:ext cx="22526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8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 rot="739355">
            <a:off x="1679575" y="2335213"/>
            <a:ext cx="1117600" cy="1565275"/>
          </a:xfrm>
          <a:prstGeom prst="ellipse">
            <a:avLst/>
          </a:prstGeom>
          <a:noFill/>
          <a:ln w="1270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dine Kirnberg" pitchFamily="2" charset="0"/>
            </a:endParaRPr>
          </a:p>
        </p:txBody>
      </p:sp>
      <p:sp>
        <p:nvSpPr>
          <p:cNvPr id="331798" name="Freeform 22"/>
          <p:cNvSpPr>
            <a:spLocks/>
          </p:cNvSpPr>
          <p:nvPr/>
        </p:nvSpPr>
        <p:spPr bwMode="auto">
          <a:xfrm rot="262912">
            <a:off x="2817813" y="528638"/>
            <a:ext cx="1154112" cy="2716212"/>
          </a:xfrm>
          <a:custGeom>
            <a:avLst/>
            <a:gdLst>
              <a:gd name="T0" fmla="*/ 2147483647 w 412"/>
              <a:gd name="T1" fmla="*/ 2147483647 h 843"/>
              <a:gd name="T2" fmla="*/ 2147483647 w 412"/>
              <a:gd name="T3" fmla="*/ 2147483647 h 843"/>
              <a:gd name="T4" fmla="*/ 2147483647 w 412"/>
              <a:gd name="T5" fmla="*/ 2147483647 h 8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843">
                <a:moveTo>
                  <a:pt x="28" y="843"/>
                </a:moveTo>
                <a:cubicBezTo>
                  <a:pt x="14" y="560"/>
                  <a:pt x="0" y="278"/>
                  <a:pt x="64" y="139"/>
                </a:cubicBezTo>
                <a:cubicBezTo>
                  <a:pt x="128" y="0"/>
                  <a:pt x="354" y="32"/>
                  <a:pt x="412" y="11"/>
                </a:cubicBezTo>
              </a:path>
            </a:pathLst>
          </a:custGeom>
          <a:noFill/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Freeform 52"/>
          <p:cNvSpPr>
            <a:spLocks/>
          </p:cNvSpPr>
          <p:nvPr/>
        </p:nvSpPr>
        <p:spPr bwMode="auto">
          <a:xfrm rot="695228">
            <a:off x="6103938" y="2235200"/>
            <a:ext cx="1077912" cy="4560888"/>
          </a:xfrm>
          <a:custGeom>
            <a:avLst/>
            <a:gdLst>
              <a:gd name="T0" fmla="*/ 2147483647 w 533"/>
              <a:gd name="T1" fmla="*/ 0 h 1252"/>
              <a:gd name="T2" fmla="*/ 2147483647 w 533"/>
              <a:gd name="T3" fmla="*/ 2147483647 h 1252"/>
              <a:gd name="T4" fmla="*/ 2147483647 w 533"/>
              <a:gd name="T5" fmla="*/ 2147483647 h 1252"/>
              <a:gd name="T6" fmla="*/ 2147483647 w 533"/>
              <a:gd name="T7" fmla="*/ 2147483647 h 1252"/>
              <a:gd name="T8" fmla="*/ 2147483647 w 533"/>
              <a:gd name="T9" fmla="*/ 2147483647 h 12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3" h="1252">
                <a:moveTo>
                  <a:pt x="460" y="0"/>
                </a:moveTo>
                <a:cubicBezTo>
                  <a:pt x="446" y="425"/>
                  <a:pt x="433" y="850"/>
                  <a:pt x="378" y="1051"/>
                </a:cubicBezTo>
                <a:cubicBezTo>
                  <a:pt x="323" y="1252"/>
                  <a:pt x="183" y="1236"/>
                  <a:pt x="131" y="1207"/>
                </a:cubicBezTo>
                <a:cubicBezTo>
                  <a:pt x="79" y="1178"/>
                  <a:pt x="0" y="1033"/>
                  <a:pt x="67" y="878"/>
                </a:cubicBezTo>
                <a:cubicBezTo>
                  <a:pt x="134" y="723"/>
                  <a:pt x="455" y="375"/>
                  <a:pt x="533" y="274"/>
                </a:cubicBezTo>
              </a:path>
            </a:pathLst>
          </a:custGeom>
          <a:noFill/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 rot="739355">
            <a:off x="6156325" y="2312988"/>
            <a:ext cx="1117600" cy="1565275"/>
          </a:xfrm>
          <a:prstGeom prst="ellipse">
            <a:avLst/>
          </a:prstGeom>
          <a:noFill/>
          <a:ln w="1270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dine Kirnberg" pitchFamily="2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7245350" y="3979863"/>
            <a:ext cx="19843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i="0">
                <a:solidFill>
                  <a:srgbClr val="000000"/>
                </a:solidFill>
                <a:latin typeface="Arial" charset="0"/>
              </a:rPr>
              <a:t>петля вниз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008563" y="2328863"/>
            <a:ext cx="1100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solidFill>
                  <a:srgbClr val="000000"/>
                </a:solidFill>
                <a:latin typeface="Arial" charset="0"/>
              </a:rPr>
              <a:t>овал</a:t>
            </a:r>
          </a:p>
        </p:txBody>
      </p:sp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-1085850"/>
            <a:ext cx="742950" cy="77914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4" grpId="0"/>
      <p:bldP spid="331785" grpId="0"/>
      <p:bldP spid="331797" grpId="0" animBg="1"/>
      <p:bldP spid="331798" grpId="0" animBg="1"/>
      <p:bldP spid="14" grpId="0" animBg="1"/>
      <p:bldP spid="16" grpId="0" animBg="1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Blackadder ITC" pitchFamily="82" charset="0"/>
              </a:rPr>
              <a:t>ОПОРА</a:t>
            </a:r>
          </a:p>
        </p:txBody>
      </p:sp>
      <p:pic>
        <p:nvPicPr>
          <p:cNvPr id="51207" name="Picture 7" descr="img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5E6EA"/>
              </a:clrFrom>
              <a:clrTo>
                <a:srgbClr val="E5E6EA">
                  <a:alpha val="0"/>
                </a:srgbClr>
              </a:clrTo>
            </a:clrChange>
            <a:lum bright="-24000" contrast="72000"/>
          </a:blip>
          <a:srcRect t="15417" r="63071" b="52287"/>
          <a:stretch>
            <a:fillRect/>
          </a:stretch>
        </p:blipFill>
        <p:spPr>
          <a:xfrm>
            <a:off x="250825" y="908050"/>
            <a:ext cx="1654175" cy="2447925"/>
          </a:xfrm>
          <a:noFill/>
        </p:spPr>
      </p:pic>
      <p:sp>
        <p:nvSpPr>
          <p:cNvPr id="512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341438"/>
            <a:ext cx="4284662" cy="5111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000" b="1" i="1" smtClean="0">
                <a:cs typeface="Arial" charset="0"/>
              </a:rPr>
              <a:t>[</a:t>
            </a:r>
            <a:r>
              <a:rPr lang="ru-RU" sz="6000" b="1" i="1" smtClean="0">
                <a:solidFill>
                  <a:schemeClr val="accent2"/>
                </a:solidFill>
                <a:cs typeface="Arial" charset="0"/>
              </a:rPr>
              <a:t>б</a:t>
            </a:r>
            <a:r>
              <a:rPr lang="en-US" sz="6000" b="1" i="1" smtClean="0">
                <a:cs typeface="Arial" charset="0"/>
              </a:rPr>
              <a:t>]</a:t>
            </a:r>
            <a:r>
              <a:rPr lang="ru-RU" sz="6000" b="1" i="1" smtClean="0">
                <a:cs typeface="Arial" charset="0"/>
              </a:rPr>
              <a:t> </a:t>
            </a:r>
            <a:r>
              <a:rPr lang="en-US" sz="6000" b="1" i="1" smtClean="0">
                <a:cs typeface="Arial" charset="0"/>
              </a:rPr>
              <a:t>[</a:t>
            </a:r>
            <a:r>
              <a:rPr lang="ru-RU" sz="6000" b="1" i="1" smtClean="0">
                <a:solidFill>
                  <a:srgbClr val="008000"/>
                </a:solidFill>
                <a:cs typeface="Arial" charset="0"/>
              </a:rPr>
              <a:t>б’</a:t>
            </a:r>
            <a:r>
              <a:rPr lang="en-US" sz="6000" b="1" i="1" smtClean="0">
                <a:cs typeface="Arial" charset="0"/>
              </a:rPr>
              <a:t>]</a:t>
            </a:r>
            <a:r>
              <a:rPr lang="ru-RU" sz="6000" b="1" i="1" smtClean="0"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z="6000" b="1" i="1" smtClean="0">
                <a:solidFill>
                  <a:srgbClr val="FF0000"/>
                </a:solidFill>
                <a:cs typeface="Arial" charset="0"/>
              </a:rPr>
              <a:t>губы</a:t>
            </a:r>
          </a:p>
          <a:p>
            <a:pPr algn="ctr" eaLnBrk="1" hangingPunct="1">
              <a:buFontTx/>
              <a:buNone/>
            </a:pPr>
            <a:endParaRPr lang="ru-RU" sz="4400" b="1" i="1" smtClean="0">
              <a:solidFill>
                <a:srgbClr val="FF0000"/>
              </a:solidFill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6000" b="1" i="1" smtClean="0">
                <a:cs typeface="Arial" charset="0"/>
              </a:rPr>
              <a:t>[</a:t>
            </a:r>
            <a:r>
              <a:rPr lang="ru-RU" sz="6000" b="1" i="1" smtClean="0">
                <a:solidFill>
                  <a:schemeClr val="accent2"/>
                </a:solidFill>
                <a:cs typeface="Arial" charset="0"/>
              </a:rPr>
              <a:t>д</a:t>
            </a:r>
            <a:r>
              <a:rPr lang="en-US" sz="6000" b="1" i="1" smtClean="0">
                <a:cs typeface="Arial" charset="0"/>
              </a:rPr>
              <a:t>]</a:t>
            </a:r>
            <a:r>
              <a:rPr lang="ru-RU" sz="6000" b="1" i="1" smtClean="0">
                <a:cs typeface="Arial" charset="0"/>
              </a:rPr>
              <a:t> </a:t>
            </a:r>
            <a:r>
              <a:rPr lang="en-US" sz="6000" b="1" i="1" smtClean="0">
                <a:cs typeface="Arial" charset="0"/>
              </a:rPr>
              <a:t>[</a:t>
            </a:r>
            <a:r>
              <a:rPr lang="ru-RU" sz="6000" b="1" i="1" smtClean="0">
                <a:solidFill>
                  <a:srgbClr val="008000"/>
                </a:solidFill>
                <a:cs typeface="Arial" charset="0"/>
              </a:rPr>
              <a:t>д’</a:t>
            </a:r>
            <a:r>
              <a:rPr lang="en-US" sz="6000" b="1" i="1" smtClean="0">
                <a:cs typeface="Arial" charset="0"/>
              </a:rPr>
              <a:t>]</a:t>
            </a:r>
            <a:endParaRPr lang="ru-RU" sz="6000" b="1" i="1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ru-RU" sz="6000" b="1" i="1" smtClean="0">
                <a:solidFill>
                  <a:srgbClr val="FF0000"/>
                </a:solidFill>
                <a:cs typeface="Arial" charset="0"/>
              </a:rPr>
              <a:t>десна</a:t>
            </a:r>
          </a:p>
        </p:txBody>
      </p:sp>
      <p:pic>
        <p:nvPicPr>
          <p:cNvPr id="51208" name="Picture 8" descr="img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1E3"/>
              </a:clrFrom>
              <a:clrTo>
                <a:srgbClr val="E1E1E3">
                  <a:alpha val="0"/>
                </a:srgbClr>
              </a:clrTo>
            </a:clrChange>
            <a:lum bright="-32000" contrast="66000"/>
          </a:blip>
          <a:srcRect t="52670" r="63071" b="8810"/>
          <a:stretch>
            <a:fillRect/>
          </a:stretch>
        </p:blipFill>
        <p:spPr bwMode="auto">
          <a:xfrm>
            <a:off x="323850" y="4076700"/>
            <a:ext cx="13350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img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1EB"/>
              </a:clrFrom>
              <a:clrTo>
                <a:srgbClr val="E1E1EB">
                  <a:alpha val="0"/>
                </a:srgbClr>
              </a:clrTo>
            </a:clrChange>
            <a:lum bright="-48000" contrast="60000"/>
          </a:blip>
          <a:srcRect l="49046" t="16934" b="53824"/>
          <a:stretch>
            <a:fillRect/>
          </a:stretch>
        </p:blipFill>
        <p:spPr bwMode="auto">
          <a:xfrm>
            <a:off x="1476375" y="1341438"/>
            <a:ext cx="17208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img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1E3"/>
              </a:clrFrom>
              <a:clrTo>
                <a:srgbClr val="E1E1E3">
                  <a:alpha val="0"/>
                </a:srgbClr>
              </a:clrTo>
            </a:clrChange>
            <a:lum bright="-76000" contrast="100000"/>
          </a:blip>
          <a:srcRect l="51982" t="51082"/>
          <a:stretch>
            <a:fillRect/>
          </a:stretch>
        </p:blipFill>
        <p:spPr bwMode="auto">
          <a:xfrm>
            <a:off x="1619250" y="4076700"/>
            <a:ext cx="14954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3563938" y="162877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3348038" y="1989138"/>
            <a:ext cx="647700" cy="10795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3276600" y="4365625"/>
            <a:ext cx="647700" cy="1079500"/>
          </a:xfrm>
          <a:prstGeom prst="ellipse">
            <a:avLst/>
          </a:prstGeom>
          <a:solidFill>
            <a:srgbClr val="5FB6BD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3563938" y="55895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1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 build="p"/>
      <p:bldP spid="51212" grpId="0" animBg="1"/>
      <p:bldP spid="51214" grpId="0" animBg="1"/>
      <p:bldP spid="51215" grpId="0" animBg="1"/>
      <p:bldP spid="512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Различение </a:t>
            </a:r>
            <a:r>
              <a:rPr lang="ru-RU" sz="6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 – 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144000" cy="896938"/>
          </a:xfrm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66"/>
                    </a:gs>
                    <a:gs pos="50000">
                      <a:schemeClr val="bg1"/>
                    </a:gs>
                    <a:gs pos="100000">
                      <a:srgbClr val="FFFF6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Прочитать зашифрованные слоги, обозначая букву рукой в воздухе.</a:t>
            </a: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117475" y="2598738"/>
            <a:ext cx="9144000" cy="928687"/>
            <a:chOff x="79734" y="1991775"/>
            <a:chExt cx="9144000" cy="928687"/>
          </a:xfrm>
        </p:grpSpPr>
        <p:sp>
          <p:nvSpPr>
            <p:cNvPr id="12292" name="Line 20"/>
            <p:cNvSpPr>
              <a:spLocks noChangeShapeType="1"/>
            </p:cNvSpPr>
            <p:nvPr/>
          </p:nvSpPr>
          <p:spPr bwMode="auto">
            <a:xfrm flipV="1">
              <a:off x="125353" y="2089779"/>
              <a:ext cx="0" cy="450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79734" y="1991775"/>
              <a:ext cx="9144000" cy="928687"/>
              <a:chOff x="174625" y="1620838"/>
              <a:chExt cx="9144000" cy="928687"/>
            </a:xfrm>
          </p:grpSpPr>
          <p:sp>
            <p:nvSpPr>
              <p:cNvPr id="12294" name="Text Box 19"/>
              <p:cNvSpPr txBox="1">
                <a:spLocks noChangeArrowheads="1"/>
              </p:cNvSpPr>
              <p:nvPr/>
            </p:nvSpPr>
            <p:spPr bwMode="auto">
              <a:xfrm>
                <a:off x="174625" y="1727200"/>
                <a:ext cx="9144000" cy="8223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а 	о	ё	у	ы	е	ю	э	я	и			</a:t>
                </a:r>
              </a:p>
            </p:txBody>
          </p:sp>
          <p:sp>
            <p:nvSpPr>
              <p:cNvPr id="12295" name="Line 21"/>
              <p:cNvSpPr>
                <a:spLocks noChangeShapeType="1"/>
              </p:cNvSpPr>
              <p:nvPr/>
            </p:nvSpPr>
            <p:spPr bwMode="auto">
              <a:xfrm flipV="1">
                <a:off x="481013" y="1700213"/>
                <a:ext cx="0" cy="450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6" name="Line 22"/>
              <p:cNvSpPr>
                <a:spLocks noChangeShapeType="1"/>
              </p:cNvSpPr>
              <p:nvPr/>
            </p:nvSpPr>
            <p:spPr bwMode="auto">
              <a:xfrm flipV="1">
                <a:off x="1381125" y="1700213"/>
                <a:ext cx="0" cy="450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7" name="Line 25"/>
              <p:cNvSpPr>
                <a:spLocks noChangeShapeType="1"/>
              </p:cNvSpPr>
              <p:nvPr/>
            </p:nvSpPr>
            <p:spPr bwMode="auto">
              <a:xfrm flipV="1">
                <a:off x="2903538" y="1700213"/>
                <a:ext cx="0" cy="450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8" name="Line 26"/>
              <p:cNvSpPr>
                <a:spLocks noChangeShapeType="1"/>
              </p:cNvSpPr>
              <p:nvPr/>
            </p:nvSpPr>
            <p:spPr bwMode="auto">
              <a:xfrm flipV="1">
                <a:off x="5695950" y="1620838"/>
                <a:ext cx="0" cy="450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9" name="Line 29"/>
              <p:cNvSpPr>
                <a:spLocks noChangeShapeType="1"/>
              </p:cNvSpPr>
              <p:nvPr/>
            </p:nvSpPr>
            <p:spPr bwMode="auto">
              <a:xfrm flipV="1">
                <a:off x="7781925" y="1700213"/>
                <a:ext cx="0" cy="450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0" name="Line 30"/>
              <p:cNvSpPr>
                <a:spLocks noChangeShapeType="1"/>
              </p:cNvSpPr>
              <p:nvPr/>
            </p:nvSpPr>
            <p:spPr bwMode="auto">
              <a:xfrm>
                <a:off x="1103313" y="1947863"/>
                <a:ext cx="1587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1" name="Line 31"/>
              <p:cNvSpPr>
                <a:spLocks noChangeShapeType="1"/>
              </p:cNvSpPr>
              <p:nvPr/>
            </p:nvSpPr>
            <p:spPr bwMode="auto">
              <a:xfrm>
                <a:off x="2017713" y="1947863"/>
                <a:ext cx="1587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2" name="Line 32"/>
              <p:cNvSpPr>
                <a:spLocks noChangeShapeType="1"/>
              </p:cNvSpPr>
              <p:nvPr/>
            </p:nvSpPr>
            <p:spPr bwMode="auto">
              <a:xfrm>
                <a:off x="2314575" y="1947863"/>
                <a:ext cx="1588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3" name="Line 33"/>
              <p:cNvSpPr>
                <a:spLocks noChangeShapeType="1"/>
              </p:cNvSpPr>
              <p:nvPr/>
            </p:nvSpPr>
            <p:spPr bwMode="auto">
              <a:xfrm>
                <a:off x="3209925" y="1947863"/>
                <a:ext cx="1588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4" name="Line 34"/>
              <p:cNvSpPr>
                <a:spLocks noChangeShapeType="1"/>
              </p:cNvSpPr>
              <p:nvPr/>
            </p:nvSpPr>
            <p:spPr bwMode="auto">
              <a:xfrm>
                <a:off x="3833813" y="1947863"/>
                <a:ext cx="1587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5" name="Line 35"/>
              <p:cNvSpPr>
                <a:spLocks noChangeShapeType="1"/>
              </p:cNvSpPr>
              <p:nvPr/>
            </p:nvSpPr>
            <p:spPr bwMode="auto">
              <a:xfrm>
                <a:off x="4195763" y="1947863"/>
                <a:ext cx="1587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6" name="Line 36"/>
              <p:cNvSpPr>
                <a:spLocks noChangeShapeType="1"/>
              </p:cNvSpPr>
              <p:nvPr/>
            </p:nvSpPr>
            <p:spPr bwMode="auto">
              <a:xfrm>
                <a:off x="4795838" y="1947863"/>
                <a:ext cx="1587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7" name="Line 37"/>
              <p:cNvSpPr>
                <a:spLocks noChangeShapeType="1"/>
              </p:cNvSpPr>
              <p:nvPr/>
            </p:nvSpPr>
            <p:spPr bwMode="auto">
              <a:xfrm>
                <a:off x="6007100" y="1947863"/>
                <a:ext cx="1588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8" name="Line 38"/>
              <p:cNvSpPr>
                <a:spLocks noChangeShapeType="1"/>
              </p:cNvSpPr>
              <p:nvPr/>
            </p:nvSpPr>
            <p:spPr bwMode="auto">
              <a:xfrm>
                <a:off x="6591300" y="1947863"/>
                <a:ext cx="1588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Line 39"/>
              <p:cNvSpPr>
                <a:spLocks noChangeShapeType="1"/>
              </p:cNvSpPr>
              <p:nvPr/>
            </p:nvSpPr>
            <p:spPr bwMode="auto">
              <a:xfrm>
                <a:off x="6867525" y="1947863"/>
                <a:ext cx="1588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Line 42"/>
              <p:cNvSpPr>
                <a:spLocks noChangeShapeType="1"/>
              </p:cNvSpPr>
              <p:nvPr/>
            </p:nvSpPr>
            <p:spPr bwMode="auto">
              <a:xfrm>
                <a:off x="7497763" y="1935163"/>
                <a:ext cx="1587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Line 43"/>
              <p:cNvSpPr>
                <a:spLocks noChangeShapeType="1"/>
              </p:cNvSpPr>
              <p:nvPr/>
            </p:nvSpPr>
            <p:spPr bwMode="auto">
              <a:xfrm>
                <a:off x="8740775" y="1919288"/>
                <a:ext cx="1588" cy="5508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Line 44"/>
              <p:cNvSpPr>
                <a:spLocks noChangeShapeType="1"/>
              </p:cNvSpPr>
              <p:nvPr/>
            </p:nvSpPr>
            <p:spPr bwMode="auto">
              <a:xfrm flipV="1">
                <a:off x="8389938" y="1700213"/>
                <a:ext cx="0" cy="4508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Line 45"/>
              <p:cNvSpPr>
                <a:spLocks noChangeShapeType="1"/>
              </p:cNvSpPr>
              <p:nvPr/>
            </p:nvSpPr>
            <p:spPr bwMode="auto">
              <a:xfrm flipV="1">
                <a:off x="5008563" y="1627188"/>
                <a:ext cx="0" cy="5238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/>
      <p:bldP spid="32768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1800"/>
            <a:ext cx="9144000" cy="896938"/>
          </a:xfrm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rgbClr val="FFFF66"/>
                    </a:gs>
                    <a:gs pos="50000">
                      <a:schemeClr val="bg1"/>
                    </a:gs>
                    <a:gs pos="100000">
                      <a:srgbClr val="FFFF66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Прочитать зашифрованные слоги, обозначая букву рукой в воздухе.</a:t>
            </a: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0" y="2241550"/>
            <a:ext cx="8988425" cy="1846263"/>
            <a:chOff x="0" y="2118430"/>
            <a:chExt cx="8989326" cy="1846005"/>
          </a:xfrm>
        </p:grpSpPr>
        <p:pic>
          <p:nvPicPr>
            <p:cNvPr id="11268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2118430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7191" y="2191109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Box 3"/>
            <p:cNvSpPr txBox="1">
              <a:spLocks noChangeArrowheads="1"/>
            </p:cNvSpPr>
            <p:nvPr/>
          </p:nvSpPr>
          <p:spPr bwMode="auto">
            <a:xfrm>
              <a:off x="336429" y="2234242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а</a:t>
              </a:r>
            </a:p>
          </p:txBody>
        </p:sp>
        <p:sp>
          <p:nvSpPr>
            <p:cNvPr id="11271" name="TextBox 32"/>
            <p:cNvSpPr txBox="1">
              <a:spLocks noChangeArrowheads="1"/>
            </p:cNvSpPr>
            <p:nvPr/>
          </p:nvSpPr>
          <p:spPr bwMode="auto">
            <a:xfrm>
              <a:off x="1069674" y="2234242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а</a:t>
              </a:r>
            </a:p>
          </p:txBody>
        </p:sp>
        <p:pic>
          <p:nvPicPr>
            <p:cNvPr id="11272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063" y="2208362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TextBox 34"/>
            <p:cNvSpPr txBox="1">
              <a:spLocks noChangeArrowheads="1"/>
            </p:cNvSpPr>
            <p:nvPr/>
          </p:nvSpPr>
          <p:spPr bwMode="auto">
            <a:xfrm>
              <a:off x="1794291" y="2234242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о</a:t>
              </a:r>
            </a:p>
          </p:txBody>
        </p:sp>
        <p:pic>
          <p:nvPicPr>
            <p:cNvPr id="11274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277373" y="2118430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Box 36"/>
            <p:cNvSpPr txBox="1">
              <a:spLocks noChangeArrowheads="1"/>
            </p:cNvSpPr>
            <p:nvPr/>
          </p:nvSpPr>
          <p:spPr bwMode="auto">
            <a:xfrm>
              <a:off x="2587922" y="2234242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о</a:t>
              </a:r>
            </a:p>
          </p:txBody>
        </p:sp>
        <p:pic>
          <p:nvPicPr>
            <p:cNvPr id="11276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114136" y="2118430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Box 38"/>
            <p:cNvSpPr txBox="1">
              <a:spLocks noChangeArrowheads="1"/>
            </p:cNvSpPr>
            <p:nvPr/>
          </p:nvSpPr>
          <p:spPr bwMode="auto">
            <a:xfrm>
              <a:off x="3441937" y="2251494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и</a:t>
              </a:r>
            </a:p>
          </p:txBody>
        </p:sp>
        <p:pic>
          <p:nvPicPr>
            <p:cNvPr id="11278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0338" y="2165229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TextBox 42"/>
            <p:cNvSpPr txBox="1">
              <a:spLocks noChangeArrowheads="1"/>
            </p:cNvSpPr>
            <p:nvPr/>
          </p:nvSpPr>
          <p:spPr bwMode="auto">
            <a:xfrm>
              <a:off x="4235567" y="2234241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и</a:t>
              </a:r>
            </a:p>
          </p:txBody>
        </p:sp>
        <p:pic>
          <p:nvPicPr>
            <p:cNvPr id="11280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4710023" y="2118430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1" name="TextBox 44"/>
            <p:cNvSpPr txBox="1">
              <a:spLocks noChangeArrowheads="1"/>
            </p:cNvSpPr>
            <p:nvPr/>
          </p:nvSpPr>
          <p:spPr bwMode="auto">
            <a:xfrm>
              <a:off x="5055077" y="2234241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я</a:t>
              </a:r>
            </a:p>
          </p:txBody>
        </p:sp>
        <p:pic>
          <p:nvPicPr>
            <p:cNvPr id="11282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5455" y="2182481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3" name="TextBox 47"/>
            <p:cNvSpPr txBox="1">
              <a:spLocks noChangeArrowheads="1"/>
            </p:cNvSpPr>
            <p:nvPr/>
          </p:nvSpPr>
          <p:spPr bwMode="auto">
            <a:xfrm>
              <a:off x="5719310" y="2260121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я</a:t>
              </a:r>
            </a:p>
          </p:txBody>
        </p:sp>
        <p:pic>
          <p:nvPicPr>
            <p:cNvPr id="11284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25568" y="2182481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Box 49"/>
            <p:cNvSpPr txBox="1">
              <a:spLocks noChangeArrowheads="1"/>
            </p:cNvSpPr>
            <p:nvPr/>
          </p:nvSpPr>
          <p:spPr bwMode="auto">
            <a:xfrm>
              <a:off x="6392170" y="2260121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ё</a:t>
              </a:r>
            </a:p>
          </p:txBody>
        </p:sp>
        <p:pic>
          <p:nvPicPr>
            <p:cNvPr id="11286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823495" y="2118430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7" name="TextBox 51"/>
            <p:cNvSpPr txBox="1">
              <a:spLocks noChangeArrowheads="1"/>
            </p:cNvSpPr>
            <p:nvPr/>
          </p:nvSpPr>
          <p:spPr bwMode="auto">
            <a:xfrm>
              <a:off x="7134042" y="2260121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ё</a:t>
              </a:r>
            </a:p>
          </p:txBody>
        </p:sp>
        <p:pic>
          <p:nvPicPr>
            <p:cNvPr id="11288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565367" y="2118430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9" name="TextBox 53"/>
            <p:cNvSpPr txBox="1">
              <a:spLocks noChangeArrowheads="1"/>
            </p:cNvSpPr>
            <p:nvPr/>
          </p:nvSpPr>
          <p:spPr bwMode="auto">
            <a:xfrm>
              <a:off x="7901793" y="2260121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у</a:t>
              </a:r>
            </a:p>
          </p:txBody>
        </p:sp>
        <p:pic>
          <p:nvPicPr>
            <p:cNvPr id="11290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68436" y="2182481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1" name="TextBox 55"/>
            <p:cNvSpPr txBox="1">
              <a:spLocks noChangeArrowheads="1"/>
            </p:cNvSpPr>
            <p:nvPr/>
          </p:nvSpPr>
          <p:spPr bwMode="auto">
            <a:xfrm>
              <a:off x="8643664" y="2277373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у</a:t>
              </a:r>
            </a:p>
          </p:txBody>
        </p:sp>
        <p:pic>
          <p:nvPicPr>
            <p:cNvPr id="11292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2955194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3" name="TextBox 57"/>
            <p:cNvSpPr txBox="1">
              <a:spLocks noChangeArrowheads="1"/>
            </p:cNvSpPr>
            <p:nvPr/>
          </p:nvSpPr>
          <p:spPr bwMode="auto">
            <a:xfrm>
              <a:off x="310549" y="3088257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ы</a:t>
              </a:r>
            </a:p>
          </p:txBody>
        </p:sp>
        <p:pic>
          <p:nvPicPr>
            <p:cNvPr id="11294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146" y="3148641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5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4007" y="3148641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6" name="TextBox 60"/>
            <p:cNvSpPr txBox="1">
              <a:spLocks noChangeArrowheads="1"/>
            </p:cNvSpPr>
            <p:nvPr/>
          </p:nvSpPr>
          <p:spPr bwMode="auto">
            <a:xfrm>
              <a:off x="1500993" y="3114137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о</a:t>
              </a:r>
            </a:p>
          </p:txBody>
        </p:sp>
        <p:pic>
          <p:nvPicPr>
            <p:cNvPr id="11297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716657" y="2920688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8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570672" y="2955194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9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985405" y="2912061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TextBox 64"/>
            <p:cNvSpPr txBox="1">
              <a:spLocks noChangeArrowheads="1"/>
            </p:cNvSpPr>
            <p:nvPr/>
          </p:nvSpPr>
          <p:spPr bwMode="auto">
            <a:xfrm>
              <a:off x="2881221" y="3088257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а</a:t>
              </a:r>
            </a:p>
          </p:txBody>
        </p:sp>
        <p:pic>
          <p:nvPicPr>
            <p:cNvPr id="11301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174521" y="2946568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2" name="TextBox 66"/>
            <p:cNvSpPr txBox="1">
              <a:spLocks noChangeArrowheads="1"/>
            </p:cNvSpPr>
            <p:nvPr/>
          </p:nvSpPr>
          <p:spPr bwMode="auto">
            <a:xfrm>
              <a:off x="4364965" y="3053752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е</a:t>
              </a:r>
            </a:p>
          </p:txBody>
        </p:sp>
        <p:pic>
          <p:nvPicPr>
            <p:cNvPr id="11303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52044" y="3157267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4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0400" y="3157267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5" name="TextBox 69"/>
            <p:cNvSpPr txBox="1">
              <a:spLocks noChangeArrowheads="1"/>
            </p:cNvSpPr>
            <p:nvPr/>
          </p:nvSpPr>
          <p:spPr bwMode="auto">
            <a:xfrm>
              <a:off x="5434639" y="3096883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ю</a:t>
              </a:r>
            </a:p>
          </p:txBody>
        </p:sp>
        <p:pic>
          <p:nvPicPr>
            <p:cNvPr id="11306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6611" y="3165893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07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0075" y="3140015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8" name="TextBox 72"/>
            <p:cNvSpPr txBox="1">
              <a:spLocks noChangeArrowheads="1"/>
            </p:cNvSpPr>
            <p:nvPr/>
          </p:nvSpPr>
          <p:spPr bwMode="auto">
            <a:xfrm>
              <a:off x="6538821" y="3088257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э</a:t>
              </a:r>
            </a:p>
          </p:txBody>
        </p:sp>
        <p:pic>
          <p:nvPicPr>
            <p:cNvPr id="11309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54484" y="2912061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0" name="Picture 27" descr="D:\Марина\картинки\КАРТИНКИ 2(по темам)\Животные\ДИКИЕ\белка 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608499" y="2920688"/>
              <a:ext cx="448574" cy="64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1" name="TextBox 75"/>
            <p:cNvSpPr txBox="1">
              <a:spLocks noChangeArrowheads="1"/>
            </p:cNvSpPr>
            <p:nvPr/>
          </p:nvSpPr>
          <p:spPr bwMode="auto">
            <a:xfrm>
              <a:off x="7927672" y="3088255"/>
              <a:ext cx="2760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latin typeface="Georgia" pitchFamily="18" charset="0"/>
                </a:rPr>
                <a:t>у</a:t>
              </a:r>
            </a:p>
          </p:txBody>
        </p:sp>
        <p:pic>
          <p:nvPicPr>
            <p:cNvPr id="11312" name="Picture 4" descr="изображение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23379" y="3165894"/>
              <a:ext cx="520890" cy="79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/>
      <p:bldP spid="32768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амины документы\картинки б-д\unnec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71450"/>
            <a:ext cx="6667500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мины документы\картинки б-д\unnec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95263"/>
            <a:ext cx="6667500" cy="646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71546"/>
            <a:ext cx="8686800" cy="300039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859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«Ты учитель»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 интерактивной доске)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71678"/>
            <a:ext cx="8686800" cy="4008447"/>
          </a:xfrm>
        </p:spPr>
        <p:txBody>
          <a:bodyPr/>
          <a:lstStyle/>
          <a:p>
            <a:r>
              <a:rPr lang="ru-RU" sz="6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Бадочка</a:t>
            </a:r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дубы, </a:t>
            </a:r>
            <a:r>
              <a:rPr lang="ru-RU" sz="6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бобрый</a:t>
            </a:r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обида, </a:t>
            </a:r>
            <a:r>
              <a:rPr lang="ru-RU" sz="6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дублик</a:t>
            </a:r>
            <a:r>
              <a:rPr lang="ru-RU" sz="6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Цели: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50072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образовательные: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уточнить и сравнить кинетически сходные  буквы «</a:t>
            </a:r>
            <a:r>
              <a:rPr lang="ru-RU" sz="2200" i="1" dirty="0" smtClean="0">
                <a:solidFill>
                  <a:schemeClr val="bg1"/>
                </a:solidFill>
              </a:rPr>
              <a:t>б</a:t>
            </a:r>
            <a:r>
              <a:rPr lang="ru-RU" sz="2200" dirty="0" smtClean="0">
                <a:solidFill>
                  <a:schemeClr val="bg1"/>
                </a:solidFill>
              </a:rPr>
              <a:t>» и «</a:t>
            </a:r>
            <a:r>
              <a:rPr lang="ru-RU" sz="2200" i="1" dirty="0" err="1" smtClean="0">
                <a:solidFill>
                  <a:schemeClr val="bg1"/>
                </a:solidFill>
              </a:rPr>
              <a:t>д</a:t>
            </a:r>
            <a:r>
              <a:rPr lang="ru-RU" sz="2200" dirty="0" smtClean="0">
                <a:solidFill>
                  <a:schemeClr val="bg1"/>
                </a:solidFill>
              </a:rPr>
              <a:t>» путем выработки четкой зрительно-моторной координации;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формирование умения различать звуки и буквы [б] и [</a:t>
            </a:r>
            <a:r>
              <a:rPr lang="ru-RU" sz="2200" dirty="0" err="1" smtClean="0">
                <a:solidFill>
                  <a:schemeClr val="bg1"/>
                </a:solidFill>
              </a:rPr>
              <a:t>д</a:t>
            </a:r>
            <a:r>
              <a:rPr lang="ru-RU" sz="2200" dirty="0" smtClean="0">
                <a:solidFill>
                  <a:schemeClr val="bg1"/>
                </a:solidFill>
              </a:rPr>
              <a:t>]  в слогах, словах;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совершенствование навыков выполнения  звукобуквенного анализа и синтеза, фонематического представления;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обогащение словарного запаса.</a:t>
            </a:r>
          </a:p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коррекционно-развивающие: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развитие мыслительной деятельности, зрительного и слухового внимания, памяти, способности к переключению;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развитие фонематического слуха, сложных форм фонематического анализа и синтеза;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уточнение пространственной ориентировки;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развитие мелкой моторики пальцев рук;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выполнение контрольных действий, совершенствование навыка составления учебного высказывания;</a:t>
            </a: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развитие связной речи, высказывания.</a:t>
            </a:r>
          </a:p>
          <a:p>
            <a:pPr lvl="0"/>
            <a:r>
              <a:rPr lang="ru-RU" sz="2200" b="1" dirty="0" smtClean="0">
                <a:solidFill>
                  <a:schemeClr val="bg1"/>
                </a:solidFill>
              </a:rPr>
              <a:t>воспитательные:</a:t>
            </a:r>
            <a:endParaRPr lang="ru-RU" sz="2200" dirty="0" smtClean="0">
              <a:solidFill>
                <a:schemeClr val="bg1"/>
              </a:solidFill>
            </a:endParaRPr>
          </a:p>
          <a:p>
            <a:pPr lvl="1"/>
            <a:r>
              <a:rPr lang="ru-RU" sz="2200" dirty="0" smtClean="0">
                <a:solidFill>
                  <a:schemeClr val="bg1"/>
                </a:solidFill>
              </a:rPr>
              <a:t>воспитывать умение делать самоанализ, самооценку своей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 занятия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Старайтесь постоянно контролировать себя при письме в классных и домашних работах</a:t>
            </a:r>
            <a:endParaRPr lang="ru-RU" sz="5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>
            <a:off x="822223" y="1225783"/>
            <a:ext cx="7957029" cy="3442631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000" dirty="0" smtClean="0">
                <a:latin typeface="Propisi" pitchFamily="82" charset="0"/>
              </a:rPr>
              <a:t>Молод</a:t>
            </a:r>
            <a:r>
              <a:rPr lang="ru-RU" sz="6000" i="1" dirty="0" smtClean="0">
                <a:latin typeface="Propisi" pitchFamily="82" charset="0"/>
              </a:rPr>
              <a:t>цы</a:t>
            </a:r>
            <a:r>
              <a:rPr lang="ru-RU" sz="6000" dirty="0" smtClean="0">
                <a:latin typeface="Propisi" pitchFamily="82" charset="0"/>
              </a:rPr>
              <a:t>!</a:t>
            </a:r>
            <a:endParaRPr lang="ru-RU" sz="6000" dirty="0">
              <a:latin typeface="Propisi" pitchFamily="82" charset="0"/>
            </a:endParaRPr>
          </a:p>
        </p:txBody>
      </p:sp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850" y="1989138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858838"/>
            <a:ext cx="10080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838" y="1390650"/>
            <a:ext cx="10080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46400"/>
            <a:ext cx="10080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713" y="4352925"/>
            <a:ext cx="10080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078288"/>
            <a:ext cx="10080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3527425"/>
            <a:ext cx="10080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963" y="1023938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75" y="1371600"/>
            <a:ext cx="8937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2600325"/>
            <a:ext cx="8953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3841750"/>
            <a:ext cx="895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4289425"/>
            <a:ext cx="8953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3810000"/>
            <a:ext cx="89535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2066925"/>
            <a:ext cx="8937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Использованные 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err="1" smtClean="0">
                <a:hlinkClick r:id="rId2"/>
              </a:rPr>
              <a:t>nsportal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logoped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r>
              <a:rPr lang="ru-RU" u="sng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logopediya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books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logopediya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err="1" smtClean="0">
                <a:hlinkClick r:id="rId4"/>
              </a:rPr>
              <a:t>opticheskaya</a:t>
            </a:r>
            <a:r>
              <a:rPr lang="ru-RU" u="sng" dirty="0" smtClean="0">
                <a:hlinkClick r:id="rId4"/>
              </a:rPr>
              <a:t>-</a:t>
            </a:r>
            <a:r>
              <a:rPr lang="en-US" u="sng" dirty="0" err="1" smtClean="0">
                <a:hlinkClick r:id="rId4"/>
              </a:rPr>
              <a:t>disleksiya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php</a:t>
            </a:r>
            <a:endParaRPr lang="ru-RU" dirty="0" smtClean="0"/>
          </a:p>
          <a:p>
            <a:r>
              <a:rPr lang="en-US" u="sng" dirty="0" smtClean="0">
                <a:hlinkClick r:id="rId5"/>
              </a:rPr>
              <a:t>http</a:t>
            </a:r>
            <a:r>
              <a:rPr lang="ru-RU" u="sng" dirty="0" smtClean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forum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schoolpress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ru</a:t>
            </a:r>
            <a:r>
              <a:rPr lang="ru-RU" u="sng" dirty="0" smtClean="0">
                <a:hlinkClick r:id="rId5"/>
              </a:rPr>
              <a:t>/</a:t>
            </a:r>
            <a:r>
              <a:rPr lang="en-US" u="sng" dirty="0" smtClean="0">
                <a:hlinkClick r:id="rId5"/>
              </a:rPr>
              <a:t>article</a:t>
            </a:r>
            <a:r>
              <a:rPr lang="ru-RU" u="sng" dirty="0" smtClean="0">
                <a:hlinkClick r:id="rId5"/>
              </a:rPr>
              <a:t>/90/183</a:t>
            </a:r>
            <a:endParaRPr lang="ru-RU" dirty="0" smtClean="0"/>
          </a:p>
          <a:p>
            <a:r>
              <a:rPr lang="en-US" u="sng" dirty="0" smtClean="0">
                <a:hlinkClick r:id="rId6"/>
              </a:rPr>
              <a:t>http://eshitikova.blogspot.ru/</a:t>
            </a:r>
            <a:endParaRPr lang="ru-RU" dirty="0" smtClean="0"/>
          </a:p>
          <a:p>
            <a:r>
              <a:rPr lang="en-US" u="sng" dirty="0" smtClean="0">
                <a:hlinkClick r:id="rId7"/>
              </a:rPr>
              <a:t>http://www.dobrieskazki.ru/bukvi.htm</a:t>
            </a:r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Мазанова Е.В. – Учусь не путать буквы. – М.: Издательство ГНОМ, 2013.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Ефименкова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Л.Н.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Коррекция устной и письменной речи учащихся начальных классов: Пособие для логопеда. –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изд. центр ВЛАДОС, 2001.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Артикуляционная гимнастика для звуков  </a:t>
            </a:r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ru-RU" b="1" dirty="0" smtClean="0">
                <a:solidFill>
                  <a:schemeClr val="bg1"/>
                </a:solidFill>
              </a:rPr>
              <a:t>б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en-US" b="1" dirty="0" smtClean="0">
                <a:solidFill>
                  <a:schemeClr val="bg1"/>
                </a:solidFill>
              </a:rPr>
              <a:t>[</a:t>
            </a:r>
            <a:r>
              <a:rPr lang="ru-RU" b="1" dirty="0" smtClean="0">
                <a:solidFill>
                  <a:schemeClr val="bg1"/>
                </a:solidFill>
              </a:rPr>
              <a:t>д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11267" name="Рисунок 2" descr="artikulaciy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3095625" cy="1036638"/>
          </a:xfrm>
          <a:noFill/>
        </p:spPr>
      </p:pic>
      <p:pic>
        <p:nvPicPr>
          <p:cNvPr id="11268" name="Рисунок 6" descr="artikulaciy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068638"/>
            <a:ext cx="30940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7" descr="artikulaciya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81525"/>
            <a:ext cx="292102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0" descr="artikulaciya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4581525"/>
            <a:ext cx="28082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8" descr="artikulaciya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1700213"/>
            <a:ext cx="27368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20" descr="artikulaciya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3213100"/>
            <a:ext cx="28797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6" descr="artikulaciy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068638"/>
            <a:ext cx="309403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.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7290" y="500042"/>
            <a:ext cx="67866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6400" y="5051425"/>
            <a:ext cx="80994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400" b="1">
              <a:latin typeface="Arial" charset="0"/>
            </a:endParaRPr>
          </a:p>
        </p:txBody>
      </p:sp>
      <p:pic>
        <p:nvPicPr>
          <p:cNvPr id="332804" name="Picture 4" descr="изображение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313" y="0"/>
            <a:ext cx="42291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62600" y="1920875"/>
            <a:ext cx="1560513" cy="4611688"/>
            <a:chOff x="2626" y="1183"/>
            <a:chExt cx="983" cy="2905"/>
          </a:xfrm>
        </p:grpSpPr>
        <p:sp>
          <p:nvSpPr>
            <p:cNvPr id="8198" name="Oval 13"/>
            <p:cNvSpPr>
              <a:spLocks noChangeArrowheads="1"/>
            </p:cNvSpPr>
            <p:nvPr/>
          </p:nvSpPr>
          <p:spPr bwMode="auto">
            <a:xfrm rot="1075117">
              <a:off x="2880" y="1214"/>
              <a:ext cx="729" cy="942"/>
            </a:xfrm>
            <a:prstGeom prst="ellipse">
              <a:avLst/>
            </a:prstGeom>
            <a:noFill/>
            <a:ln w="1270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dine Kirnberg" pitchFamily="2" charset="0"/>
              </a:endParaRPr>
            </a:p>
          </p:txBody>
        </p:sp>
        <p:sp>
          <p:nvSpPr>
            <p:cNvPr id="8199" name="Freeform 14"/>
            <p:cNvSpPr>
              <a:spLocks/>
            </p:cNvSpPr>
            <p:nvPr/>
          </p:nvSpPr>
          <p:spPr bwMode="auto">
            <a:xfrm rot="867755">
              <a:off x="2626" y="1183"/>
              <a:ext cx="882" cy="2905"/>
            </a:xfrm>
            <a:custGeom>
              <a:avLst/>
              <a:gdLst>
                <a:gd name="T0" fmla="*/ 878250 w 533"/>
                <a:gd name="T1" fmla="*/ 0 h 1252"/>
                <a:gd name="T2" fmla="*/ 722578 w 533"/>
                <a:gd name="T3" fmla="*/ 319748016 h 1252"/>
                <a:gd name="T4" fmla="*/ 250481 w 533"/>
                <a:gd name="T5" fmla="*/ 367201397 h 1252"/>
                <a:gd name="T6" fmla="*/ 128123 w 533"/>
                <a:gd name="T7" fmla="*/ 267019502 h 1252"/>
                <a:gd name="T8" fmla="*/ 1018636 w 533"/>
                <a:gd name="T9" fmla="*/ 83398130 h 12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3" h="1252">
                  <a:moveTo>
                    <a:pt x="460" y="0"/>
                  </a:moveTo>
                  <a:cubicBezTo>
                    <a:pt x="446" y="425"/>
                    <a:pt x="433" y="850"/>
                    <a:pt x="378" y="1051"/>
                  </a:cubicBezTo>
                  <a:cubicBezTo>
                    <a:pt x="323" y="1252"/>
                    <a:pt x="183" y="1236"/>
                    <a:pt x="131" y="1207"/>
                  </a:cubicBezTo>
                  <a:cubicBezTo>
                    <a:pt x="79" y="1178"/>
                    <a:pt x="0" y="1033"/>
                    <a:pt x="67" y="878"/>
                  </a:cubicBezTo>
                  <a:cubicBezTo>
                    <a:pt x="134" y="723"/>
                    <a:pt x="455" y="375"/>
                    <a:pt x="533" y="274"/>
                  </a:cubicBezTo>
                </a:path>
              </a:pathLst>
            </a:custGeom>
            <a:noFill/>
            <a:ln w="1270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7" name="Прямоугольник 2"/>
          <p:cNvSpPr>
            <a:spLocks noChangeArrowheads="1"/>
          </p:cNvSpPr>
          <p:nvPr/>
        </p:nvSpPr>
        <p:spPr bwMode="auto">
          <a:xfrm>
            <a:off x="0" y="2857496"/>
            <a:ext cx="485775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0" dirty="0"/>
              <a:t>Все время стучит, деревья долбит.</a:t>
            </a:r>
          </a:p>
          <a:p>
            <a:r>
              <a:rPr lang="ru-RU" sz="3200" i="0" dirty="0"/>
              <a:t>Но их не калечит, а только лечит.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5400" b="1" i="1" dirty="0" smtClean="0">
                <a:solidFill>
                  <a:srgbClr val="FF0000"/>
                </a:solidFill>
              </a:rPr>
              <a:t>Артикуляция звуков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800" dirty="0" smtClean="0">
                <a:solidFill>
                  <a:schemeClr val="accent2"/>
                </a:solidFill>
              </a:rPr>
              <a:t> </a:t>
            </a:r>
            <a:r>
              <a:rPr lang="ru-RU" sz="5400" b="1" i="1" dirty="0" smtClean="0">
                <a:solidFill>
                  <a:schemeClr val="accent2"/>
                </a:solidFill>
              </a:rPr>
              <a:t>губы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зубы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язык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преграда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голосовые связки</a:t>
            </a:r>
          </a:p>
          <a:p>
            <a:pPr eaLnBrk="1" hangingPunct="1">
              <a:lnSpc>
                <a:spcPct val="90000"/>
              </a:lnSpc>
            </a:pPr>
            <a:endParaRPr lang="ru-RU" sz="4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40" name="Picture 16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347663"/>
            <a:ext cx="34956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908175" y="644525"/>
            <a:ext cx="1939925" cy="3335338"/>
            <a:chOff x="1102" y="873"/>
            <a:chExt cx="1034" cy="1635"/>
          </a:xfrm>
        </p:grpSpPr>
        <p:sp>
          <p:nvSpPr>
            <p:cNvPr id="6149" name="Oval 19"/>
            <p:cNvSpPr>
              <a:spLocks noChangeArrowheads="1"/>
            </p:cNvSpPr>
            <p:nvPr/>
          </p:nvSpPr>
          <p:spPr bwMode="auto">
            <a:xfrm rot="446599">
              <a:off x="1102" y="1741"/>
              <a:ext cx="538" cy="767"/>
            </a:xfrm>
            <a:prstGeom prst="ellipse">
              <a:avLst/>
            </a:prstGeom>
            <a:noFill/>
            <a:ln w="1270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dine Kirnberg" pitchFamily="2" charset="0"/>
              </a:endParaRPr>
            </a:p>
          </p:txBody>
        </p:sp>
        <p:sp>
          <p:nvSpPr>
            <p:cNvPr id="6150" name="Freeform 21"/>
            <p:cNvSpPr>
              <a:spLocks/>
            </p:cNvSpPr>
            <p:nvPr/>
          </p:nvSpPr>
          <p:spPr bwMode="auto">
            <a:xfrm rot="424536">
              <a:off x="1683" y="873"/>
              <a:ext cx="453" cy="1298"/>
            </a:xfrm>
            <a:custGeom>
              <a:avLst/>
              <a:gdLst>
                <a:gd name="T0" fmla="*/ 114 w 412"/>
                <a:gd name="T1" fmla="*/ 546501 h 843"/>
                <a:gd name="T2" fmla="*/ 263 w 412"/>
                <a:gd name="T3" fmla="*/ 90195 h 843"/>
                <a:gd name="T4" fmla="*/ 1714 w 412"/>
                <a:gd name="T5" fmla="*/ 7103 h 8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2" h="843">
                  <a:moveTo>
                    <a:pt x="28" y="843"/>
                  </a:moveTo>
                  <a:cubicBezTo>
                    <a:pt x="14" y="560"/>
                    <a:pt x="0" y="278"/>
                    <a:pt x="64" y="139"/>
                  </a:cubicBezTo>
                  <a:cubicBezTo>
                    <a:pt x="128" y="0"/>
                    <a:pt x="354" y="32"/>
                    <a:pt x="412" y="11"/>
                  </a:cubicBezTo>
                </a:path>
              </a:pathLst>
            </a:custGeom>
            <a:noFill/>
            <a:ln w="1270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3849688" y="2786058"/>
            <a:ext cx="5484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0" dirty="0"/>
              <a:t>Кто по елкам ловко скачет</a:t>
            </a:r>
          </a:p>
          <a:p>
            <a:r>
              <a:rPr lang="ru-RU" sz="3200" i="0" dirty="0"/>
              <a:t>Залезает на дубы?</a:t>
            </a:r>
          </a:p>
          <a:p>
            <a:r>
              <a:rPr lang="ru-RU" sz="3200" i="0" dirty="0"/>
              <a:t>Кто в дупле орешки прячет,</a:t>
            </a:r>
          </a:p>
          <a:p>
            <a:r>
              <a:rPr lang="ru-RU" sz="3200" i="0" dirty="0"/>
              <a:t>Сушит на зиму грибы?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5400" b="1" i="1" dirty="0" smtClean="0">
                <a:solidFill>
                  <a:srgbClr val="FF0000"/>
                </a:solidFill>
              </a:rPr>
              <a:t>Артикуляция звуков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800" dirty="0" smtClean="0">
                <a:solidFill>
                  <a:schemeClr val="accent2"/>
                </a:solidFill>
              </a:rPr>
              <a:t> </a:t>
            </a:r>
            <a:r>
              <a:rPr lang="ru-RU" sz="5400" b="1" i="1" dirty="0" smtClean="0">
                <a:solidFill>
                  <a:schemeClr val="accent2"/>
                </a:solidFill>
              </a:rPr>
              <a:t>губы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зубы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язык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преграда</a:t>
            </a:r>
          </a:p>
          <a:p>
            <a:pPr eaLnBrk="1" hangingPunct="1">
              <a:lnSpc>
                <a:spcPct val="90000"/>
              </a:lnSpc>
            </a:pPr>
            <a:r>
              <a:rPr lang="ru-RU" sz="5400" b="1" i="1" dirty="0" smtClean="0">
                <a:solidFill>
                  <a:schemeClr val="accent2"/>
                </a:solidFill>
              </a:rPr>
              <a:t> голосовые связки</a:t>
            </a:r>
          </a:p>
          <a:p>
            <a:pPr eaLnBrk="1" hangingPunct="1">
              <a:lnSpc>
                <a:spcPct val="90000"/>
              </a:lnSpc>
            </a:pPr>
            <a:endParaRPr lang="ru-RU" sz="4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1042988" y="3981450"/>
            <a:ext cx="705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1187450" y="2349500"/>
            <a:ext cx="698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5010150" y="1195388"/>
            <a:ext cx="41338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0">
                <a:latin typeface="Arial" charset="0"/>
              </a:rPr>
              <a:t>палочка вверх</a:t>
            </a:r>
          </a:p>
          <a:p>
            <a:r>
              <a:rPr lang="ru-RU" sz="2800" i="0">
                <a:latin typeface="Arial" charset="0"/>
              </a:rPr>
              <a:t>с закруглением вправо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2360613" y="2433638"/>
            <a:ext cx="11001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0">
                <a:latin typeface="Arial" charset="0"/>
              </a:rPr>
              <a:t>овал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5919788" y="712788"/>
            <a:ext cx="22526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800" i="0">
              <a:latin typeface="Arial" charset="0"/>
            </a:endParaRPr>
          </a:p>
        </p:txBody>
      </p:sp>
      <p:sp>
        <p:nvSpPr>
          <p:cNvPr id="331797" name="Oval 21"/>
          <p:cNvSpPr>
            <a:spLocks noChangeArrowheads="1"/>
          </p:cNvSpPr>
          <p:nvPr/>
        </p:nvSpPr>
        <p:spPr bwMode="auto">
          <a:xfrm rot="739355">
            <a:off x="3454400" y="2386013"/>
            <a:ext cx="1117600" cy="1565275"/>
          </a:xfrm>
          <a:prstGeom prst="ellipse">
            <a:avLst/>
          </a:prstGeom>
          <a:noFill/>
          <a:ln w="1270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Adine Kirnberg" pitchFamily="2" charset="0"/>
            </a:endParaRPr>
          </a:p>
        </p:txBody>
      </p:sp>
      <p:sp>
        <p:nvSpPr>
          <p:cNvPr id="331798" name="Freeform 22"/>
          <p:cNvSpPr>
            <a:spLocks/>
          </p:cNvSpPr>
          <p:nvPr/>
        </p:nvSpPr>
        <p:spPr bwMode="auto">
          <a:xfrm rot="262912">
            <a:off x="4592638" y="579438"/>
            <a:ext cx="1154112" cy="2716212"/>
          </a:xfrm>
          <a:custGeom>
            <a:avLst/>
            <a:gdLst>
              <a:gd name="T0" fmla="*/ 2147483647 w 412"/>
              <a:gd name="T1" fmla="*/ 2147483647 h 843"/>
              <a:gd name="T2" fmla="*/ 2147483647 w 412"/>
              <a:gd name="T3" fmla="*/ 2147483647 h 843"/>
              <a:gd name="T4" fmla="*/ 2147483647 w 412"/>
              <a:gd name="T5" fmla="*/ 2147483647 h 8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843">
                <a:moveTo>
                  <a:pt x="28" y="843"/>
                </a:moveTo>
                <a:cubicBezTo>
                  <a:pt x="14" y="560"/>
                  <a:pt x="0" y="278"/>
                  <a:pt x="64" y="139"/>
                </a:cubicBezTo>
                <a:cubicBezTo>
                  <a:pt x="128" y="0"/>
                  <a:pt x="354" y="32"/>
                  <a:pt x="412" y="11"/>
                </a:cubicBezTo>
              </a:path>
            </a:pathLst>
          </a:custGeom>
          <a:noFill/>
          <a:ln w="1270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101" y="-1020725"/>
            <a:ext cx="360077" cy="778674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0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4" grpId="0"/>
      <p:bldP spid="331785" grpId="0"/>
      <p:bldP spid="331797" grpId="0" animBg="1"/>
      <p:bldP spid="33179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</TotalTime>
  <Words>423</Words>
  <Application>Microsoft Office PowerPoint</Application>
  <PresentationFormat>Экран (4:3)</PresentationFormat>
  <Paragraphs>102</Paragraphs>
  <Slides>23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Слайд 1</vt:lpstr>
      <vt:lpstr>Цели:</vt:lpstr>
      <vt:lpstr>Артикуляционная гимнастика для звуков  [б]и [д]</vt:lpstr>
      <vt:lpstr>Слайд 4</vt:lpstr>
      <vt:lpstr>Слайд 5</vt:lpstr>
      <vt:lpstr>Артикуляция звуков</vt:lpstr>
      <vt:lpstr>Слайд 7</vt:lpstr>
      <vt:lpstr>Артикуляция звуков</vt:lpstr>
      <vt:lpstr>Слайд 9</vt:lpstr>
      <vt:lpstr>Слайд 10</vt:lpstr>
      <vt:lpstr>Слайд 11</vt:lpstr>
      <vt:lpstr>ОПОРА</vt:lpstr>
      <vt:lpstr>Различение б – д. </vt:lpstr>
      <vt:lpstr>  Прочитать зашифрованные слоги, обозначая букву рукой в воздухе.</vt:lpstr>
      <vt:lpstr>  Прочитать зашифрованные слоги, обозначая букву рукой в воздухе.</vt:lpstr>
      <vt:lpstr>Слайд 16</vt:lpstr>
      <vt:lpstr>Слайд 17</vt:lpstr>
      <vt:lpstr>физминутка</vt:lpstr>
      <vt:lpstr>Игра «Ты учитель» (работа на интерактивной доске)</vt:lpstr>
      <vt:lpstr>Слайд 20</vt:lpstr>
      <vt:lpstr>Итог занятия</vt:lpstr>
      <vt:lpstr>Слайд 22</vt:lpstr>
      <vt:lpstr>Использованные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DNS</cp:lastModifiedBy>
  <cp:revision>43</cp:revision>
  <dcterms:modified xsi:type="dcterms:W3CDTF">2015-02-20T16:01:12Z</dcterms:modified>
</cp:coreProperties>
</file>