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3" r:id="rId9"/>
    <p:sldId id="264" r:id="rId10"/>
    <p:sldId id="269" r:id="rId11"/>
    <p:sldId id="270" r:id="rId12"/>
    <p:sldId id="262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08043-5ABD-45CF-8157-A16F924AEED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A8005-259A-46B1-BC83-32D6264F78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08043-5ABD-45CF-8157-A16F924AEED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A8005-259A-46B1-BC83-32D6264F7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08043-5ABD-45CF-8157-A16F924AEED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A8005-259A-46B1-BC83-32D6264F7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08043-5ABD-45CF-8157-A16F924AEED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A8005-259A-46B1-BC83-32D6264F7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08043-5ABD-45CF-8157-A16F924AEED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A8005-259A-46B1-BC83-32D6264F78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08043-5ABD-45CF-8157-A16F924AEED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A8005-259A-46B1-BC83-32D6264F7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08043-5ABD-45CF-8157-A16F924AEED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A8005-259A-46B1-BC83-32D6264F7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08043-5ABD-45CF-8157-A16F924AEED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A8005-259A-46B1-BC83-32D6264F7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08043-5ABD-45CF-8157-A16F924AEED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A8005-259A-46B1-BC83-32D6264F78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08043-5ABD-45CF-8157-A16F924AEED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A8005-259A-46B1-BC83-32D6264F7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08043-5ABD-45CF-8157-A16F924AEED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A8005-259A-46B1-BC83-32D6264F78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FE08043-5ABD-45CF-8157-A16F924AEED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8DA8005-259A-46B1-BC83-32D6264F78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Дифференциация звуков П - Б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/>
          <a:lstStyle/>
          <a:p>
            <a:r>
              <a:rPr lang="ru-RU" dirty="0" smtClean="0"/>
              <a:t>Много - один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268760"/>
            <a:ext cx="8178112" cy="497964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5400" b="1" dirty="0"/>
              <a:t>з</a:t>
            </a:r>
            <a:r>
              <a:rPr lang="ru-RU" sz="5400" b="1" dirty="0" smtClean="0"/>
              <a:t>убы - …           голуби - …</a:t>
            </a:r>
          </a:p>
          <a:p>
            <a:pPr marL="82296" indent="0">
              <a:buNone/>
            </a:pPr>
            <a:r>
              <a:rPr lang="ru-RU" sz="5400" b="1" dirty="0"/>
              <a:t>г</a:t>
            </a:r>
            <a:r>
              <a:rPr lang="ru-RU" sz="5400" b="1" dirty="0" smtClean="0"/>
              <a:t>рибы - …         столбы - …</a:t>
            </a:r>
          </a:p>
          <a:p>
            <a:pPr marL="82296" indent="0">
              <a:buNone/>
            </a:pPr>
            <a:r>
              <a:rPr lang="ru-RU" sz="5400" b="1" dirty="0"/>
              <a:t>к</a:t>
            </a:r>
            <a:r>
              <a:rPr lang="ru-RU" sz="5400" b="1" dirty="0" smtClean="0"/>
              <a:t>арпы - …         супы - ….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64627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/>
          <a:lstStyle/>
          <a:p>
            <a:r>
              <a:rPr lang="ru-RU" dirty="0" smtClean="0"/>
              <a:t>                    </a:t>
            </a:r>
            <a:r>
              <a:rPr lang="ru-RU" b="1" dirty="0" smtClean="0">
                <a:solidFill>
                  <a:srgbClr val="C00000"/>
                </a:solidFill>
              </a:rPr>
              <a:t>Проверь!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268760"/>
            <a:ext cx="7890080" cy="497964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7200" b="1" dirty="0"/>
              <a:t>з</a:t>
            </a:r>
            <a:r>
              <a:rPr lang="ru-RU" sz="7200" b="1" dirty="0" smtClean="0"/>
              <a:t>у</a:t>
            </a:r>
            <a:r>
              <a:rPr lang="ru-RU" sz="7200" b="1" u="sng" dirty="0" smtClean="0"/>
              <a:t>б </a:t>
            </a:r>
            <a:r>
              <a:rPr lang="ru-RU" sz="7200" b="1" dirty="0" smtClean="0"/>
              <a:t>                голу</a:t>
            </a:r>
            <a:r>
              <a:rPr lang="ru-RU" sz="7200" b="1" u="sng" dirty="0" smtClean="0"/>
              <a:t>бь</a:t>
            </a:r>
          </a:p>
          <a:p>
            <a:pPr marL="82296" indent="0">
              <a:buNone/>
            </a:pPr>
            <a:r>
              <a:rPr lang="ru-RU" sz="7200" b="1" dirty="0" smtClean="0"/>
              <a:t>гри</a:t>
            </a:r>
            <a:r>
              <a:rPr lang="ru-RU" sz="7200" b="1" u="sng" dirty="0" smtClean="0"/>
              <a:t>б </a:t>
            </a:r>
            <a:r>
              <a:rPr lang="ru-RU" sz="7200" b="1" dirty="0" smtClean="0"/>
              <a:t>             стол</a:t>
            </a:r>
            <a:r>
              <a:rPr lang="ru-RU" sz="7200" b="1" u="sng" dirty="0" smtClean="0"/>
              <a:t>б</a:t>
            </a:r>
            <a:r>
              <a:rPr lang="ru-RU" sz="7200" b="1" dirty="0" smtClean="0"/>
              <a:t> </a:t>
            </a:r>
          </a:p>
          <a:p>
            <a:pPr marL="82296" indent="0">
              <a:buNone/>
            </a:pPr>
            <a:r>
              <a:rPr lang="ru-RU" sz="7200" b="1" dirty="0"/>
              <a:t>к</a:t>
            </a:r>
            <a:r>
              <a:rPr lang="ru-RU" sz="7200" b="1" dirty="0" smtClean="0"/>
              <a:t>ар</a:t>
            </a:r>
            <a:r>
              <a:rPr lang="ru-RU" sz="7200" b="1" u="sng" dirty="0" smtClean="0"/>
              <a:t>п </a:t>
            </a:r>
            <a:r>
              <a:rPr lang="ru-RU" sz="7200" b="1" dirty="0" smtClean="0"/>
              <a:t>             су</a:t>
            </a:r>
            <a:r>
              <a:rPr lang="ru-RU" sz="7200" b="1" u="sng" dirty="0" smtClean="0"/>
              <a:t>п</a:t>
            </a:r>
            <a:r>
              <a:rPr lang="ru-RU" sz="7200" b="1" dirty="0" smtClean="0"/>
              <a:t> 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270301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/>
          <a:lstStyle/>
          <a:p>
            <a:r>
              <a:rPr lang="ru-RU" dirty="0" smtClean="0"/>
              <a:t>Вставь пропущенные буквы П,Б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6435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4400" b="1" dirty="0" err="1" smtClean="0"/>
              <a:t>гри</a:t>
            </a:r>
            <a:r>
              <a:rPr lang="ru-RU" sz="4400" b="1" dirty="0" smtClean="0"/>
              <a:t> . ной</a:t>
            </a:r>
          </a:p>
          <a:p>
            <a:pPr>
              <a:buNone/>
            </a:pPr>
            <a:r>
              <a:rPr lang="ru-RU" sz="4400" b="1" dirty="0" smtClean="0"/>
              <a:t>      </a:t>
            </a:r>
            <a:r>
              <a:rPr lang="ru-RU" sz="4400" b="1" dirty="0" err="1" smtClean="0"/>
              <a:t>ка</a:t>
            </a:r>
            <a:r>
              <a:rPr lang="ru-RU" sz="4400" b="1" dirty="0" smtClean="0"/>
              <a:t>  . ли</a:t>
            </a:r>
          </a:p>
          <a:p>
            <a:pPr>
              <a:buNone/>
            </a:pPr>
            <a:r>
              <a:rPr lang="ru-RU" sz="4400" b="1" dirty="0" smtClean="0"/>
              <a:t>      . ант</a:t>
            </a:r>
          </a:p>
          <a:p>
            <a:pPr>
              <a:buNone/>
            </a:pPr>
            <a:r>
              <a:rPr lang="ru-RU" sz="4400" b="1" dirty="0" smtClean="0"/>
              <a:t>      за . </a:t>
            </a:r>
            <a:r>
              <a:rPr lang="ru-RU" sz="4400" b="1" dirty="0" err="1" smtClean="0"/>
              <a:t>отливый</a:t>
            </a:r>
            <a:endParaRPr lang="ru-RU" sz="4400" b="1" dirty="0" smtClean="0"/>
          </a:p>
          <a:p>
            <a:pPr>
              <a:buNone/>
            </a:pPr>
            <a:r>
              <a:rPr lang="ru-RU" sz="4400" b="1" dirty="0" smtClean="0"/>
              <a:t>      голу . ой</a:t>
            </a:r>
          </a:p>
          <a:p>
            <a:pPr>
              <a:buNone/>
            </a:pPr>
            <a:r>
              <a:rPr lang="ru-RU" sz="4400" b="1" dirty="0" smtClean="0"/>
              <a:t>      . </a:t>
            </a:r>
            <a:r>
              <a:rPr lang="ru-RU" sz="4400" b="1" dirty="0" err="1" smtClean="0"/>
              <a:t>рат</a:t>
            </a:r>
            <a:endParaRPr lang="ru-RU" sz="4400" b="1" dirty="0" smtClean="0"/>
          </a:p>
          <a:p>
            <a:pPr>
              <a:buNone/>
            </a:pPr>
            <a:r>
              <a:rPr lang="ru-RU" sz="4400" b="1" dirty="0" smtClean="0"/>
              <a:t>      су .</a:t>
            </a:r>
          </a:p>
          <a:p>
            <a:pPr>
              <a:buNone/>
            </a:pPr>
            <a:r>
              <a:rPr lang="ru-RU" sz="4400" b="1" dirty="0" smtClean="0"/>
              <a:t>      </a:t>
            </a:r>
            <a:r>
              <a:rPr lang="ru-RU" sz="4400" b="1" dirty="0" err="1" smtClean="0"/>
              <a:t>зу</a:t>
            </a:r>
            <a:r>
              <a:rPr lang="ru-RU" sz="4400" b="1" dirty="0" smtClean="0"/>
              <a:t>  . ной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96296E-6 L 0.38593 -0.000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493 0.00255 L 0.38784 0.00255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966 0.01296 L 0.38837 0.0129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22 0.01621 L 0.39358 0.0162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Проверь: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грибн</a:t>
            </a:r>
            <a:r>
              <a:rPr lang="ru-RU" sz="4800" b="1" u="sng" dirty="0" smtClean="0"/>
              <a:t>ой</a:t>
            </a:r>
            <a:r>
              <a:rPr lang="ru-RU" sz="4800" b="1" dirty="0" smtClean="0"/>
              <a:t> суп</a:t>
            </a:r>
          </a:p>
          <a:p>
            <a:r>
              <a:rPr lang="ru-RU" sz="4800" b="1" dirty="0" smtClean="0"/>
              <a:t>заботлив</a:t>
            </a:r>
            <a:r>
              <a:rPr lang="ru-RU" sz="4800" b="1" u="sng" dirty="0" smtClean="0"/>
              <a:t>ый</a:t>
            </a:r>
            <a:r>
              <a:rPr lang="ru-RU" sz="4800" b="1" dirty="0" smtClean="0"/>
              <a:t> брат</a:t>
            </a:r>
          </a:p>
          <a:p>
            <a:r>
              <a:rPr lang="ru-RU" sz="4800" b="1" dirty="0" err="1" smtClean="0"/>
              <a:t>голуб</a:t>
            </a:r>
            <a:r>
              <a:rPr lang="ru-RU" sz="4800" b="1" u="sng" dirty="0" err="1" smtClean="0"/>
              <a:t>ой</a:t>
            </a:r>
            <a:r>
              <a:rPr lang="ru-RU" sz="4800" b="1" dirty="0" smtClean="0"/>
              <a:t> бант</a:t>
            </a:r>
          </a:p>
          <a:p>
            <a:r>
              <a:rPr lang="ru-RU" sz="4800" b="1" dirty="0" smtClean="0"/>
              <a:t>зубн</a:t>
            </a:r>
            <a:r>
              <a:rPr lang="ru-RU" sz="4800" b="1" u="sng" dirty="0" smtClean="0"/>
              <a:t>ые</a:t>
            </a:r>
            <a:r>
              <a:rPr lang="ru-RU" sz="4800" b="1" dirty="0" smtClean="0"/>
              <a:t> капли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 предложение: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суп, Боря, с, грибной, приготовить, папа</a:t>
            </a:r>
          </a:p>
          <a:p>
            <a:endParaRPr lang="ru-RU" sz="4400" b="1" dirty="0" smtClean="0"/>
          </a:p>
          <a:p>
            <a:r>
              <a:rPr lang="ru-RU" sz="4400" b="1" dirty="0" smtClean="0"/>
              <a:t>Папа с Бор</a:t>
            </a:r>
            <a:r>
              <a:rPr lang="ru-RU" sz="4400" b="1" u="sng" dirty="0" smtClean="0"/>
              <a:t>ей </a:t>
            </a:r>
            <a:r>
              <a:rPr lang="ru-RU" sz="4400" b="1" dirty="0" smtClean="0"/>
              <a:t>приготовили грибной суп.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Доскажи словечко: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3600" b="1" dirty="0" smtClean="0"/>
              <a:t>Потянули за макушку</a:t>
            </a:r>
          </a:p>
          <a:p>
            <a:pPr marL="82296" indent="0">
              <a:buNone/>
            </a:pPr>
            <a:r>
              <a:rPr lang="ru-RU" sz="3600" b="1" dirty="0" smtClean="0"/>
              <a:t>Отогнули фрукту ушки.</a:t>
            </a:r>
          </a:p>
          <a:p>
            <a:pPr marL="82296" indent="0">
              <a:buNone/>
            </a:pPr>
            <a:r>
              <a:rPr lang="ru-RU" sz="3600" b="1" dirty="0" smtClean="0"/>
              <a:t>Уроженец жарких стран</a:t>
            </a:r>
          </a:p>
          <a:p>
            <a:pPr marL="82296" indent="0">
              <a:buNone/>
            </a:pPr>
            <a:r>
              <a:rPr lang="ru-RU" sz="3600" b="1" dirty="0" smtClean="0"/>
              <a:t>Вкусный, сладенький …</a:t>
            </a:r>
            <a:endParaRPr lang="ru-RU" sz="3600" b="1" dirty="0"/>
          </a:p>
        </p:txBody>
      </p:sp>
      <p:pic>
        <p:nvPicPr>
          <p:cNvPr id="1026" name="Picture 2" descr="C:\Users\Апайчева\Desktop\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64732">
            <a:off x="4960261" y="3501008"/>
            <a:ext cx="4193353" cy="314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22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3691" y="0"/>
            <a:ext cx="7498080" cy="908720"/>
          </a:xfrm>
        </p:spPr>
        <p:txBody>
          <a:bodyPr/>
          <a:lstStyle/>
          <a:p>
            <a:r>
              <a:rPr lang="ru-RU" dirty="0" smtClean="0"/>
              <a:t>«Четвёртый  лишний»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Пользователь\Desktop\ша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7760" y="1052736"/>
            <a:ext cx="2756168" cy="2664296"/>
          </a:xfrm>
          <a:prstGeom prst="rect">
            <a:avLst/>
          </a:prstGeom>
          <a:noFill/>
        </p:spPr>
      </p:pic>
      <p:pic>
        <p:nvPicPr>
          <p:cNvPr id="1027" name="Picture 3" descr="C:\Users\Пользователь\Desktop\пал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800708"/>
            <a:ext cx="3634463" cy="3168352"/>
          </a:xfrm>
          <a:prstGeom prst="rect">
            <a:avLst/>
          </a:prstGeom>
          <a:noFill/>
        </p:spPr>
      </p:pic>
      <p:pic>
        <p:nvPicPr>
          <p:cNvPr id="1028" name="Picture 4" descr="C:\Users\Пользователь\Desktop\плат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3752359"/>
            <a:ext cx="3096344" cy="3096344"/>
          </a:xfrm>
          <a:prstGeom prst="rect">
            <a:avLst/>
          </a:prstGeom>
          <a:noFill/>
        </p:spPr>
      </p:pic>
      <p:pic>
        <p:nvPicPr>
          <p:cNvPr id="1029" name="Picture 5" descr="C:\Users\Пользователь\Desktop\пан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3704513"/>
            <a:ext cx="3528392" cy="30873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908720"/>
          </a:xfrm>
        </p:spPr>
        <p:txBody>
          <a:bodyPr/>
          <a:lstStyle/>
          <a:p>
            <a:r>
              <a:rPr lang="ru-RU" dirty="0" smtClean="0"/>
              <a:t>«Четвёртый  лишний»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Пользователь\Desktop\брю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760235"/>
            <a:ext cx="2376264" cy="3244829"/>
          </a:xfrm>
          <a:prstGeom prst="rect">
            <a:avLst/>
          </a:prstGeom>
          <a:noFill/>
        </p:spPr>
      </p:pic>
      <p:pic>
        <p:nvPicPr>
          <p:cNvPr id="2051" name="Picture 3" descr="C:\Users\Пользователь\Desktop\руб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909282"/>
            <a:ext cx="2695947" cy="2946733"/>
          </a:xfrm>
          <a:prstGeom prst="rect">
            <a:avLst/>
          </a:prstGeom>
          <a:noFill/>
        </p:spPr>
      </p:pic>
      <p:pic>
        <p:nvPicPr>
          <p:cNvPr id="2052" name="Picture 4" descr="C:\Users\Пользователь\Desktop\боти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4099785"/>
            <a:ext cx="3460838" cy="2592288"/>
          </a:xfrm>
          <a:prstGeom prst="rect">
            <a:avLst/>
          </a:prstGeom>
          <a:noFill/>
        </p:spPr>
      </p:pic>
      <p:pic>
        <p:nvPicPr>
          <p:cNvPr id="2053" name="Picture 5" descr="C:\Users\Пользователь\Desktop\блуз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3933056"/>
            <a:ext cx="2664296" cy="29257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Пользователь\Desktop\пал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12776"/>
            <a:ext cx="3744416" cy="3771877"/>
          </a:xfrm>
          <a:prstGeom prst="rect">
            <a:avLst/>
          </a:prstGeom>
          <a:noFill/>
        </p:spPr>
      </p:pic>
      <p:pic>
        <p:nvPicPr>
          <p:cNvPr id="3075" name="Picture 3" descr="C:\Users\Пользователь\Desktop\боти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393005"/>
            <a:ext cx="3749241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Тема занятия: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/>
          <a:lstStyle/>
          <a:p>
            <a:pPr marL="82296" indent="0">
              <a:buNone/>
            </a:pPr>
            <a:r>
              <a:rPr lang="ru-RU" sz="5400" b="1" dirty="0" smtClean="0">
                <a:solidFill>
                  <a:srgbClr val="04617B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Звуки  </a:t>
            </a:r>
            <a:r>
              <a:rPr lang="en-US" sz="5400" b="1" dirty="0">
                <a:solidFill>
                  <a:srgbClr val="04617B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[</a:t>
            </a:r>
            <a:r>
              <a:rPr lang="ru-RU" sz="5400" b="1" dirty="0">
                <a:solidFill>
                  <a:srgbClr val="04617B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п – п</a:t>
            </a:r>
            <a:r>
              <a:rPr lang="en-US" sz="5400" b="1" dirty="0">
                <a:solidFill>
                  <a:srgbClr val="04617B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’]</a:t>
            </a:r>
            <a:r>
              <a:rPr lang="ru-RU" sz="5400" b="1" dirty="0">
                <a:solidFill>
                  <a:srgbClr val="04617B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5400" b="1" dirty="0">
                <a:solidFill>
                  <a:srgbClr val="04617B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[</a:t>
            </a:r>
            <a:r>
              <a:rPr lang="ru-RU" sz="5400" b="1" dirty="0">
                <a:solidFill>
                  <a:srgbClr val="04617B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б – б</a:t>
            </a:r>
            <a:r>
              <a:rPr lang="en-US" sz="5400" b="1" dirty="0" smtClean="0">
                <a:solidFill>
                  <a:srgbClr val="04617B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’]</a:t>
            </a:r>
            <a:endParaRPr lang="ru-RU" sz="5400" b="1" dirty="0" smtClean="0">
              <a:solidFill>
                <a:srgbClr val="04617B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ea typeface="+mj-ea"/>
              <a:cs typeface="+mj-cs"/>
            </a:endParaRPr>
          </a:p>
          <a:p>
            <a:pPr marL="82296" indent="0">
              <a:buNone/>
            </a:pPr>
            <a:endParaRPr lang="ru-RU" sz="4800" b="1" dirty="0" smtClean="0">
              <a:solidFill>
                <a:srgbClr val="04617B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ea typeface="+mj-ea"/>
              <a:cs typeface="+mj-cs"/>
            </a:endParaRPr>
          </a:p>
          <a:p>
            <a:pPr marL="82296" indent="0" algn="ctr">
              <a:buNone/>
            </a:pPr>
            <a:r>
              <a:rPr lang="ru-RU" sz="4800" b="1" dirty="0" smtClean="0">
                <a:solidFill>
                  <a:srgbClr val="04617B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ru-RU" sz="80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слышим, </a:t>
            </a:r>
          </a:p>
          <a:p>
            <a:pPr marL="82296" indent="0" algn="ctr">
              <a:buNone/>
            </a:pPr>
            <a:r>
              <a:rPr lang="ru-RU" sz="80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различаем</a:t>
            </a:r>
            <a:endParaRPr lang="ru-RU" sz="8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18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9108"/>
            <a:ext cx="7498080" cy="114300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Звуки  </a:t>
            </a:r>
            <a:r>
              <a:rPr lang="en-US" sz="4800" b="1" dirty="0" smtClean="0"/>
              <a:t>[</a:t>
            </a:r>
            <a:r>
              <a:rPr lang="ru-RU" sz="4800" b="1" dirty="0" err="1" smtClean="0"/>
              <a:t>п</a:t>
            </a:r>
            <a:r>
              <a:rPr lang="ru-RU" sz="4800" b="1" dirty="0" smtClean="0"/>
              <a:t> – </a:t>
            </a:r>
            <a:r>
              <a:rPr lang="ru-RU" sz="4800" b="1" dirty="0" err="1" smtClean="0"/>
              <a:t>п</a:t>
            </a:r>
            <a:r>
              <a:rPr lang="en-US" sz="4800" b="1" dirty="0" smtClean="0"/>
              <a:t>’]</a:t>
            </a:r>
            <a:r>
              <a:rPr lang="ru-RU" sz="4800" b="1" dirty="0" smtClean="0"/>
              <a:t>, </a:t>
            </a:r>
            <a:r>
              <a:rPr lang="en-US" sz="4800" b="1" dirty="0" smtClean="0"/>
              <a:t>[</a:t>
            </a:r>
            <a:r>
              <a:rPr lang="ru-RU" sz="4800" b="1" dirty="0" smtClean="0"/>
              <a:t>б – </a:t>
            </a:r>
            <a:r>
              <a:rPr lang="ru-RU" sz="4800" b="1" dirty="0" err="1" smtClean="0"/>
              <a:t>б</a:t>
            </a:r>
            <a:r>
              <a:rPr lang="en-US" sz="4800" b="1" dirty="0" smtClean="0"/>
              <a:t>’]</a:t>
            </a:r>
            <a:r>
              <a:rPr lang="ru-RU" sz="4800" b="1" dirty="0" smtClean="0"/>
              <a:t>.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268760"/>
            <a:ext cx="7818072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звук </a:t>
            </a:r>
            <a:r>
              <a:rPr lang="en-US" sz="3600" b="1" dirty="0" smtClean="0">
                <a:solidFill>
                  <a:srgbClr val="C00000"/>
                </a:solidFill>
              </a:rPr>
              <a:t> [</a:t>
            </a:r>
            <a:r>
              <a:rPr lang="ru-RU" sz="3600" b="1" dirty="0" err="1" smtClean="0">
                <a:solidFill>
                  <a:srgbClr val="C00000"/>
                </a:solidFill>
              </a:rPr>
              <a:t>п</a:t>
            </a:r>
            <a:r>
              <a:rPr lang="en-US" sz="3600" b="1" dirty="0" smtClean="0">
                <a:solidFill>
                  <a:srgbClr val="C00000"/>
                </a:solidFill>
              </a:rPr>
              <a:t>] </a:t>
            </a:r>
            <a:r>
              <a:rPr lang="ru-RU" sz="3600" b="1" dirty="0" smtClean="0">
                <a:solidFill>
                  <a:srgbClr val="C00000"/>
                </a:solidFill>
              </a:rPr>
              <a:t> – согласный, глухой, твёрдый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звук  </a:t>
            </a:r>
            <a:r>
              <a:rPr lang="en-US" sz="3600" b="1" dirty="0" smtClean="0">
                <a:solidFill>
                  <a:srgbClr val="C00000"/>
                </a:solidFill>
              </a:rPr>
              <a:t>[</a:t>
            </a:r>
            <a:r>
              <a:rPr lang="ru-RU" sz="3600" b="1" dirty="0" err="1" smtClean="0">
                <a:solidFill>
                  <a:srgbClr val="C00000"/>
                </a:solidFill>
              </a:rPr>
              <a:t>п</a:t>
            </a:r>
            <a:r>
              <a:rPr lang="en-US" sz="3600" b="1" dirty="0" smtClean="0">
                <a:solidFill>
                  <a:srgbClr val="C00000"/>
                </a:solidFill>
              </a:rPr>
              <a:t>’]</a:t>
            </a:r>
            <a:r>
              <a:rPr lang="ru-RU" sz="3600" b="1" dirty="0" smtClean="0">
                <a:solidFill>
                  <a:srgbClr val="C00000"/>
                </a:solidFill>
              </a:rPr>
              <a:t> – согласный, глухой, мягкий</a:t>
            </a:r>
          </a:p>
          <a:p>
            <a:pPr>
              <a:buNone/>
            </a:pPr>
            <a:endParaRPr lang="ru-RU" sz="3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звук </a:t>
            </a:r>
            <a:r>
              <a:rPr lang="en-US" sz="3600" b="1" dirty="0" smtClean="0">
                <a:solidFill>
                  <a:srgbClr val="C00000"/>
                </a:solidFill>
              </a:rPr>
              <a:t> [</a:t>
            </a:r>
            <a:r>
              <a:rPr lang="ru-RU" sz="3600" b="1" dirty="0" smtClean="0">
                <a:solidFill>
                  <a:srgbClr val="C00000"/>
                </a:solidFill>
              </a:rPr>
              <a:t>б</a:t>
            </a:r>
            <a:r>
              <a:rPr lang="en-US" sz="3600" b="1" dirty="0" smtClean="0">
                <a:solidFill>
                  <a:srgbClr val="C00000"/>
                </a:solidFill>
              </a:rPr>
              <a:t>]</a:t>
            </a:r>
            <a:r>
              <a:rPr lang="ru-RU" sz="3600" b="1" dirty="0" smtClean="0">
                <a:solidFill>
                  <a:srgbClr val="C00000"/>
                </a:solidFill>
              </a:rPr>
              <a:t>– согласный, звонкий, твёрдый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звук  </a:t>
            </a:r>
            <a:r>
              <a:rPr lang="en-US" sz="3600" b="1" dirty="0" smtClean="0">
                <a:solidFill>
                  <a:srgbClr val="C00000"/>
                </a:solidFill>
              </a:rPr>
              <a:t>[</a:t>
            </a:r>
            <a:r>
              <a:rPr lang="ru-RU" sz="3600" b="1" dirty="0" smtClean="0">
                <a:solidFill>
                  <a:srgbClr val="C00000"/>
                </a:solidFill>
              </a:rPr>
              <a:t>б</a:t>
            </a:r>
            <a:r>
              <a:rPr lang="en-US" sz="3600" b="1" dirty="0" smtClean="0">
                <a:solidFill>
                  <a:srgbClr val="C00000"/>
                </a:solidFill>
              </a:rPr>
              <a:t>’]</a:t>
            </a:r>
            <a:r>
              <a:rPr lang="ru-RU" sz="3600" b="1" dirty="0" smtClean="0">
                <a:solidFill>
                  <a:srgbClr val="C00000"/>
                </a:solidFill>
              </a:rPr>
              <a:t>– согласный, звонкий, мягкий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9536" y="0"/>
            <a:ext cx="7498080" cy="1143000"/>
          </a:xfrm>
        </p:spPr>
        <p:txBody>
          <a:bodyPr/>
          <a:lstStyle/>
          <a:p>
            <a:r>
              <a:rPr lang="ru-RU" dirty="0" smtClean="0"/>
              <a:t>Составь схему слова: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9" name="Picture 3" descr="C:\Users\Пользователь\Desktop\по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112103"/>
            <a:ext cx="4102815" cy="2730237"/>
          </a:xfrm>
          <a:prstGeom prst="rect">
            <a:avLst/>
          </a:prstGeom>
          <a:noFill/>
        </p:spPr>
      </p:pic>
      <p:pic>
        <p:nvPicPr>
          <p:cNvPr id="1026" name="Picture 2" descr="C:\Users\Апайчева\Desktop\загруженное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07" y="1288558"/>
            <a:ext cx="3413261" cy="274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пайчева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838" y="1142236"/>
            <a:ext cx="4357162" cy="2862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Угадай слово: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Пользователь\Desktop\б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7" y="1556792"/>
            <a:ext cx="1368153" cy="1584176"/>
          </a:xfrm>
          <a:prstGeom prst="rect">
            <a:avLst/>
          </a:prstGeom>
          <a:noFill/>
        </p:spPr>
      </p:pic>
      <p:pic>
        <p:nvPicPr>
          <p:cNvPr id="5123" name="Picture 3" descr="C:\Users\Пользователь\Desktop\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484784"/>
            <a:ext cx="1728192" cy="1872208"/>
          </a:xfrm>
          <a:prstGeom prst="rect">
            <a:avLst/>
          </a:prstGeom>
          <a:noFill/>
        </p:spPr>
      </p:pic>
      <p:pic>
        <p:nvPicPr>
          <p:cNvPr id="5124" name="Picture 4" descr="C:\Users\Пользователь\Desktop\untitl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1484784"/>
            <a:ext cx="1152128" cy="2111127"/>
          </a:xfrm>
          <a:prstGeom prst="rect">
            <a:avLst/>
          </a:prstGeom>
          <a:noFill/>
        </p:spPr>
      </p:pic>
      <p:pic>
        <p:nvPicPr>
          <p:cNvPr id="5125" name="Picture 5" descr="C:\Users\Пользователь\Desktop\м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7" y="1433513"/>
            <a:ext cx="1513285" cy="1866900"/>
          </a:xfrm>
          <a:prstGeom prst="rect">
            <a:avLst/>
          </a:prstGeom>
          <a:noFill/>
        </p:spPr>
      </p:pic>
      <p:pic>
        <p:nvPicPr>
          <p:cNvPr id="5126" name="Picture 6" descr="C:\Users\Пользователь\Desktop\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4287" y="1628800"/>
            <a:ext cx="1728193" cy="1817663"/>
          </a:xfrm>
          <a:prstGeom prst="rect">
            <a:avLst/>
          </a:prstGeom>
          <a:noFill/>
        </p:spPr>
      </p:pic>
      <p:pic>
        <p:nvPicPr>
          <p:cNvPr id="5127" name="Picture 7" descr="C:\Users\Пользователь\Desktop\л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91680" y="3933056"/>
            <a:ext cx="1600200" cy="2286000"/>
          </a:xfrm>
          <a:prstGeom prst="rect">
            <a:avLst/>
          </a:prstGeom>
          <a:noFill/>
        </p:spPr>
      </p:pic>
      <p:pic>
        <p:nvPicPr>
          <p:cNvPr id="5128" name="Picture 8" descr="C:\Users\Пользователь\Desktop\е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1880" y="4221088"/>
            <a:ext cx="2085975" cy="1980059"/>
          </a:xfrm>
          <a:prstGeom prst="rect">
            <a:avLst/>
          </a:prstGeom>
          <a:noFill/>
        </p:spPr>
      </p:pic>
      <p:pic>
        <p:nvPicPr>
          <p:cNvPr id="5129" name="Picture 9" descr="C:\Users\Пользователь\Desktop\й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12161" y="4149080"/>
            <a:ext cx="1728192" cy="1978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Бармалей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Пользователь\Desktop\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7" y="1844824"/>
            <a:ext cx="4896544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575</TotalTime>
  <Words>204</Words>
  <Application>Microsoft Office PowerPoint</Application>
  <PresentationFormat>Экран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Дифференциация звуков П - Б</vt:lpstr>
      <vt:lpstr>«Четвёртый  лишний»</vt:lpstr>
      <vt:lpstr>«Четвёртый  лишний»</vt:lpstr>
      <vt:lpstr>Презентация PowerPoint</vt:lpstr>
      <vt:lpstr>Тема занятия:</vt:lpstr>
      <vt:lpstr>Звуки  [п – п’], [б – б’].</vt:lpstr>
      <vt:lpstr>Составь схему слова:</vt:lpstr>
      <vt:lpstr>Угадай слово:</vt:lpstr>
      <vt:lpstr>Бармалей</vt:lpstr>
      <vt:lpstr>Много - один</vt:lpstr>
      <vt:lpstr>                    Проверь!</vt:lpstr>
      <vt:lpstr>Вставь пропущенные буквы П,Б</vt:lpstr>
      <vt:lpstr>Проверь:</vt:lpstr>
      <vt:lpstr>Составь предложение:</vt:lpstr>
      <vt:lpstr>Доскажи словечко: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Дифференциация звуков П - Б</dc:title>
  <dc:creator>Пользователь</dc:creator>
  <cp:lastModifiedBy>Апайчева</cp:lastModifiedBy>
  <cp:revision>23</cp:revision>
  <dcterms:created xsi:type="dcterms:W3CDTF">2011-11-16T15:40:46Z</dcterms:created>
  <dcterms:modified xsi:type="dcterms:W3CDTF">2014-11-21T09:16:24Z</dcterms:modified>
</cp:coreProperties>
</file>