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8" r:id="rId12"/>
    <p:sldId id="280" r:id="rId13"/>
    <p:sldId id="279" r:id="rId14"/>
    <p:sldId id="281" r:id="rId15"/>
    <p:sldId id="282" r:id="rId16"/>
    <p:sldId id="283" r:id="rId17"/>
    <p:sldId id="284" r:id="rId18"/>
    <p:sldId id="285" r:id="rId19"/>
    <p:sldId id="29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85932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38B5B-EBFB-4A81-9562-0F92AD753B2B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FFBE7-57DF-43B0-97CC-91043DFA82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FFBE7-57DF-43B0-97CC-91043DFA827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FFBE7-57DF-43B0-97CC-91043DFA827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FFBE7-57DF-43B0-97CC-91043DFA827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FC97-9079-4BFB-9C49-4CA601FA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D34FE-C00D-4A6D-A9F4-736F9D507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3295E-1DC7-4402-8EE7-6E4688FE7B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15B44-3C83-45B7-B926-5A9C02D72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2FC2-8455-40E5-BBC1-3663046A8B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0555B-1775-42CA-B01E-7438C34D9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37554-A515-49F6-97A4-45C3F3265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C59-AD81-41AA-91B7-8B2721A29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E432-B841-45A3-B712-E98FCEE07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52B4-E8FF-4EA8-A574-790201201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380DD-34DE-4B9A-9421-9C62FA809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85786" y="2780928"/>
            <a:ext cx="7772400" cy="332147"/>
          </a:xfrm>
        </p:spPr>
        <p:txBody>
          <a:bodyPr/>
          <a:lstStyle/>
          <a:p>
            <a:pPr eaLnBrk="1" hangingPunct="1"/>
            <a:r>
              <a:rPr lang="ru-RU" sz="6000" dirty="0" smtClean="0">
                <a:latin typeface="Monotype Corsiva" pitchFamily="66" charset="0"/>
              </a:rPr>
              <a:t>Работа </a:t>
            </a:r>
            <a:br>
              <a:rPr lang="ru-RU" sz="6000" dirty="0" smtClean="0">
                <a:latin typeface="Monotype Corsiva" pitchFamily="66" charset="0"/>
              </a:rPr>
            </a:br>
            <a:r>
              <a:rPr lang="ru-RU" sz="6000" dirty="0" smtClean="0">
                <a:latin typeface="Monotype Corsiva" pitchFamily="66" charset="0"/>
              </a:rPr>
              <a:t>со слабоуспевающими учащимися</a:t>
            </a:r>
          </a:p>
        </p:txBody>
      </p:sp>
      <p:pic>
        <p:nvPicPr>
          <p:cNvPr id="3076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5300663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Рисунок 5" descr="children_017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140968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Рисунок 6" descr="children_0133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5153025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7" descr="children_0127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8913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Рисунок 8" descr="children_0166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825" y="2708275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7941568" cy="617639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6.      Работу со «слабоуспевающими» не понимайте примитивно. Тут идет постоянное развитие памяти, логики, мышления, эмоций, чувств, интереса к учению.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7.      Общение - главная составляющая любой методики. Не сумеете расположить ребят к себе - не получите и результатов обучения.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8.      Научитесь управлять классом. Если урок однообразен, дети сами найдут выход - займутся своими делами.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9.      Научитесь привлекать к обучению слабых более сильных ребят. Изложили материал, опросили сильных - посадите их к слабым, и пусть продолжается учеба.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10.  Начав целенаправленно работать со слабыми, помните: спустя короткое время их среда вновь расколется - на способных, средних и... «слабоуспевающих».</a:t>
            </a:r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sz="4000" dirty="0"/>
              <a:t>10 правил работы со «слабоуспевающими»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700809"/>
            <a:ext cx="67687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Человек только тогда прилагает усилия, когда его побуждают к этому его желания. Когда они дремлют и ничто их не возбуждает, его превосходные качества и способности никогда не будут раскрыты. </a:t>
            </a:r>
          </a:p>
          <a:p>
            <a:pPr algn="r">
              <a:buFontTx/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                          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Б.Мандевиль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5" name="Рисунок 7" descr="children_0127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5575" y="188640"/>
            <a:ext cx="13684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2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700809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Формы и методы работы </a:t>
            </a:r>
          </a:p>
          <a:p>
            <a:pPr algn="ctr">
              <a:buFontTx/>
              <a:buNone/>
            </a:pP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со слабоуспевающими учащимися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5" name="Рисунок 6" descr="children_013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941168"/>
            <a:ext cx="38100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3400"/>
            <a:ext cx="8064896" cy="138343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Упражнения на развитие слуховой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600" u="sng" dirty="0" smtClean="0"/>
              <a:t> </a:t>
            </a:r>
            <a:r>
              <a:rPr lang="ru-RU" sz="1600" b="1" u="sng" dirty="0" smtClean="0"/>
              <a:t>Упражнение1.</a:t>
            </a:r>
            <a:r>
              <a:rPr lang="ru-RU" sz="1600" dirty="0" smtClean="0"/>
              <a:t>  </a:t>
            </a:r>
            <a:r>
              <a:rPr lang="ru-RU" sz="1600" i="1" dirty="0" smtClean="0">
                <a:solidFill>
                  <a:schemeClr val="tx1"/>
                </a:solidFill>
              </a:rPr>
              <a:t>Учитель один раз читает следующие пары слов (а затем тройки), которые дети должны запомнить. После того как учитель закончит читать , ему следует в каждой паре произносить лишь первое слово, а задача детей вспомнить второе (третье).</a:t>
            </a:r>
          </a:p>
          <a:p>
            <a:pPr>
              <a:buNone/>
            </a:pPr>
            <a:r>
              <a:rPr lang="ru-RU" sz="1600" dirty="0" smtClean="0"/>
              <a:t>1. ФРУКТЫ – ЯГОДЫ                         ВОДА – СНЕГ </a:t>
            </a:r>
          </a:p>
          <a:p>
            <a:pPr>
              <a:buNone/>
            </a:pPr>
            <a:r>
              <a:rPr lang="ru-RU" sz="1600" dirty="0" smtClean="0"/>
              <a:t>    МАШИНА – ПАССАЖИР              ЗЕРНО – КОЛОС</a:t>
            </a:r>
          </a:p>
          <a:p>
            <a:pPr>
              <a:buNone/>
            </a:pPr>
            <a:r>
              <a:rPr lang="ru-RU" sz="1600" dirty="0" smtClean="0"/>
              <a:t>2. ШКОЛЬНИК- БИБЛИОТЕКА- УЧИТЕЛЬ           КНОПКА-СКРЕПКА-ТЕТРАДЬ</a:t>
            </a:r>
          </a:p>
          <a:p>
            <a:pPr>
              <a:buNone/>
            </a:pPr>
            <a:r>
              <a:rPr lang="ru-RU" sz="1600" dirty="0" smtClean="0"/>
              <a:t>    ЗЕМЛЯ- ЛУНА-КОСМОС                                ШЕРСТЬ-СВИТЕР-НОСКИ</a:t>
            </a:r>
          </a:p>
          <a:p>
            <a:pPr>
              <a:buNone/>
            </a:pPr>
            <a:r>
              <a:rPr lang="ru-RU" sz="1600" dirty="0" smtClean="0"/>
              <a:t>          </a:t>
            </a:r>
          </a:p>
          <a:p>
            <a:pPr>
              <a:buNone/>
            </a:pPr>
            <a:r>
              <a:rPr lang="ru-RU" sz="1600" dirty="0" smtClean="0"/>
              <a:t> </a:t>
            </a:r>
            <a:r>
              <a:rPr lang="ru-RU" sz="1600" b="1" u="sng" dirty="0" smtClean="0"/>
              <a:t>Упражнение 2.</a:t>
            </a:r>
            <a:r>
              <a:rPr lang="ru-RU" sz="1600" b="1" dirty="0" smtClean="0"/>
              <a:t> </a:t>
            </a:r>
            <a:r>
              <a:rPr lang="ru-RU" sz="1600" i="1" dirty="0" smtClean="0">
                <a:solidFill>
                  <a:schemeClr val="tx1"/>
                </a:solidFill>
              </a:rPr>
              <a:t>Учитель говорит название фруктов , овощей , дети  представляют себе соответствующие картинки. После чего берут листок бумаги вспоминают и рисуют в названном порядке эти фрукты и овощи.</a:t>
            </a:r>
          </a:p>
          <a:p>
            <a:pPr>
              <a:buNone/>
            </a:pPr>
            <a:r>
              <a:rPr lang="ru-RU" sz="1600" i="1" dirty="0" smtClean="0"/>
              <a:t>     </a:t>
            </a:r>
            <a:r>
              <a:rPr lang="ru-RU" sz="1600" dirty="0" smtClean="0"/>
              <a:t> Пример:  </a:t>
            </a:r>
            <a:r>
              <a:rPr lang="ru-RU" sz="1600" cap="all" dirty="0" smtClean="0"/>
              <a:t>яблоко, груша, картофель, клубника, малина, морковь.</a:t>
            </a:r>
            <a:endParaRPr lang="ru-RU" sz="1600" cap="al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3400"/>
            <a:ext cx="8064896" cy="1311424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Упражнения на развитие зрительной памяти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200" b="1" u="sng" dirty="0" smtClean="0"/>
              <a:t>Упражнение 1</a:t>
            </a:r>
            <a:r>
              <a:rPr lang="ru-RU" sz="2200" b="1" i="1" u="sng" dirty="0" smtClean="0">
                <a:solidFill>
                  <a:schemeClr val="tx1"/>
                </a:solidFill>
              </a:rPr>
              <a:t>.</a:t>
            </a:r>
            <a:r>
              <a:rPr lang="ru-RU" sz="2200" b="1" i="1" dirty="0" smtClean="0">
                <a:solidFill>
                  <a:schemeClr val="tx1"/>
                </a:solidFill>
              </a:rPr>
              <a:t>  </a:t>
            </a:r>
            <a:r>
              <a:rPr lang="ru-RU" sz="2200" i="1" dirty="0" smtClean="0">
                <a:solidFill>
                  <a:schemeClr val="tx1"/>
                </a:solidFill>
              </a:rPr>
              <a:t> Для этого упражнения нужны палочки ( не более 10) .Их кладут на стол . Ребёнку дают мало времени , чтобы посмотреть на них. Через 1-2 секунды их накрывают листом бумаги .    </a:t>
            </a:r>
          </a:p>
          <a:p>
            <a:pPr>
              <a:buNone/>
            </a:pPr>
            <a:endParaRPr lang="ru-RU" sz="2200" i="1" u="sng" dirty="0" smtClean="0"/>
          </a:p>
          <a:p>
            <a:pPr>
              <a:buNone/>
            </a:pPr>
            <a:r>
              <a:rPr lang="ru-RU" sz="2200" b="1" u="sng" dirty="0" smtClean="0"/>
              <a:t>Упражнение 2.</a:t>
            </a:r>
            <a:r>
              <a:rPr lang="ru-RU" sz="2200" b="1" dirty="0" smtClean="0"/>
              <a:t> </a:t>
            </a:r>
            <a:r>
              <a:rPr lang="ru-RU" sz="2200" i="1" dirty="0" smtClean="0">
                <a:solidFill>
                  <a:schemeClr val="tx1"/>
                </a:solidFill>
              </a:rPr>
              <a:t>На стол ставится несколько небольших предметов . Детям предлагается запомнить , что и в каком порядке лежит на столе. Затем они отворачиваются , а учитель меняет местами несколько предметов и предлагает отгадать , что изменилось</a:t>
            </a:r>
            <a:endParaRPr lang="ru-RU" sz="2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3400"/>
            <a:ext cx="8136904" cy="1311424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Упражнения на развитие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16832"/>
            <a:ext cx="7848600" cy="4209331"/>
          </a:xfrm>
        </p:spPr>
        <p:txBody>
          <a:bodyPr/>
          <a:lstStyle/>
          <a:p>
            <a:pPr>
              <a:buNone/>
            </a:pPr>
            <a:r>
              <a:rPr lang="ru-RU" sz="1500" b="1" u="sng" dirty="0" smtClean="0"/>
              <a:t>Упражнение 1.</a:t>
            </a:r>
            <a:r>
              <a:rPr lang="ru-RU" sz="1500" dirty="0" smtClean="0"/>
              <a:t> </a:t>
            </a:r>
            <a:r>
              <a:rPr lang="ru-RU" sz="1500" i="1" dirty="0" smtClean="0">
                <a:solidFill>
                  <a:schemeClr val="tx1"/>
                </a:solidFill>
              </a:rPr>
              <a:t>Тренировка скорости распределения внимания, его объема и                    переключения.</a:t>
            </a:r>
            <a:r>
              <a:rPr lang="ru-RU" sz="1500" b="1" i="1" dirty="0" smtClean="0">
                <a:solidFill>
                  <a:schemeClr val="tx1"/>
                </a:solidFill>
              </a:rPr>
              <a:t>  </a:t>
            </a:r>
            <a:endParaRPr lang="ru-RU" sz="1500" i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1500" i="1" dirty="0" smtClean="0"/>
              <a:t>           </a:t>
            </a:r>
            <a:r>
              <a:rPr lang="ru-RU" sz="1500" dirty="0" smtClean="0"/>
              <a:t>  11    18    14    17    24</a:t>
            </a:r>
          </a:p>
          <a:p>
            <a:pPr algn="ctr">
              <a:buNone/>
            </a:pPr>
            <a:r>
              <a:rPr lang="ru-RU" sz="1500" dirty="0" smtClean="0"/>
              <a:t>            21    20    13    25    22</a:t>
            </a:r>
          </a:p>
          <a:p>
            <a:pPr algn="ctr">
              <a:buNone/>
            </a:pPr>
            <a:r>
              <a:rPr lang="ru-RU" sz="1500" dirty="0" smtClean="0"/>
              <a:t>              1    12      8      3    23</a:t>
            </a:r>
          </a:p>
          <a:p>
            <a:pPr algn="ctr">
              <a:buNone/>
            </a:pPr>
            <a:r>
              <a:rPr lang="ru-RU" sz="1500" dirty="0" smtClean="0"/>
              <a:t>            16      4      2    19      7</a:t>
            </a:r>
          </a:p>
          <a:p>
            <a:pPr algn="ctr">
              <a:buNone/>
            </a:pPr>
            <a:r>
              <a:rPr lang="ru-RU" sz="1500" dirty="0" smtClean="0"/>
              <a:t>              6    10    15     5       9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tx1"/>
                </a:solidFill>
              </a:rPr>
              <a:t>        Постарайтесь быстрее находить и называть вслух числа от 1 до 25.</a:t>
            </a:r>
          </a:p>
          <a:p>
            <a:pPr>
              <a:buNone/>
            </a:pPr>
            <a:r>
              <a:rPr lang="ru-RU" sz="1500" b="1" dirty="0" smtClean="0"/>
              <a:t>         </a:t>
            </a:r>
          </a:p>
          <a:p>
            <a:pPr>
              <a:buNone/>
            </a:pPr>
            <a:r>
              <a:rPr lang="ru-RU" sz="1500" b="1" dirty="0" smtClean="0"/>
              <a:t>  </a:t>
            </a:r>
            <a:r>
              <a:rPr lang="ru-RU" sz="1500" b="1" u="sng" dirty="0" smtClean="0"/>
              <a:t>Упражнение 2 .</a:t>
            </a:r>
            <a:r>
              <a:rPr lang="ru-RU" sz="1500" b="1" dirty="0" smtClean="0"/>
              <a:t> </a:t>
            </a:r>
            <a:r>
              <a:rPr lang="ru-RU" sz="1500" i="1" dirty="0" smtClean="0">
                <a:solidFill>
                  <a:schemeClr val="tx1"/>
                </a:solidFill>
              </a:rPr>
              <a:t>Развитие концентрации внимания и его устойчивости: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tx1"/>
                </a:solidFill>
              </a:rPr>
              <a:t>        На бланке напечатаны буквы, обнаружить среди букв слова, подчеркнуть их:</a:t>
            </a:r>
          </a:p>
          <a:p>
            <a:pPr>
              <a:buNone/>
            </a:pPr>
            <a:r>
              <a:rPr lang="ru-RU" sz="1500" dirty="0" smtClean="0"/>
              <a:t>       ФПИТЗМКУНЦЗНИА</a:t>
            </a:r>
            <a:r>
              <a:rPr lang="ru-RU" sz="1500" u="sng" dirty="0" smtClean="0"/>
              <a:t>КОТ</a:t>
            </a:r>
            <a:r>
              <a:rPr lang="ru-RU" sz="1500" dirty="0" smtClean="0"/>
              <a:t>ЕЛ</a:t>
            </a:r>
            <a:r>
              <a:rPr lang="ru-RU" sz="1500" u="sng" dirty="0" smtClean="0"/>
              <a:t>МАРТ</a:t>
            </a:r>
            <a:r>
              <a:rPr lang="ru-RU" sz="1500" dirty="0" smtClean="0"/>
              <a:t>ПО</a:t>
            </a:r>
            <a:r>
              <a:rPr lang="ru-RU" sz="1500" u="sng" dirty="0" smtClean="0"/>
              <a:t>МЯЧ</a:t>
            </a:r>
            <a:r>
              <a:rPr lang="ru-RU" sz="1500" dirty="0" smtClean="0"/>
              <a:t>ВТРПМ</a:t>
            </a:r>
            <a:r>
              <a:rPr lang="ru-RU" sz="1500" u="sng" dirty="0" smtClean="0"/>
              <a:t>ДЫММЫЛО</a:t>
            </a:r>
            <a:r>
              <a:rPr lang="ru-RU" sz="1500" dirty="0" smtClean="0"/>
              <a:t>ЩЙЬМШЦЫ</a:t>
            </a:r>
            <a:r>
              <a:rPr lang="ru-RU" sz="1500" u="sng" dirty="0" smtClean="0"/>
              <a:t>СОР</a:t>
            </a:r>
            <a:r>
              <a:rPr lang="ru-RU" sz="1500" dirty="0" smtClean="0"/>
              <a:t>ЗЩНТСПРЖОКВИАИП</a:t>
            </a:r>
            <a:r>
              <a:rPr lang="ru-RU" sz="1500" u="sng" dirty="0" smtClean="0"/>
              <a:t>ШУБА</a:t>
            </a:r>
            <a:r>
              <a:rPr lang="ru-RU" sz="1500" dirty="0" smtClean="0"/>
              <a:t>Ы</a:t>
            </a:r>
            <a:r>
              <a:rPr lang="ru-RU" sz="1500" u="sng" dirty="0" smtClean="0"/>
              <a:t>ВАННА</a:t>
            </a:r>
            <a:r>
              <a:rPr lang="ru-RU" sz="1500" dirty="0" smtClean="0"/>
              <a:t>КРТЬА</a:t>
            </a:r>
            <a:r>
              <a:rPr lang="ru-RU" sz="1500" u="sng" dirty="0" smtClean="0"/>
              <a:t>МАМА</a:t>
            </a:r>
            <a:r>
              <a:rPr lang="ru-RU" sz="1500" dirty="0" smtClean="0"/>
              <a:t>ОАИПСАЗШОТШМ</a:t>
            </a:r>
            <a:r>
              <a:rPr lang="ru-RU" sz="1500" u="sng" dirty="0" smtClean="0"/>
              <a:t>ЛОР</a:t>
            </a:r>
            <a:r>
              <a:rPr lang="ru-RU" sz="1500" dirty="0" smtClean="0"/>
              <a:t>ОРВ</a:t>
            </a:r>
            <a:r>
              <a:rPr lang="ru-RU" sz="1500" u="sng" dirty="0" smtClean="0"/>
              <a:t>БУРАН</a:t>
            </a:r>
            <a:r>
              <a:rPr lang="ru-RU" sz="1500" dirty="0" smtClean="0"/>
              <a:t>СТРАЛГПАЛКАНИОО</a:t>
            </a:r>
            <a:r>
              <a:rPr lang="ru-RU" sz="1500" u="sng" dirty="0" smtClean="0"/>
              <a:t>ДЫРАМЕТЛА</a:t>
            </a:r>
            <a:r>
              <a:rPr lang="ru-RU" sz="1500" dirty="0" smtClean="0"/>
              <a:t>КАИОГУ</a:t>
            </a:r>
            <a:r>
              <a:rPr lang="ru-RU" sz="1500" u="sng" dirty="0" smtClean="0"/>
              <a:t>АВТОБУС</a:t>
            </a:r>
            <a:r>
              <a:rPr lang="ru-RU" sz="1500" dirty="0" smtClean="0"/>
              <a:t>ШЫГИК</a:t>
            </a:r>
          </a:p>
          <a:p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Упражнения на развитие мышления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1"/>
            <a:ext cx="7848872" cy="4104457"/>
          </a:xfrm>
        </p:spPr>
        <p:txBody>
          <a:bodyPr/>
          <a:lstStyle/>
          <a:p>
            <a:pPr>
              <a:buNone/>
            </a:pPr>
            <a:r>
              <a:rPr lang="ru-RU" sz="1500" b="1" u="sng" dirty="0" smtClean="0">
                <a:latin typeface="Times New Roman" pitchFamily="18" charset="0"/>
                <a:cs typeface="Times New Roman" pitchFamily="18" charset="0"/>
              </a:rPr>
              <a:t>Упражнение 1</a:t>
            </a:r>
            <a:r>
              <a:rPr lang="ru-RU" sz="1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«Лишний предмет» ( оценка образно-логического мышления, умственных операций      анализа и обобщения).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На карточке – 4 предмета, один из них  - лишний. Необходимо объяснить, почему ребенок </a:t>
            </a:r>
            <a:r>
              <a:rPr lang="ru-RU" sz="15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ребёнок</a:t>
            </a:r>
            <a:r>
              <a:rPr lang="ru-RU" sz="1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думает, что можно назвать оставшиеся 3 предмета одним словом.   </a:t>
            </a:r>
          </a:p>
          <a:p>
            <a:pPr>
              <a:buNone/>
            </a:pPr>
            <a:r>
              <a:rPr lang="ru-RU" sz="1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Упражнение 2</a:t>
            </a:r>
            <a:r>
              <a:rPr lang="ru-RU" sz="1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мыслительных процессов обобщения, отвлечения, выделяя    существенные признаки .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Найди лишнее слово:</a:t>
            </a:r>
          </a:p>
          <a:p>
            <a:pPr lvl="0"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старый, дряхлый, маленький, ветхий.</a:t>
            </a:r>
          </a:p>
          <a:p>
            <a:pPr lvl="0"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храбрый, злой, смелый, отважный.</a:t>
            </a:r>
          </a:p>
          <a:p>
            <a:pPr lvl="0"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яблоко, слива, огурец, груша.</a:t>
            </a:r>
          </a:p>
          <a:p>
            <a:pPr>
              <a:buNone/>
            </a:pPr>
            <a:r>
              <a:rPr lang="ru-RU" sz="1500" b="1" u="sng" dirty="0" smtClean="0">
                <a:latin typeface="Times New Roman" pitchFamily="18" charset="0"/>
                <a:cs typeface="Times New Roman" pitchFamily="18" charset="0"/>
              </a:rPr>
              <a:t>Упражнение 3</a:t>
            </a:r>
            <a:r>
              <a:rPr lang="ru-RU" sz="15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Детям предлагается рассмотреть ряды слов , которые можно объединить по какому-либо признаку.</a:t>
            </a:r>
          </a:p>
          <a:p>
            <a:pPr lvl="1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ТРАМВАЙ, ЭЛЕКТРИЧКА, АВТОБУС, ТРОЛЛЕЙБУС, МОТОЦИКЛ, АВТОМОБИЛЬ.</a:t>
            </a:r>
          </a:p>
          <a:p>
            <a:pPr lvl="1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СВИНЬЯ, ОЛЕНЬ, КОРОВА, ОВЦА, ЛИСА, ВОЛК.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3400"/>
            <a:ext cx="8136904" cy="1311424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Дидактические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7848600" cy="4392488"/>
          </a:xfrm>
        </p:spPr>
        <p:txBody>
          <a:bodyPr/>
          <a:lstStyle/>
          <a:p>
            <a:pPr algn="ctr">
              <a:buNone/>
            </a:pPr>
            <a:r>
              <a:rPr lang="ru-RU" sz="1500" b="1" u="sng" dirty="0" smtClean="0"/>
              <a:t> Игра №1. «Не пропусти профессию»</a:t>
            </a:r>
          </a:p>
          <a:p>
            <a:pPr>
              <a:buNone/>
            </a:pPr>
            <a:r>
              <a:rPr lang="ru-RU" sz="1500" i="1" dirty="0" smtClean="0">
                <a:solidFill>
                  <a:schemeClr val="tx1"/>
                </a:solidFill>
              </a:rPr>
              <a:t>Дети встают в круг , когда встречается название профессии, дети подпрыгивают на месте:</a:t>
            </a:r>
          </a:p>
          <a:p>
            <a:pPr>
              <a:buNone/>
            </a:pPr>
            <a:r>
              <a:rPr lang="ru-RU" sz="1500" dirty="0" smtClean="0"/>
              <a:t>ЛАМПА, ВОДИТЕЛЬ, НОЖНИЦЫ, ЛИПА, ТОКАРЬ, СТАЛЯР, БОЛТУН, АРХИТЕКТОР, КАРАНДАШ, СТРОИТЕЛЬ, ГРОЗА, ОБРУЧ, МЕЛЬНИЦА, ПОПУГАЙ, </a:t>
            </a:r>
            <a:endParaRPr lang="ru-RU" sz="1500" b="1" u="sng" dirty="0" smtClean="0"/>
          </a:p>
          <a:p>
            <a:pPr algn="ctr">
              <a:buNone/>
            </a:pPr>
            <a:r>
              <a:rPr lang="ru-RU" sz="1500" b="1" u="sng" dirty="0" smtClean="0"/>
              <a:t>Игра №2. «Назови соседей»</a:t>
            </a:r>
            <a:endParaRPr lang="ru-RU" sz="1500" u="sng" dirty="0" smtClean="0"/>
          </a:p>
          <a:p>
            <a:pPr>
              <a:buNone/>
            </a:pPr>
            <a:r>
              <a:rPr lang="ru-RU" sz="1500" i="1" dirty="0" smtClean="0">
                <a:solidFill>
                  <a:schemeClr val="tx1"/>
                </a:solidFill>
              </a:rPr>
              <a:t>Дети садятся в кружок, ведущий бросает мяч, называя числа от 0 до 30 . Поймавший называет соседей числа.</a:t>
            </a:r>
          </a:p>
          <a:p>
            <a:pPr algn="ctr">
              <a:buNone/>
            </a:pPr>
            <a:r>
              <a:rPr lang="ru-RU" sz="1500" b="1" u="sng" dirty="0" smtClean="0"/>
              <a:t>Игра №3. «Тропинка»</a:t>
            </a:r>
            <a:endParaRPr lang="ru-RU" sz="1500" u="sng" dirty="0" smtClean="0"/>
          </a:p>
          <a:p>
            <a:pPr>
              <a:buNone/>
            </a:pPr>
            <a:r>
              <a:rPr lang="ru-RU" sz="1500" i="1" dirty="0" smtClean="0">
                <a:solidFill>
                  <a:schemeClr val="tx1"/>
                </a:solidFill>
              </a:rPr>
              <a:t>Дети идут по кругу. Если ведущий произносит «тропинка» - все дети</a:t>
            </a:r>
            <a:r>
              <a:rPr lang="ru-RU" sz="1500" b="1" i="1" dirty="0" smtClean="0">
                <a:solidFill>
                  <a:schemeClr val="tx1"/>
                </a:solidFill>
              </a:rPr>
              <a:t>  </a:t>
            </a:r>
            <a:r>
              <a:rPr lang="ru-RU" sz="1500" i="1" dirty="0" smtClean="0">
                <a:solidFill>
                  <a:schemeClr val="tx1"/>
                </a:solidFill>
              </a:rPr>
              <a:t>становятся друг за другом, кладут руки на плечи впереди стоящего;</a:t>
            </a:r>
            <a:r>
              <a:rPr lang="ru-RU" sz="1500" b="1" i="1" dirty="0" smtClean="0">
                <a:solidFill>
                  <a:schemeClr val="tx1"/>
                </a:solidFill>
              </a:rPr>
              <a:t> </a:t>
            </a:r>
            <a:endParaRPr lang="ru-RU" sz="1500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500" dirty="0" smtClean="0"/>
              <a:t>«копна» - направляются к центру круга, выставив руки вперед.</a:t>
            </a:r>
          </a:p>
          <a:p>
            <a:pPr>
              <a:buNone/>
            </a:pPr>
            <a:r>
              <a:rPr lang="ru-RU" sz="1500" dirty="0" smtClean="0"/>
              <a:t>«кочки» - дети приседают, положив руки на голову.</a:t>
            </a:r>
          </a:p>
          <a:p>
            <a:pPr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b="1" u="sng" dirty="0" smtClean="0"/>
              <a:t>Разнообразные ребусы, шарады, загадки, головоломки</a:t>
            </a:r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 </a:t>
            </a:r>
          </a:p>
          <a:p>
            <a:endParaRPr lang="ru-RU" sz="1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sz="3600" dirty="0" smtClean="0"/>
              <a:t>Игры и упражнения, направленные на развитие интеллекта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1400" b="1" u="sng" dirty="0" smtClean="0"/>
              <a:t>Упражнение №1 «Не пропусти растение». </a:t>
            </a:r>
            <a:endParaRPr lang="ru-RU" sz="1400" b="1" dirty="0" smtClean="0"/>
          </a:p>
          <a:p>
            <a:pPr>
              <a:buNone/>
            </a:pPr>
            <a:r>
              <a:rPr lang="ru-RU" sz="1400" i="1" dirty="0" smtClean="0">
                <a:solidFill>
                  <a:schemeClr val="tx1"/>
                </a:solidFill>
              </a:rPr>
              <a:t>      Дети садятся в кружок и слушают слова, которые произносит ведущий. Если       встретится название растения, то дети должны встать и сесть. Кто допустил ошибку- выбывает.</a:t>
            </a:r>
          </a:p>
          <a:p>
            <a:pPr>
              <a:buNone/>
            </a:pPr>
            <a:r>
              <a:rPr lang="ru-RU" sz="1400" cap="all" dirty="0" smtClean="0"/>
              <a:t>Дорога, тигр, береза, самолет, пшеница, роза, змея, дуб, кукла, гриб, школа, шиповник, ромашка, дом, машина, малина, графин, кенгуру, воробей, балет</a:t>
            </a:r>
            <a:r>
              <a:rPr lang="ru-RU" sz="1400" b="1" dirty="0" smtClean="0"/>
              <a:t>.</a:t>
            </a:r>
            <a:endParaRPr lang="ru-RU" sz="1400" dirty="0" smtClean="0"/>
          </a:p>
          <a:p>
            <a:pPr algn="ctr">
              <a:buNone/>
            </a:pPr>
            <a:r>
              <a:rPr lang="ru-RU" sz="1400" b="1" u="sng" dirty="0" smtClean="0"/>
              <a:t>Упражнение №2 «Закончи слово»</a:t>
            </a:r>
            <a:endParaRPr lang="ru-RU" sz="1400" b="1" dirty="0" smtClean="0"/>
          </a:p>
          <a:p>
            <a:pPr>
              <a:buNone/>
            </a:pPr>
            <a:r>
              <a:rPr lang="ru-RU" sz="1400" i="1" dirty="0" smtClean="0">
                <a:solidFill>
                  <a:schemeClr val="tx1"/>
                </a:solidFill>
              </a:rPr>
              <a:t>      6-10 детей встают в две шеренги друг против друга. Крайний в шеренге называет слог, стоящий напротив заканчивает слово и называет свой слог. </a:t>
            </a:r>
            <a:endParaRPr lang="ru-RU" sz="1400" dirty="0" smtClean="0"/>
          </a:p>
          <a:p>
            <a:pPr algn="ctr">
              <a:buNone/>
            </a:pPr>
            <a:r>
              <a:rPr lang="ru-RU" sz="1400" b="1" u="sng" dirty="0" smtClean="0"/>
              <a:t>Упражнение №3 «Перекличка- </a:t>
            </a:r>
            <a:r>
              <a:rPr lang="ru-RU" sz="1400" b="1" u="sng" dirty="0" err="1" smtClean="0"/>
              <a:t>путанка</a:t>
            </a:r>
            <a:r>
              <a:rPr lang="ru-RU" sz="1400" b="1" u="sng" dirty="0" smtClean="0"/>
              <a:t>»  </a:t>
            </a:r>
            <a:endParaRPr lang="ru-RU" sz="1400" b="1" dirty="0" smtClean="0"/>
          </a:p>
          <a:p>
            <a:pPr>
              <a:buNone/>
            </a:pPr>
            <a:r>
              <a:rPr lang="ru-RU" sz="1400" i="1" dirty="0" smtClean="0">
                <a:solidFill>
                  <a:schemeClr val="tx1"/>
                </a:solidFill>
              </a:rPr>
              <a:t>   Ведущий называет фамилии и имена детей, путая то имя, то фамилию. Дети откликаются только тогда , когда правильно названы и имя и фамилия. Кто ошибся тот выбывает из игры.</a:t>
            </a:r>
            <a:endParaRPr lang="ru-RU" sz="1400" dirty="0" smtClean="0"/>
          </a:p>
          <a:p>
            <a:pPr algn="ctr">
              <a:buNone/>
            </a:pPr>
            <a:r>
              <a:rPr lang="ru-RU" sz="1400" b="1" u="sng" dirty="0" smtClean="0"/>
              <a:t>Упражнение №4 «Слушай и исполняй»</a:t>
            </a:r>
            <a:endParaRPr lang="ru-RU" sz="1400" b="1" dirty="0" smtClean="0"/>
          </a:p>
          <a:p>
            <a:pPr>
              <a:buNone/>
            </a:pPr>
            <a:r>
              <a:rPr lang="ru-RU" sz="1400" dirty="0" smtClean="0"/>
              <a:t>     </a:t>
            </a:r>
            <a:r>
              <a:rPr lang="ru-RU" sz="1400" i="1" dirty="0" smtClean="0">
                <a:solidFill>
                  <a:schemeClr val="tx1"/>
                </a:solidFill>
              </a:rPr>
              <a:t>Ведущий называет и исполняет 1-2 раза несколько разных движений. Дети воспроизводят движения в той же последовательности.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700809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Все наши дети очень разные: одни яркие, талантливые, другие не очень. </a:t>
            </a:r>
          </a:p>
          <a:p>
            <a:pPr algn="ctr">
              <a:buFontTx/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Но каждый ребенок должен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самореализоваться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!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5" name="Рисунок 8" descr="children_016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797152"/>
            <a:ext cx="1257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hildren_0170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933056"/>
            <a:ext cx="1223963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 descr="children_0120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332656"/>
            <a:ext cx="12223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95400" y="1772816"/>
            <a:ext cx="6588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«Любому профессиональному педагогу понятно, что выставление неудовлетворительной оценки должно сопровождаться целой системой мер по ее дальнейшему предотвращению». 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                                 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Лозинский В.М.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9" name="Рисунок 8" descr="599160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6912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92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sz="3600" dirty="0" smtClean="0"/>
              <a:t>Виды неуспеваемости учащихся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2060848"/>
          <a:ext cx="7704855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714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33"/>
                          </a:solidFill>
                        </a:rPr>
                        <a:t>I </a:t>
                      </a:r>
                      <a:r>
                        <a:rPr lang="ru-RU" dirty="0" smtClean="0">
                          <a:solidFill>
                            <a:srgbClr val="FF9933"/>
                          </a:solidFill>
                        </a:rPr>
                        <a:t>вид</a:t>
                      </a:r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33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FF9933"/>
                          </a:solidFill>
                        </a:rPr>
                        <a:t> вид</a:t>
                      </a:r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33"/>
                          </a:solidFill>
                        </a:rPr>
                        <a:t>III</a:t>
                      </a:r>
                      <a:r>
                        <a:rPr lang="ru-RU" dirty="0" smtClean="0">
                          <a:solidFill>
                            <a:srgbClr val="FF9933"/>
                          </a:solidFill>
                        </a:rPr>
                        <a:t> вид</a:t>
                      </a:r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2976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общее и глубокое отставание - по многим или всем учебным предметам длительное время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частичная, но относительно стойкая неуспеваемость - по одному - трем наиболее сложным предметам (как правило, русский и иностранный языки, математика); 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неуспеваемость эпизодическая - то по одному, то по другому предмету, относительно легко преподаваемая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Типы неуспевающих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916832"/>
            <a:ext cx="4896544" cy="4536504"/>
          </a:xfrm>
        </p:spPr>
        <p:txBody>
          <a:bodyPr/>
          <a:lstStyle/>
          <a:p>
            <a:r>
              <a:rPr lang="ru-RU" dirty="0" smtClean="0">
                <a:solidFill>
                  <a:srgbClr val="E89746"/>
                </a:solidFill>
              </a:rPr>
              <a:t>«Плохой работник»</a:t>
            </a:r>
          </a:p>
          <a:p>
            <a:pPr>
              <a:buNone/>
            </a:pPr>
            <a:r>
              <a:rPr lang="ru-RU" sz="1600" dirty="0" smtClean="0"/>
              <a:t>       Его </a:t>
            </a:r>
            <a:r>
              <a:rPr lang="ru-RU" sz="1600" b="1" dirty="0" smtClean="0"/>
              <a:t>чертами </a:t>
            </a:r>
            <a:r>
              <a:rPr lang="ru-RU" sz="1600" dirty="0" smtClean="0"/>
              <a:t>являются следующие: </a:t>
            </a:r>
            <a:br>
              <a:rPr lang="ru-RU" sz="1600" dirty="0" smtClean="0"/>
            </a:br>
            <a:r>
              <a:rPr lang="ru-RU" sz="1600" dirty="0" smtClean="0"/>
              <a:t>1) задания воспринимает невнимательно, часто их не понимает, но вопросов учителю не задает, разъяснений не просит; </a:t>
            </a:r>
            <a:br>
              <a:rPr lang="ru-RU" sz="1600" dirty="0" smtClean="0"/>
            </a:br>
            <a:r>
              <a:rPr lang="ru-RU" sz="1600" dirty="0" smtClean="0"/>
              <a:t>2) работает пассивно (постоянно нуждается в стимулах для перехода к очередным видам работы); </a:t>
            </a:r>
            <a:br>
              <a:rPr lang="ru-RU" sz="1600" dirty="0" smtClean="0"/>
            </a:br>
            <a:r>
              <a:rPr lang="ru-RU" sz="1600" dirty="0" smtClean="0"/>
              <a:t>3) не подмечает своих неудач и трудностей; </a:t>
            </a:r>
            <a:br>
              <a:rPr lang="ru-RU" sz="1600" dirty="0" smtClean="0"/>
            </a:br>
            <a:r>
              <a:rPr lang="ru-RU" sz="1600" dirty="0" smtClean="0"/>
              <a:t>4) не имеет ясного представления цели, не планирует и не организует свою работу; </a:t>
            </a:r>
            <a:br>
              <a:rPr lang="ru-RU" sz="1600" dirty="0" smtClean="0"/>
            </a:br>
            <a:r>
              <a:rPr lang="ru-RU" sz="1600" dirty="0" smtClean="0"/>
              <a:t>5) либо работает очень вяло, либо снижает темп постепенно; </a:t>
            </a:r>
            <a:br>
              <a:rPr lang="ru-RU" sz="1600" dirty="0" smtClean="0"/>
            </a:br>
            <a:r>
              <a:rPr lang="ru-RU" sz="1600" dirty="0" smtClean="0"/>
              <a:t>6) индифферентно относится к результатам работы. 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072" y="1916832"/>
            <a:ext cx="3240360" cy="4176464"/>
          </a:xfrm>
        </p:spPr>
        <p:txBody>
          <a:bodyPr/>
          <a:lstStyle/>
          <a:p>
            <a:r>
              <a:rPr lang="ru-RU" dirty="0" smtClean="0">
                <a:solidFill>
                  <a:srgbClr val="E89746"/>
                </a:solidFill>
              </a:rPr>
              <a:t>Патологический</a:t>
            </a:r>
          </a:p>
          <a:p>
            <a:pPr>
              <a:buNone/>
            </a:pPr>
            <a:r>
              <a:rPr lang="ru-RU" sz="1800" dirty="0" smtClean="0"/>
              <a:t>      это эмоциональные, часто имеющие неудачи в учении школьники, встречающие специфическое к себе отношение окружающих. Они заявляют «не могу» до начала работы, нуждаются в одобрении со стороны окружающих, тяжело переносят трудности и неудачи.</a:t>
            </a:r>
          </a:p>
          <a:p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Причины неуспеваемости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755577" y="1988840"/>
          <a:ext cx="3816423" cy="4209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008"/>
                <a:gridCol w="1347501"/>
                <a:gridCol w="1345914"/>
              </a:tblGrid>
              <a:tr h="69994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Внутренние по отношению к школьнику</a:t>
                      </a:r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95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Недостатки биологического </a:t>
                      </a:r>
                      <a:r>
                        <a:rPr lang="ru-RU" sz="1000" dirty="0" smtClean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развития</a:t>
                      </a:r>
                      <a:r>
                        <a:rPr lang="ru-RU" sz="1000" dirty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00" dirty="0" smtClean="0">
                        <a:solidFill>
                          <a:srgbClr val="FF99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личности</a:t>
                      </a:r>
                      <a:endParaRPr lang="ru-RU" sz="1000" dirty="0">
                        <a:solidFill>
                          <a:srgbClr val="FF99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Недостатки психического развития личности</a:t>
                      </a:r>
                      <a:endParaRPr lang="ru-RU" sz="1000" dirty="0">
                        <a:solidFill>
                          <a:srgbClr val="FF99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Недостатки воспитанности </a:t>
                      </a:r>
                      <a:endParaRPr lang="ru-RU" sz="1000" dirty="0" smtClean="0">
                        <a:solidFill>
                          <a:srgbClr val="FF99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личности</a:t>
                      </a:r>
                      <a:endParaRPr lang="ru-RU" sz="1000" dirty="0">
                        <a:solidFill>
                          <a:srgbClr val="FF99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</a:tr>
              <a:tr h="2713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а) дефекты органов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чувств;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соматическая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ослабленность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в) особенности высшей нервной деятельности отрицательно влияющей на учение;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г) </a:t>
                      </a:r>
                      <a:r>
                        <a:rPr lang="ru-RU" sz="1000" dirty="0" err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психопато-логические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отклонения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а) слабое развитие эмоциональной сферы личности;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слабое развитие воли;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в) отсутствие положительных познавательных интересов, мотивов, потребностей.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а) недостатки в развитии моральных качеств личности;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недостатки в отношениях личности к учителям, коллективу, семье и пр.;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в) недостатки в трудовой воспитанности.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716017" y="1988840"/>
          <a:ext cx="3816422" cy="392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6707"/>
                <a:gridCol w="1226707"/>
                <a:gridCol w="1363008"/>
              </a:tblGrid>
              <a:tr h="67502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FF9933"/>
                          </a:solidFill>
                          <a:latin typeface="+mn-lt"/>
                          <a:ea typeface="+mn-ea"/>
                          <a:cs typeface="+mn-cs"/>
                        </a:rPr>
                        <a:t>Внешние по отношению к школьнику</a:t>
                      </a:r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4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Недостатки образования личности</a:t>
                      </a:r>
                      <a:endParaRPr lang="ru-RU" sz="1000" dirty="0">
                        <a:solidFill>
                          <a:srgbClr val="FF99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Недостатки опыта влияний школы</a:t>
                      </a:r>
                      <a:endParaRPr lang="ru-RU" sz="1000">
                        <a:solidFill>
                          <a:srgbClr val="FF99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99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Недостатки влияний внешкольной среды</a:t>
                      </a:r>
                      <a:endParaRPr lang="ru-RU" sz="1000" dirty="0">
                        <a:solidFill>
                          <a:srgbClr val="FF993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</a:tr>
              <a:tr h="1888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а) пробелы в знаниях, специальных умениях;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пробелы в навыках учебного труда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в) незнание русского языка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а) недостатки процесса обучения, учебных пособий и пр.;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недостатки воспитательных влияний школы (учителей, коллектива учащихся и др.).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а) недостатки влияний семьи;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недостатки влияний сверстников;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в) недостатки влияний культурно-производственного окружения.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noFill/>
                  </a:tcPr>
                </a:tc>
              </a:tr>
              <a:tr h="385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3857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sz="3200" dirty="0" smtClean="0"/>
              <a:t>Направленность личности школьника, </a:t>
            </a:r>
            <a:br>
              <a:rPr lang="ru-RU" sz="3200" dirty="0" smtClean="0"/>
            </a:br>
            <a:r>
              <a:rPr lang="ru-RU" sz="3200" dirty="0" smtClean="0"/>
              <a:t>определяющая его отношение к учению</a:t>
            </a:r>
            <a:r>
              <a:rPr lang="ru-RU" sz="24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9" y="2060848"/>
          <a:ext cx="784887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0"/>
                <a:gridCol w="2616290"/>
                <a:gridCol w="2616290"/>
              </a:tblGrid>
              <a:tr h="3469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33"/>
                          </a:solidFill>
                        </a:rPr>
                        <a:t>I </a:t>
                      </a:r>
                      <a:r>
                        <a:rPr lang="ru-RU" dirty="0" smtClean="0">
                          <a:solidFill>
                            <a:srgbClr val="FF9933"/>
                          </a:solidFill>
                        </a:rPr>
                        <a:t>тип</a:t>
                      </a:r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33"/>
                          </a:solidFill>
                        </a:rPr>
                        <a:t>II</a:t>
                      </a:r>
                      <a:r>
                        <a:rPr lang="ru-RU" dirty="0" smtClean="0">
                          <a:solidFill>
                            <a:srgbClr val="FF9933"/>
                          </a:solidFill>
                        </a:rPr>
                        <a:t> тип</a:t>
                      </a:r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33"/>
                          </a:solidFill>
                        </a:rPr>
                        <a:t>III</a:t>
                      </a:r>
                      <a:r>
                        <a:rPr lang="ru-RU" dirty="0" smtClean="0">
                          <a:solidFill>
                            <a:srgbClr val="FF9933"/>
                          </a:solidFill>
                        </a:rPr>
                        <a:t> тип</a:t>
                      </a:r>
                      <a:endParaRPr lang="ru-RU" dirty="0">
                        <a:solidFill>
                          <a:srgbClr val="FF9933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69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Неуспевающие учащиеся, для которых характерно низкое качество мыслительной деятельности при положительном отношении к учению и сохранении позиции школьника.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Учащиеся с относительно высоким уровнем развития мыслительной деятельности при отрицательном отношении к учению и частичной или полной утрате позиции школьника.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Неуспевающие, для которых характерно низкое качество мыслительной деятельности при отрицательном отношении к учению и полной утрате позиции школьника, проявляющееся в стремлении оставить школу.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Виды помощи неуспевающим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1"/>
            <a:ext cx="7920880" cy="4176464"/>
          </a:xfrm>
        </p:spPr>
        <p:txBody>
          <a:bodyPr/>
          <a:lstStyle/>
          <a:p>
            <a:r>
              <a:rPr lang="ru-RU" sz="1800" dirty="0" smtClean="0"/>
              <a:t>1.  Создавать для слабого учащегося ситуацию успеха.</a:t>
            </a:r>
          </a:p>
          <a:p>
            <a:r>
              <a:rPr lang="ru-RU" sz="1800" dirty="0" smtClean="0"/>
              <a:t>2. Специальная система домашних заданий.</a:t>
            </a:r>
          </a:p>
          <a:p>
            <a:r>
              <a:rPr lang="ru-RU" sz="1800" dirty="0" smtClean="0"/>
              <a:t>3. Определять перед учащимися учебную задачу, точно указав, что они должны уметь и иметь в процессе изучения данной темы. Вывешивать в классе перечень знаний и умений.</a:t>
            </a:r>
          </a:p>
          <a:p>
            <a:r>
              <a:rPr lang="ru-RU" sz="1800" dirty="0" smtClean="0"/>
              <a:t>4. Показывать практическую значимость изучаемого материала.</a:t>
            </a:r>
          </a:p>
          <a:p>
            <a:r>
              <a:rPr lang="ru-RU" sz="1800" dirty="0" smtClean="0"/>
              <a:t>5. Предлагать дифференцированные форма и виды заданий.</a:t>
            </a:r>
          </a:p>
          <a:p>
            <a:r>
              <a:rPr lang="ru-RU" sz="1800" dirty="0" smtClean="0"/>
              <a:t>6. Разнообразить виды учебной деятельности во время урока.</a:t>
            </a:r>
          </a:p>
          <a:p>
            <a:r>
              <a:rPr lang="ru-RU" sz="1800" dirty="0" smtClean="0"/>
              <a:t>7. Давать задания, которые позволят задействовать различные виды анализаторов в учебной деятельности.</a:t>
            </a:r>
          </a:p>
          <a:p>
            <a:r>
              <a:rPr lang="ru-RU" sz="1800" dirty="0" smtClean="0"/>
              <a:t>8.  Вести совместную работу с дефектологами, психологами.</a:t>
            </a:r>
          </a:p>
          <a:p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/>
              <a:t>Воспитательная работа в профилактике неуспеваемости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1"/>
            <a:ext cx="7920880" cy="4104456"/>
          </a:xfrm>
        </p:spPr>
        <p:txBody>
          <a:bodyPr/>
          <a:lstStyle/>
          <a:p>
            <a:r>
              <a:rPr lang="ru-RU" sz="2000" dirty="0" smtClean="0"/>
              <a:t>1. Развитие познавательного интереса учащихся.</a:t>
            </a:r>
          </a:p>
          <a:p>
            <a:r>
              <a:rPr lang="ru-RU" sz="2000" dirty="0" smtClean="0"/>
              <a:t>2. Организация предметных декад.</a:t>
            </a:r>
          </a:p>
          <a:p>
            <a:r>
              <a:rPr lang="ru-RU" sz="2000" dirty="0" smtClean="0"/>
              <a:t>3. Организация шефской работы старшеклассников над учащимися начальной и средней школы.</a:t>
            </a:r>
          </a:p>
          <a:p>
            <a:r>
              <a:rPr lang="ru-RU" sz="2000" dirty="0" smtClean="0"/>
              <a:t>4. Вовлечение неуспевающих учащихся во внеурочную деятельность для  профилактики правонарушений и создания ситуации успеха.</a:t>
            </a:r>
          </a:p>
          <a:p>
            <a:r>
              <a:rPr lang="ru-RU" sz="2000" dirty="0" smtClean="0"/>
              <a:t>5. Создание комфортного психологического климата во время урока и во внеурочной деятельности.</a:t>
            </a:r>
          </a:p>
          <a:p>
            <a:r>
              <a:rPr lang="ru-RU" sz="2000" dirty="0" smtClean="0"/>
              <a:t>6. Создание системы работы с родителями.</a:t>
            </a: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136904" cy="1368152"/>
          </a:xfrm>
          <a:solidFill>
            <a:srgbClr val="FFFF00"/>
          </a:solidFill>
        </p:spPr>
        <p:txBody>
          <a:bodyPr/>
          <a:lstStyle/>
          <a:p>
            <a:r>
              <a:rPr lang="ru-RU" sz="4000" dirty="0"/>
              <a:t>10 правил работы со «слабоуспевающими»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848600" cy="42093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/>
              <a:t>1.      Верьте в способности «слабоуспевающего» ученика и старайтесь передать ему эту веру.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2.      Вселяя слабым веру в то, что они запомнят, поймут, чаще предлагайте им однотипные задания (с учителем, с классом, самостоятельно).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3.      Помните, что для «слабоуспевающего» необходим период «вживания» в материал. Не торопите его. Научитесь ждать.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4.      Каждый урок - продолжение предыдущего, Каждый вносит свою лепту в изучаемую тему. Многократное повторение основного материала - один из приемов работы со слабыми.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5.      Не гонитесь за обилием новой информации. Умейте из изучаемого выбрать главное, изложить его, повторить и закрепить.    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theme/theme1.xml><?xml version="1.0" encoding="utf-8"?>
<a:theme xmlns:a="http://schemas.openxmlformats.org/drawingml/2006/main" name="10069046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399</TotalTime>
  <Words>1418</Words>
  <Application>Microsoft Office PowerPoint</Application>
  <PresentationFormat>Экран (4:3)</PresentationFormat>
  <Paragraphs>150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10069046</vt:lpstr>
      <vt:lpstr>Работа  со слабоуспевающими учащимися</vt:lpstr>
      <vt:lpstr>Слайд 2</vt:lpstr>
      <vt:lpstr>Виды неуспеваемости учащихся</vt:lpstr>
      <vt:lpstr>Типы неуспевающих учащихся</vt:lpstr>
      <vt:lpstr>Причины неуспеваемости</vt:lpstr>
      <vt:lpstr>Направленность личности школьника,  определяющая его отношение к учению. </vt:lpstr>
      <vt:lpstr>Виды помощи неуспевающим</vt:lpstr>
      <vt:lpstr> Воспитательная работа в профилактике неуспеваемости</vt:lpstr>
      <vt:lpstr>10 правил работы со «слабоуспевающими» </vt:lpstr>
      <vt:lpstr>10 правил работы со «слабоуспевающими» </vt:lpstr>
      <vt:lpstr>Слайд 11</vt:lpstr>
      <vt:lpstr>Слайд 12</vt:lpstr>
      <vt:lpstr>Упражнения на развитие слуховой памяти</vt:lpstr>
      <vt:lpstr>Упражнения на развитие зрительной памяти</vt:lpstr>
      <vt:lpstr>Упражнения на развитие внимания</vt:lpstr>
      <vt:lpstr>Упражнения на развитие мышления</vt:lpstr>
      <vt:lpstr>Дидактические игры</vt:lpstr>
      <vt:lpstr>Игры и упражнения, направленные на развитие интеллекта</vt:lpstr>
      <vt:lpstr>Слайд 19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Ася</cp:lastModifiedBy>
  <cp:revision>56</cp:revision>
  <dcterms:created xsi:type="dcterms:W3CDTF">2011-08-18T13:52:20Z</dcterms:created>
  <dcterms:modified xsi:type="dcterms:W3CDTF">2013-11-24T09:51:51Z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