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8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8EF78"/>
    <a:srgbClr val="FFD5FF"/>
    <a:srgbClr val="FDFBDB"/>
    <a:srgbClr val="FCF8C4"/>
    <a:srgbClr val="FFDDFF"/>
    <a:srgbClr val="2411B3"/>
    <a:srgbClr val="1C0D8D"/>
    <a:srgbClr val="ECF4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9" autoAdjust="0"/>
    <p:restoredTop sz="94660"/>
  </p:normalViewPr>
  <p:slideViewPr>
    <p:cSldViewPr>
      <p:cViewPr varScale="1">
        <p:scale>
          <a:sx n="69" d="100"/>
          <a:sy n="69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44D2E-1F19-4591-8EB7-4B399687869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E67AF-35A0-4DE1-AD8D-6D9001CD4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39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67AF-35A0-4DE1-AD8D-6D9001CD452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ECF4F4"/>
            </a:gs>
            <a:gs pos="98000">
              <a:srgbClr val="FFDD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1;&#1072;&#1079;&#1099;%20&#1082;&#1083;&#1072;&#1089;&#1089;&#1086;&#1074;%20&#1076;&#1083;&#1103;%20PROClass.xls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640960" cy="187220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Оперативная проверка знаний </a:t>
            </a:r>
            <a:r>
              <a:rPr lang="ru-RU" b="1" dirty="0" smtClean="0">
                <a:solidFill>
                  <a:srgbClr val="7030A0"/>
                </a:solidFill>
              </a:rPr>
              <a:t>обучающихся </a:t>
            </a:r>
            <a:r>
              <a:rPr lang="ru-RU" b="1" dirty="0">
                <a:solidFill>
                  <a:srgbClr val="7030A0"/>
                </a:solidFill>
              </a:rPr>
              <a:t>с использованием интерактивной системы  </a:t>
            </a:r>
            <a:r>
              <a:rPr lang="en-US" b="1" dirty="0" smtClean="0">
                <a:solidFill>
                  <a:srgbClr val="7030A0"/>
                </a:solidFill>
              </a:rPr>
              <a:t>PROClass</a:t>
            </a:r>
            <a:endParaRPr lang="ru-RU" b="1" dirty="0">
              <a:ln>
                <a:solidFill>
                  <a:srgbClr val="990099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328764"/>
            <a:ext cx="4168552" cy="24765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2411B3"/>
                </a:solidFill>
              </a:rPr>
              <a:t>Харитонова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2411B3"/>
                </a:solidFill>
              </a:rPr>
              <a:t>Ирина Анатольевна,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2411B3"/>
                </a:solidFill>
              </a:rPr>
              <a:t>учитель начальных классов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2411B3"/>
                </a:solidFill>
              </a:rPr>
              <a:t>МБОУ СОШ № </a:t>
            </a:r>
            <a:r>
              <a:rPr lang="ru-RU" b="1" dirty="0" smtClean="0">
                <a:solidFill>
                  <a:srgbClr val="2411B3"/>
                </a:solidFill>
              </a:rPr>
              <a:t>37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smtClean="0">
                <a:solidFill>
                  <a:srgbClr val="2411B3"/>
                </a:solidFill>
              </a:rPr>
              <a:t>г. </a:t>
            </a:r>
            <a:r>
              <a:rPr lang="ru-RU" b="1" dirty="0" smtClean="0">
                <a:solidFill>
                  <a:srgbClr val="2411B3"/>
                </a:solidFill>
              </a:rPr>
              <a:t>Архангельска</a:t>
            </a:r>
            <a:endParaRPr lang="ru-RU" b="1" dirty="0">
              <a:solidFill>
                <a:srgbClr val="2411B3"/>
              </a:solidFill>
            </a:endParaRPr>
          </a:p>
        </p:txBody>
      </p:sp>
      <p:pic>
        <p:nvPicPr>
          <p:cNvPr id="4" name="Picture 3" descr="G:\К Семинару\фото\IMG_0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372" y="3068960"/>
            <a:ext cx="4267200" cy="3200400"/>
          </a:xfrm>
          <a:prstGeom prst="rect">
            <a:avLst/>
          </a:prstGeom>
          <a:noFill/>
          <a:ln w="19050">
            <a:solidFill>
              <a:srgbClr val="FF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6014855"/>
            <a:ext cx="1204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411B3"/>
                </a:solidFill>
              </a:rPr>
              <a:t>2013 г.</a:t>
            </a:r>
            <a:endParaRPr lang="ru-RU" sz="2800" b="1" dirty="0">
              <a:solidFill>
                <a:srgbClr val="2411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7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488832" cy="122413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Ф</a:t>
            </a:r>
            <a:r>
              <a:rPr lang="ru-RU" sz="4000" b="1" dirty="0" smtClean="0">
                <a:solidFill>
                  <a:srgbClr val="7030A0"/>
                </a:solidFill>
              </a:rPr>
              <a:t>ормирование </a:t>
            </a:r>
            <a:r>
              <a:rPr lang="ru-RU" sz="4000" b="1" dirty="0">
                <a:solidFill>
                  <a:srgbClr val="7030A0"/>
                </a:solidFill>
              </a:rPr>
              <a:t>универсальных учебных действий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1628800"/>
            <a:ext cx="2939427" cy="1080120"/>
          </a:xfrm>
          <a:prstGeom prst="roundRect">
            <a:avLst/>
          </a:prstGeom>
          <a:solidFill>
            <a:srgbClr val="FF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Новый стандарт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1628800"/>
            <a:ext cx="2939427" cy="1080120"/>
          </a:xfrm>
          <a:prstGeom prst="roundRect">
            <a:avLst/>
          </a:prstGeom>
          <a:solidFill>
            <a:srgbClr val="FF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Новый результат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Равно 1"/>
          <p:cNvSpPr/>
          <p:nvPr/>
        </p:nvSpPr>
        <p:spPr>
          <a:xfrm>
            <a:off x="4067944" y="1916832"/>
            <a:ext cx="1152128" cy="457200"/>
          </a:xfrm>
          <a:prstGeom prst="mathEqual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3097224"/>
            <a:ext cx="4248472" cy="3186354"/>
          </a:xfrm>
          <a:prstGeom prst="rect">
            <a:avLst/>
          </a:prstGeom>
          <a:noFill/>
          <a:ln w="19050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2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056784" cy="108012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Полезная информация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768" y="141277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МБОУ СОШ № 37………. </a:t>
            </a:r>
            <a:r>
              <a:rPr lang="ru-RU" sz="3200" b="1" dirty="0" smtClean="0">
                <a:solidFill>
                  <a:srgbClr val="002060"/>
                </a:solidFill>
              </a:rPr>
              <a:t>http://school37</a:t>
            </a:r>
            <a:r>
              <a:rPr lang="en-US" sz="3200" b="1" dirty="0" err="1" smtClean="0">
                <a:solidFill>
                  <a:srgbClr val="002060"/>
                </a:solidFill>
              </a:rPr>
              <a:t>arh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r>
              <a:rPr lang="ru-RU" sz="3200" b="1" dirty="0" err="1" smtClean="0">
                <a:solidFill>
                  <a:srgbClr val="002060"/>
                </a:solidFill>
              </a:rPr>
              <a:t>ru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«Активное обучение»….</a:t>
            </a:r>
            <a:r>
              <a:rPr lang="ru-RU" sz="3200" b="1" dirty="0" smtClean="0">
                <a:solidFill>
                  <a:srgbClr val="002060"/>
                </a:solidFill>
              </a:rPr>
              <a:t>http</a:t>
            </a:r>
            <a:r>
              <a:rPr lang="ru-RU" sz="3200" b="1" dirty="0">
                <a:solidFill>
                  <a:srgbClr val="002060"/>
                </a:solidFill>
              </a:rPr>
              <a:t>://</a:t>
            </a:r>
            <a:r>
              <a:rPr lang="ru-RU" sz="3200" b="1" dirty="0" smtClean="0">
                <a:solidFill>
                  <a:srgbClr val="002060"/>
                </a:solidFill>
              </a:rPr>
              <a:t>www.ae-school.ru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Picture 2" descr="G:\К Семинару\фото\IMG_0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2780928"/>
            <a:ext cx="4267200" cy="3200400"/>
          </a:xfrm>
          <a:prstGeom prst="rect">
            <a:avLst/>
          </a:prstGeom>
          <a:noFill/>
          <a:ln>
            <a:solidFill>
              <a:srgbClr val="FF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6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151216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cs typeface="Arial" pitchFamily="34" charset="0"/>
              </a:rPr>
              <a:t>Система </a:t>
            </a:r>
            <a:r>
              <a:rPr lang="ru-RU" sz="4000" b="1" dirty="0">
                <a:solidFill>
                  <a:srgbClr val="7030A0"/>
                </a:solidFill>
                <a:cs typeface="Arial" pitchFamily="34" charset="0"/>
              </a:rPr>
              <a:t>контроля и мониторинга качества знаний </a:t>
            </a:r>
            <a:r>
              <a:rPr lang="en-US" sz="4000" b="1" dirty="0" smtClean="0">
                <a:solidFill>
                  <a:srgbClr val="7030A0"/>
                </a:solidFill>
                <a:cs typeface="Arial" pitchFamily="34" charset="0"/>
              </a:rPr>
              <a:t>PROClass</a:t>
            </a:r>
            <a:endParaRPr lang="ru-RU" sz="4000" b="1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916832"/>
            <a:ext cx="8568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интерактивная </a:t>
            </a:r>
            <a:r>
              <a:rPr lang="ru-RU" sz="3200" b="1" dirty="0">
                <a:solidFill>
                  <a:srgbClr val="002060"/>
                </a:solidFill>
                <a:cs typeface="Arial" pitchFamily="34" charset="0"/>
              </a:rPr>
              <a:t>система </a:t>
            </a: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тестирования для </a:t>
            </a:r>
            <a:r>
              <a:rPr lang="ru-RU" sz="3200" b="1" dirty="0">
                <a:solidFill>
                  <a:srgbClr val="002060"/>
                </a:solidFill>
                <a:cs typeface="Arial" pitchFamily="34" charset="0"/>
              </a:rPr>
              <a:t>оперативной проверки знаний </a:t>
            </a: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обучающихся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1026" name="Picture 2" descr="G:\К Семинару\фото\IMG_0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594" y="3212976"/>
            <a:ext cx="4267200" cy="3200400"/>
          </a:xfrm>
          <a:prstGeom prst="rect">
            <a:avLst/>
          </a:prstGeom>
          <a:noFill/>
          <a:ln>
            <a:solidFill>
              <a:srgbClr val="FF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770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5725" y="260648"/>
            <a:ext cx="8404746" cy="1607746"/>
          </a:xfrm>
          <a:ln w="254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Программно-аппаратный </a:t>
            </a:r>
            <a:r>
              <a:rPr lang="ru-RU" sz="4000" b="1" dirty="0" smtClean="0">
                <a:solidFill>
                  <a:srgbClr val="7030A0"/>
                </a:solidFill>
              </a:rPr>
              <a:t>комплекс системы </a:t>
            </a:r>
            <a:r>
              <a:rPr lang="en-US" sz="4000" b="1" dirty="0" smtClean="0">
                <a:solidFill>
                  <a:srgbClr val="7030A0"/>
                </a:solidFill>
              </a:rPr>
              <a:t>PROClass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924944"/>
            <a:ext cx="2939427" cy="1080120"/>
          </a:xfrm>
          <a:prstGeom prst="roundRect">
            <a:avLst/>
          </a:prstGeom>
          <a:solidFill>
            <a:srgbClr val="FF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411B3"/>
                </a:solidFill>
              </a:rPr>
              <a:t>Программное </a:t>
            </a:r>
            <a:r>
              <a:rPr lang="ru-RU" sz="3200" b="1" dirty="0">
                <a:solidFill>
                  <a:srgbClr val="2411B3"/>
                </a:solidFill>
              </a:rPr>
              <a:t>обеспечение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2924944"/>
            <a:ext cx="2952328" cy="1080120"/>
          </a:xfrm>
          <a:prstGeom prst="roundRect">
            <a:avLst/>
          </a:prstGeom>
          <a:solidFill>
            <a:srgbClr val="FDF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411B3"/>
                </a:solidFill>
              </a:rPr>
              <a:t>Комплект </a:t>
            </a:r>
            <a:r>
              <a:rPr lang="ru-RU" sz="3200" b="1" dirty="0">
                <a:solidFill>
                  <a:srgbClr val="2411B3"/>
                </a:solidFill>
              </a:rPr>
              <a:t>оборудования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7904" y="5157192"/>
            <a:ext cx="2160240" cy="1080120"/>
          </a:xfrm>
          <a:prstGeom prst="roundRect">
            <a:avLst/>
          </a:prstGeom>
          <a:solidFill>
            <a:srgbClr val="FDF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2411B3"/>
                </a:solidFill>
              </a:rPr>
              <a:t>Приемник </a:t>
            </a:r>
            <a:r>
              <a:rPr lang="ru-RU" sz="3200" dirty="0">
                <a:solidFill>
                  <a:srgbClr val="2411B3"/>
                </a:solidFill>
              </a:rPr>
              <a:t>сигналов 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20171" y="5157192"/>
            <a:ext cx="2918079" cy="1080120"/>
          </a:xfrm>
          <a:prstGeom prst="roundRect">
            <a:avLst/>
          </a:prstGeom>
          <a:solidFill>
            <a:srgbClr val="FDF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2411B3"/>
                </a:solidFill>
              </a:rPr>
              <a:t>Беспроводные </a:t>
            </a:r>
            <a:r>
              <a:rPr lang="ru-RU" sz="3200" dirty="0">
                <a:solidFill>
                  <a:srgbClr val="2411B3"/>
                </a:solidFill>
              </a:rPr>
              <a:t>пульты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5725" y="5125195"/>
            <a:ext cx="2939427" cy="1080120"/>
          </a:xfrm>
          <a:prstGeom prst="roundRect">
            <a:avLst/>
          </a:prstGeom>
          <a:solidFill>
            <a:srgbClr val="FF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2411B3"/>
                </a:solidFill>
              </a:rPr>
              <a:t>Установочный диск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rot="2988025">
            <a:off x="5192512" y="2245065"/>
            <a:ext cx="1097506" cy="316924"/>
          </a:xfrm>
          <a:prstGeom prst="rightArrow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990099"/>
                </a:solidFill>
              </a:ln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8151233">
            <a:off x="2132365" y="2251974"/>
            <a:ext cx="1196801" cy="332232"/>
          </a:xfrm>
          <a:prstGeom prst="rightArrow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990099"/>
                </a:solidFill>
              </a:ln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1345633" y="4481600"/>
            <a:ext cx="971980" cy="162925"/>
          </a:xfrm>
          <a:prstGeom prst="rightArrow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990099"/>
                </a:solidFill>
              </a:ln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8011942">
            <a:off x="4916354" y="4454846"/>
            <a:ext cx="971980" cy="162925"/>
          </a:xfrm>
          <a:prstGeom prst="rightArrow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990099"/>
                </a:solidFill>
              </a:ln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2864321">
            <a:off x="6579206" y="4473358"/>
            <a:ext cx="971980" cy="162925"/>
          </a:xfrm>
          <a:prstGeom prst="rightArrow">
            <a:avLst/>
          </a:prstGeom>
          <a:solidFill>
            <a:srgbClr val="FF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990099"/>
                </a:solidFill>
              </a:ln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089606"/>
            <a:ext cx="2733119" cy="24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0509" y="4149080"/>
            <a:ext cx="2829683" cy="237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0134" y="4149080"/>
            <a:ext cx="2583462" cy="24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618425"/>
            <a:ext cx="4536504" cy="499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16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6864" cy="8640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Преимущества системы </a:t>
            </a:r>
            <a:r>
              <a:rPr lang="en-US" sz="4000" b="1" dirty="0">
                <a:solidFill>
                  <a:srgbClr val="7030A0"/>
                </a:solidFill>
              </a:rPr>
              <a:t>PROClass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G:\К Семинару\фото\IMG_04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4745" y="1340768"/>
            <a:ext cx="4267200" cy="3200400"/>
          </a:xfrm>
          <a:prstGeom prst="rect">
            <a:avLst/>
          </a:prstGeom>
          <a:noFill/>
          <a:ln w="19050">
            <a:solidFill>
              <a:srgbClr val="FF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G:\К Семинару\фото\IMG_04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267200" cy="3200400"/>
          </a:xfrm>
          <a:prstGeom prst="rect">
            <a:avLst/>
          </a:prstGeom>
          <a:noFill/>
          <a:ln w="19050">
            <a:solidFill>
              <a:srgbClr val="FF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6417" y="5184194"/>
            <a:ext cx="71793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Индивидуальная и групповая работа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Контроль знаний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712968" cy="10081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Возможности системы </a:t>
            </a:r>
            <a:r>
              <a:rPr lang="en-US" sz="4000" b="1" dirty="0">
                <a:solidFill>
                  <a:srgbClr val="7030A0"/>
                </a:solidFill>
              </a:rPr>
              <a:t>PROClass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36496" cy="3672408"/>
          </a:xfrm>
        </p:spPr>
        <p:txBody>
          <a:bodyPr>
            <a:noAutofit/>
          </a:bodyPr>
          <a:lstStyle/>
          <a:p>
            <a:pPr marL="457200" lvl="0" indent="-457200" algn="l">
              <a:buFont typeface="Wingdings" pitchFamily="2" charset="2"/>
              <a:buChar char="v"/>
            </a:pPr>
            <a:r>
              <a:rPr lang="ru-RU" dirty="0">
                <a:solidFill>
                  <a:srgbClr val="2411B3"/>
                </a:solidFill>
              </a:rPr>
              <a:t>содержание наборов готовых тестов;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2411B3"/>
                </a:solidFill>
              </a:rPr>
              <a:t>созда</a:t>
            </a:r>
            <a:r>
              <a:rPr lang="ru-RU" dirty="0">
                <a:solidFill>
                  <a:srgbClr val="2411B3"/>
                </a:solidFill>
              </a:rPr>
              <a:t>ние</a:t>
            </a:r>
            <a:r>
              <a:rPr lang="en-US" dirty="0">
                <a:solidFill>
                  <a:srgbClr val="2411B3"/>
                </a:solidFill>
              </a:rPr>
              <a:t> </a:t>
            </a:r>
            <a:r>
              <a:rPr lang="ru-RU" dirty="0">
                <a:solidFill>
                  <a:srgbClr val="2411B3"/>
                </a:solidFill>
              </a:rPr>
              <a:t>педагогом </a:t>
            </a:r>
            <a:r>
              <a:rPr lang="en-US" dirty="0">
                <a:solidFill>
                  <a:srgbClr val="2411B3"/>
                </a:solidFill>
              </a:rPr>
              <a:t>собственны</a:t>
            </a:r>
            <a:r>
              <a:rPr lang="ru-RU" dirty="0">
                <a:solidFill>
                  <a:srgbClr val="2411B3"/>
                </a:solidFill>
              </a:rPr>
              <a:t>х</a:t>
            </a:r>
            <a:r>
              <a:rPr lang="en-US" dirty="0">
                <a:solidFill>
                  <a:srgbClr val="2411B3"/>
                </a:solidFill>
              </a:rPr>
              <a:t> тест</a:t>
            </a:r>
            <a:r>
              <a:rPr lang="ru-RU" dirty="0">
                <a:solidFill>
                  <a:srgbClr val="2411B3"/>
                </a:solidFill>
              </a:rPr>
              <a:t>ов</a:t>
            </a:r>
            <a:r>
              <a:rPr lang="en-US" dirty="0">
                <a:solidFill>
                  <a:srgbClr val="2411B3"/>
                </a:solidFill>
              </a:rPr>
              <a:t>;</a:t>
            </a:r>
            <a:endParaRPr lang="ru-RU" dirty="0">
              <a:solidFill>
                <a:srgbClr val="2411B3"/>
              </a:solidFill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2411B3"/>
                </a:solidFill>
              </a:rPr>
              <a:t>проведение контроля знаний;</a:t>
            </a:r>
            <a:endParaRPr lang="ru-RU" dirty="0">
              <a:solidFill>
                <a:srgbClr val="2411B3"/>
              </a:solidFill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2411B3"/>
                </a:solidFill>
              </a:rPr>
              <a:t>осуществление контроля </a:t>
            </a:r>
            <a:r>
              <a:rPr lang="ru-RU" dirty="0">
                <a:solidFill>
                  <a:srgbClr val="2411B3"/>
                </a:solidFill>
              </a:rPr>
              <a:t>присутствия обучающихся;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2411B3"/>
                </a:solidFill>
              </a:rPr>
              <a:t>сохранение в </a:t>
            </a:r>
            <a:r>
              <a:rPr lang="ru-RU" dirty="0">
                <a:solidFill>
                  <a:srgbClr val="2411B3"/>
                </a:solidFill>
              </a:rPr>
              <a:t>памяти компьютера </a:t>
            </a:r>
            <a:r>
              <a:rPr lang="ru-RU" dirty="0" smtClean="0">
                <a:solidFill>
                  <a:srgbClr val="2411B3"/>
                </a:solidFill>
                <a:hlinkClick r:id="rId2" action="ppaction://hlinkfile"/>
              </a:rPr>
              <a:t>Базы</a:t>
            </a:r>
            <a:r>
              <a:rPr lang="ru-RU" dirty="0" smtClean="0">
                <a:solidFill>
                  <a:srgbClr val="2411B3"/>
                </a:solidFill>
              </a:rPr>
              <a:t> данных;</a:t>
            </a:r>
            <a:endParaRPr lang="ru-RU" dirty="0">
              <a:solidFill>
                <a:srgbClr val="2411B3"/>
              </a:solidFill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2411B3"/>
                </a:solidFill>
              </a:rPr>
              <a:t>мониторинг </a:t>
            </a:r>
            <a:r>
              <a:rPr lang="ru-RU" dirty="0">
                <a:solidFill>
                  <a:srgbClr val="2411B3"/>
                </a:solidFill>
              </a:rPr>
              <a:t>качества знаний </a:t>
            </a:r>
            <a:r>
              <a:rPr lang="ru-RU" dirty="0" smtClean="0">
                <a:solidFill>
                  <a:srgbClr val="2411B3"/>
                </a:solidFill>
              </a:rPr>
              <a:t>обучающегося. </a:t>
            </a:r>
            <a:endParaRPr lang="ru-RU" dirty="0">
              <a:solidFill>
                <a:srgbClr val="2411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3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Трапеция 26"/>
          <p:cNvSpPr/>
          <p:nvPr/>
        </p:nvSpPr>
        <p:spPr>
          <a:xfrm>
            <a:off x="5586087" y="3282360"/>
            <a:ext cx="3113023" cy="2378887"/>
          </a:xfrm>
          <a:prstGeom prst="trapezoid">
            <a:avLst/>
          </a:prstGeom>
          <a:solidFill>
            <a:srgbClr val="F8E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19572" y="332656"/>
            <a:ext cx="7848872" cy="17281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Использование системы </a:t>
            </a:r>
            <a:r>
              <a:rPr lang="en-US" sz="4000" b="1" dirty="0" smtClean="0">
                <a:solidFill>
                  <a:srgbClr val="7030A0"/>
                </a:solidFill>
              </a:rPr>
              <a:t>PROClass</a:t>
            </a:r>
            <a:r>
              <a:rPr lang="ru-RU" sz="4000" b="1" dirty="0" smtClean="0">
                <a:solidFill>
                  <a:srgbClr val="7030A0"/>
                </a:solidFill>
              </a:rPr>
              <a:t> на уроке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3724" y="2348881"/>
            <a:ext cx="2160239" cy="909196"/>
          </a:xfrm>
          <a:prstGeom prst="roundRect">
            <a:avLst/>
          </a:prstGeom>
          <a:solidFill>
            <a:srgbClr val="FFCCFF"/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Компьютер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учителя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3728001"/>
            <a:ext cx="2448271" cy="809065"/>
          </a:xfrm>
          <a:prstGeom prst="roundRect">
            <a:avLst/>
          </a:prstGeom>
          <a:solidFill>
            <a:srgbClr val="FFCCFF"/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Программное обеспечение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3" y="3724463"/>
            <a:ext cx="2016223" cy="812603"/>
          </a:xfrm>
          <a:prstGeom prst="roundRect">
            <a:avLst/>
          </a:prstGeom>
          <a:solidFill>
            <a:srgbClr val="FFCCFF"/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Приёмник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сигналов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3743" y="4390851"/>
            <a:ext cx="2596689" cy="4063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Беспроводные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2161" y="2774557"/>
            <a:ext cx="2160239" cy="507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Экран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599" y="4869160"/>
            <a:ext cx="3096345" cy="792087"/>
          </a:xfrm>
          <a:prstGeom prst="roundRect">
            <a:avLst/>
          </a:prstGeom>
          <a:solidFill>
            <a:srgbClr val="FFCCFF"/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Мультимедийный проектор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9" idx="0"/>
          </p:cNvCxnSpPr>
          <p:nvPr/>
        </p:nvCxnSpPr>
        <p:spPr>
          <a:xfrm flipH="1">
            <a:off x="1187625" y="3258076"/>
            <a:ext cx="864095" cy="466387"/>
          </a:xfrm>
          <a:prstGeom prst="line">
            <a:avLst/>
          </a:prstGeom>
          <a:ln w="38100">
            <a:solidFill>
              <a:srgbClr val="241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483767" y="3271854"/>
            <a:ext cx="1" cy="1597306"/>
          </a:xfrm>
          <a:prstGeom prst="line">
            <a:avLst/>
          </a:prstGeom>
          <a:ln w="38100">
            <a:solidFill>
              <a:srgbClr val="241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8" idx="0"/>
          </p:cNvCxnSpPr>
          <p:nvPr/>
        </p:nvCxnSpPr>
        <p:spPr>
          <a:xfrm>
            <a:off x="2843808" y="3258076"/>
            <a:ext cx="1080120" cy="469925"/>
          </a:xfrm>
          <a:prstGeom prst="line">
            <a:avLst/>
          </a:prstGeom>
          <a:ln w="38100">
            <a:solidFill>
              <a:srgbClr val="241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5586088" y="5174372"/>
            <a:ext cx="428064" cy="3967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84168" y="5012487"/>
            <a:ext cx="428064" cy="3967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88224" y="5192446"/>
            <a:ext cx="428064" cy="3967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64288" y="5192446"/>
            <a:ext cx="428064" cy="3967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40352" y="5048430"/>
            <a:ext cx="428064" cy="3967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271047" y="5192446"/>
            <a:ext cx="428064" cy="3967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241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ы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2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Семинару\скрин тест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566" y="476672"/>
            <a:ext cx="7857874" cy="591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7532" y="851689"/>
            <a:ext cx="6416968" cy="516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3653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Семинару\скрин тест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566" y="476672"/>
            <a:ext cx="7857874" cy="591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2996951"/>
            <a:ext cx="5707360" cy="351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8299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324528" cy="43132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Отчёт о результатах тестирования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Lenovo\Pictures\скрин результат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064896" cy="5989531"/>
          </a:xfrm>
          <a:prstGeom prst="rect">
            <a:avLst/>
          </a:prstGeom>
          <a:noFill/>
          <a:ln>
            <a:solidFill>
              <a:srgbClr val="FF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26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154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Оперативная проверка знаний обучающихся с использованием интерактивной системы  PROClass</vt:lpstr>
      <vt:lpstr>Система контроля и мониторинга качества знаний PROClass</vt:lpstr>
      <vt:lpstr>Программно-аппаратный комплекс системы PROClass</vt:lpstr>
      <vt:lpstr>Преимущества системы PROClass</vt:lpstr>
      <vt:lpstr>Возможности системы PROClass</vt:lpstr>
      <vt:lpstr>Использование системы PROClass на уроке</vt:lpstr>
      <vt:lpstr>Презентация PowerPoint</vt:lpstr>
      <vt:lpstr>Презентация PowerPoint</vt:lpstr>
      <vt:lpstr>Отчёт о результатах тестирования</vt:lpstr>
      <vt:lpstr>Формирование универсальных учебных действий</vt:lpstr>
      <vt:lpstr>Полезная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КОНТРОЛЯ И МОНИТОРИНГА КАЧЕСТВА ЗНАНИЙ PROClass</dc:title>
  <dc:creator>user</dc:creator>
  <cp:lastModifiedBy>Ирина</cp:lastModifiedBy>
  <cp:revision>38</cp:revision>
  <dcterms:created xsi:type="dcterms:W3CDTF">2013-03-04T20:41:38Z</dcterms:created>
  <dcterms:modified xsi:type="dcterms:W3CDTF">2013-11-27T19:15:18Z</dcterms:modified>
</cp:coreProperties>
</file>