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61" r:id="rId4"/>
    <p:sldId id="272" r:id="rId5"/>
    <p:sldId id="273" r:id="rId6"/>
    <p:sldId id="274" r:id="rId7"/>
    <p:sldId id="259" r:id="rId8"/>
    <p:sldId id="275" r:id="rId9"/>
    <p:sldId id="262" r:id="rId10"/>
    <p:sldId id="263" r:id="rId11"/>
    <p:sldId id="264" r:id="rId12"/>
    <p:sldId id="276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2" y="-3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0522637795275737E-2"/>
          <c:y val="6.5585875984251973E-2"/>
          <c:w val="0.89072736220472526"/>
          <c:h val="0.8253464566929136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0">
                  <c:v>1 класс</c:v>
                </c:pt>
                <c:pt idx="1">
                  <c:v>2 класс</c:v>
                </c:pt>
                <c:pt idx="2">
                  <c:v>3 класс</c:v>
                </c:pt>
                <c:pt idx="3">
                  <c:v>4 класс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8</c:v>
                </c:pt>
                <c:pt idx="1">
                  <c:v>13</c:v>
                </c:pt>
                <c:pt idx="2">
                  <c:v>34</c:v>
                </c:pt>
                <c:pt idx="3">
                  <c:v>34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0">
                  <c:v>1 класс</c:v>
                </c:pt>
                <c:pt idx="1">
                  <c:v>2 класс</c:v>
                </c:pt>
                <c:pt idx="2">
                  <c:v>3 класс</c:v>
                </c:pt>
                <c:pt idx="3">
                  <c:v>4 класс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Ряд 3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0">
                  <c:v>1 класс</c:v>
                </c:pt>
                <c:pt idx="1">
                  <c:v>2 класс</c:v>
                </c:pt>
                <c:pt idx="2">
                  <c:v>3 класс</c:v>
                </c:pt>
                <c:pt idx="3">
                  <c:v>4 класс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0919040"/>
        <c:axId val="20920576"/>
      </c:barChart>
      <c:catAx>
        <c:axId val="20919040"/>
        <c:scaling>
          <c:orientation val="minMax"/>
        </c:scaling>
        <c:delete val="0"/>
        <c:axPos val="b"/>
        <c:majorTickMark val="out"/>
        <c:minorTickMark val="none"/>
        <c:tickLblPos val="nextTo"/>
        <c:crossAx val="20920576"/>
        <c:crosses val="autoZero"/>
        <c:auto val="1"/>
        <c:lblAlgn val="ctr"/>
        <c:lblOffset val="100"/>
        <c:noMultiLvlLbl val="0"/>
      </c:catAx>
      <c:valAx>
        <c:axId val="2092057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091904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DABF9-66F9-4B9E-B12C-A5A733E7509D}" type="datetimeFigureOut">
              <a:rPr lang="ru-RU" smtClean="0"/>
              <a:pPr/>
              <a:t>17.11.2013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674A9435-E2E2-427D-B6E7-159793B2A22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DABF9-66F9-4B9E-B12C-A5A733E7509D}" type="datetimeFigureOut">
              <a:rPr lang="ru-RU" smtClean="0"/>
              <a:pPr/>
              <a:t>17.11.2013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A9435-E2E2-427D-B6E7-159793B2A2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DABF9-66F9-4B9E-B12C-A5A733E7509D}" type="datetimeFigureOut">
              <a:rPr lang="ru-RU" smtClean="0"/>
              <a:pPr/>
              <a:t>17.11.2013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A9435-E2E2-427D-B6E7-159793B2A2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DABF9-66F9-4B9E-B12C-A5A733E7509D}" type="datetimeFigureOut">
              <a:rPr lang="ru-RU" smtClean="0"/>
              <a:pPr/>
              <a:t>17.11.2013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A9435-E2E2-427D-B6E7-159793B2A2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DABF9-66F9-4B9E-B12C-A5A733E7509D}" type="datetimeFigureOut">
              <a:rPr lang="ru-RU" smtClean="0"/>
              <a:pPr/>
              <a:t>17.11.2013</a:t>
            </a:fld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A9435-E2E2-427D-B6E7-159793B2A22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DABF9-66F9-4B9E-B12C-A5A733E7509D}" type="datetimeFigureOut">
              <a:rPr lang="ru-RU" smtClean="0"/>
              <a:pPr/>
              <a:t>17.11.2013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A9435-E2E2-427D-B6E7-159793B2A2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DABF9-66F9-4B9E-B12C-A5A733E7509D}" type="datetimeFigureOut">
              <a:rPr lang="ru-RU" smtClean="0"/>
              <a:pPr/>
              <a:t>17.11.2013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A9435-E2E2-427D-B6E7-159793B2A2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DABF9-66F9-4B9E-B12C-A5A733E7509D}" type="datetimeFigureOut">
              <a:rPr lang="ru-RU" smtClean="0"/>
              <a:pPr/>
              <a:t>17.11.2013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A9435-E2E2-427D-B6E7-159793B2A2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DABF9-66F9-4B9E-B12C-A5A733E7509D}" type="datetimeFigureOut">
              <a:rPr lang="ru-RU" smtClean="0"/>
              <a:pPr/>
              <a:t>17.11.2013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A9435-E2E2-427D-B6E7-159793B2A2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DABF9-66F9-4B9E-B12C-A5A733E7509D}" type="datetimeFigureOut">
              <a:rPr lang="ru-RU" smtClean="0"/>
              <a:pPr/>
              <a:t>17.11.2013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A9435-E2E2-427D-B6E7-159793B2A22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DABF9-66F9-4B9E-B12C-A5A733E7509D}" type="datetimeFigureOut">
              <a:rPr lang="ru-RU" smtClean="0"/>
              <a:pPr/>
              <a:t>17.11.2013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A9435-E2E2-427D-B6E7-159793B2A22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4CDDABF9-66F9-4B9E-B12C-A5A733E7509D}" type="datetimeFigureOut">
              <a:rPr lang="ru-RU" smtClean="0"/>
              <a:pPr/>
              <a:t>17.11.2013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674A9435-E2E2-427D-B6E7-159793B2A22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9512" y="116632"/>
            <a:ext cx="8712968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FF0000"/>
                </a:solidFill>
              </a:rPr>
              <a:t>Мониторинг </a:t>
            </a:r>
            <a:r>
              <a:rPr lang="ru-RU" sz="4000" b="1" dirty="0">
                <a:solidFill>
                  <a:srgbClr val="FF0000"/>
                </a:solidFill>
              </a:rPr>
              <a:t>в образовании </a:t>
            </a:r>
            <a:r>
              <a:rPr lang="ru-RU" sz="4000" b="1" dirty="0" smtClean="0">
                <a:solidFill>
                  <a:srgbClr val="FF0000"/>
                </a:solidFill>
              </a:rPr>
              <a:t> </a:t>
            </a:r>
            <a:endParaRPr lang="ru-RU" sz="4000" dirty="0">
              <a:solidFill>
                <a:srgbClr val="FF0000"/>
              </a:solidFill>
            </a:endParaRPr>
          </a:p>
          <a:p>
            <a:pPr algn="ctr"/>
            <a:r>
              <a:rPr lang="ru-RU" sz="4000" dirty="0"/>
              <a:t>•Система </a:t>
            </a:r>
            <a:r>
              <a:rPr lang="ru-RU" sz="4000" b="1" dirty="0"/>
              <a:t>сбора, обработки, хранения </a:t>
            </a:r>
            <a:r>
              <a:rPr lang="ru-RU" sz="4000" dirty="0"/>
              <a:t>и </a:t>
            </a:r>
            <a:r>
              <a:rPr lang="ru-RU" sz="4000" b="1" dirty="0" smtClean="0"/>
              <a:t>распространения</a:t>
            </a:r>
            <a:r>
              <a:rPr lang="ru-RU" sz="4000" dirty="0" smtClean="0"/>
              <a:t> информации</a:t>
            </a:r>
            <a:r>
              <a:rPr lang="ru-RU" sz="4000" dirty="0"/>
              <a:t>, которая ориентирована на </a:t>
            </a:r>
            <a:r>
              <a:rPr lang="ru-RU" sz="4000" b="1" dirty="0"/>
              <a:t>информационное обеспечение управления</a:t>
            </a:r>
            <a:r>
              <a:rPr lang="ru-RU" sz="4000" dirty="0"/>
              <a:t>, позволяет судить о состоянии объекта в любой момент времени и может обеспечить </a:t>
            </a:r>
            <a:r>
              <a:rPr lang="ru-RU" sz="4000" b="1" dirty="0"/>
              <a:t>прогноз его развития. 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1312350740"/>
      </p:ext>
    </p:extLst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08" y="1142984"/>
            <a:ext cx="4643470" cy="5384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Прямоугольник 8"/>
          <p:cNvSpPr/>
          <p:nvPr/>
        </p:nvSpPr>
        <p:spPr>
          <a:xfrm>
            <a:off x="785786" y="-142900"/>
            <a:ext cx="7429552" cy="1231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 smtClean="0"/>
          </a:p>
          <a:p>
            <a:r>
              <a:rPr lang="ru-RU" sz="2800" b="1" dirty="0" smtClean="0">
                <a:solidFill>
                  <a:srgbClr val="FF0000"/>
                </a:solidFill>
              </a:rPr>
              <a:t>Первичная обработка результатов. «Мини-таблицы» 1-2 класс.</a:t>
            </a:r>
            <a:endParaRPr lang="ru-RU" sz="2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571480"/>
            <a:ext cx="8644610" cy="4929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2"/>
          <a:srcRect r="12192" b="7476"/>
          <a:stretch>
            <a:fillRect/>
          </a:stretch>
        </p:blipFill>
        <p:spPr bwMode="auto">
          <a:xfrm>
            <a:off x="1763688" y="908720"/>
            <a:ext cx="5690691" cy="4000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857232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Анализ полученных результатов</a:t>
            </a:r>
            <a:endParaRPr lang="ru-RU" sz="2800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3538102"/>
              </p:ext>
            </p:extLst>
          </p:nvPr>
        </p:nvGraphicFramePr>
        <p:xfrm>
          <a:off x="1430041" y="4909248"/>
          <a:ext cx="6357983" cy="1815172"/>
        </p:xfrm>
        <a:graphic>
          <a:graphicData uri="http://schemas.openxmlformats.org/drawingml/2006/table">
            <a:tbl>
              <a:tblPr/>
              <a:tblGrid>
                <a:gridCol w="1701402"/>
                <a:gridCol w="463018"/>
                <a:gridCol w="4193563"/>
              </a:tblGrid>
              <a:tr h="242750"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latin typeface="Arial Cyr"/>
                        </a:rPr>
                        <a:t>Группа</a:t>
                      </a:r>
                    </a:p>
                  </a:txBody>
                  <a:tcPr marL="9236" marR="9236" marT="923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latin typeface="Arial Cyr"/>
                        </a:rPr>
                        <a:t>1</a:t>
                      </a:r>
                    </a:p>
                  </a:txBody>
                  <a:tcPr marL="9236" marR="9236" marT="923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latin typeface="Arial Cyr"/>
                        </a:rPr>
                        <a:t>справились с заданиями "на выполнение" и "на ориентацию"</a:t>
                      </a:r>
                    </a:p>
                  </a:txBody>
                  <a:tcPr marL="9236" marR="9236" marT="92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71630"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>
                          <a:latin typeface="Arial Cyr"/>
                        </a:rPr>
                        <a:t>Группа</a:t>
                      </a:r>
                    </a:p>
                  </a:txBody>
                  <a:tcPr marL="9236" marR="9236" marT="923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latin typeface="Arial Cyr"/>
                        </a:rPr>
                        <a:t>2</a:t>
                      </a:r>
                    </a:p>
                  </a:txBody>
                  <a:tcPr marL="9236" marR="9236" marT="923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BDC8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latin typeface="Arial Cyr"/>
                        </a:rPr>
                        <a:t>справились с заданиями "на выполнение" и не справились "на ориентацию"</a:t>
                      </a:r>
                    </a:p>
                  </a:txBody>
                  <a:tcPr marL="9236" marR="9236" marT="92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71630"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>
                          <a:latin typeface="Arial Cyr"/>
                        </a:rPr>
                        <a:t>Группа</a:t>
                      </a:r>
                    </a:p>
                  </a:txBody>
                  <a:tcPr marL="9236" marR="9236" marT="923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latin typeface="Arial Cyr"/>
                        </a:rPr>
                        <a:t>3</a:t>
                      </a:r>
                    </a:p>
                  </a:txBody>
                  <a:tcPr marL="9236" marR="9236" marT="923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C07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latin typeface="Arial Cyr"/>
                        </a:rPr>
                        <a:t>не справились с заданиями "на выполнение" и справились "на ориентацию"</a:t>
                      </a:r>
                    </a:p>
                  </a:txBody>
                  <a:tcPr marL="9236" marR="9236" marT="92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2750"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>
                          <a:latin typeface="Arial Cyr"/>
                        </a:rPr>
                        <a:t>Группа</a:t>
                      </a:r>
                    </a:p>
                  </a:txBody>
                  <a:tcPr marL="9236" marR="9236" marT="923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latin typeface="Arial Cyr"/>
                        </a:rPr>
                        <a:t>4</a:t>
                      </a:r>
                    </a:p>
                  </a:txBody>
                  <a:tcPr marL="9236" marR="9236" marT="923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latin typeface="Arial Cyr"/>
                        </a:rPr>
                        <a:t>не справились с заданиями "на выполнение" и "на ориентацию"</a:t>
                      </a:r>
                    </a:p>
                  </a:txBody>
                  <a:tcPr marL="9236" marR="9236" marT="92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0975" y="357166"/>
            <a:ext cx="8963025" cy="2247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14414" y="3000372"/>
            <a:ext cx="6810375" cy="343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9" y="285728"/>
            <a:ext cx="6429420" cy="2950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560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28794" y="3357562"/>
            <a:ext cx="5578447" cy="32956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587722"/>
            <a:ext cx="7534275" cy="562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05233822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313447346"/>
              </p:ext>
            </p:extLst>
          </p:nvPr>
        </p:nvGraphicFramePr>
        <p:xfrm>
          <a:off x="1547664" y="1844824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2517304" y="188640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dirty="0"/>
          </a:p>
          <a:p>
            <a:r>
              <a:rPr lang="ru-RU" sz="3600" b="1" dirty="0">
                <a:solidFill>
                  <a:srgbClr val="FF0000"/>
                </a:solidFill>
              </a:rPr>
              <a:t>Общая схема мониторинга УУД </a:t>
            </a:r>
          </a:p>
        </p:txBody>
      </p:sp>
    </p:spTree>
    <p:extLst>
      <p:ext uri="{BB962C8B-B14F-4D97-AF65-F5344CB8AC3E}">
        <p14:creationId xmlns:p14="http://schemas.microsoft.com/office/powerpoint/2010/main" val="2334661301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6693353"/>
              </p:ext>
            </p:extLst>
          </p:nvPr>
        </p:nvGraphicFramePr>
        <p:xfrm>
          <a:off x="395536" y="1052736"/>
          <a:ext cx="8358246" cy="566925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86082"/>
                <a:gridCol w="2786082"/>
                <a:gridCol w="2786082"/>
              </a:tblGrid>
              <a:tr h="412217">
                <a:tc>
                  <a:txBody>
                    <a:bodyPr/>
                    <a:lstStyle/>
                    <a:p>
                      <a:r>
                        <a:rPr lang="ru-RU" dirty="0" smtClean="0"/>
                        <a:t>Регулятивные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Познавательные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Коммуникативные</a:t>
                      </a:r>
                      <a:endParaRPr lang="ru-RU" dirty="0"/>
                    </a:p>
                  </a:txBody>
                  <a:tcPr/>
                </a:tc>
              </a:tr>
              <a:tr h="525703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latin typeface="+mn-lt"/>
                          <a:ea typeface="Calibri"/>
                          <a:cs typeface="Times New Roman"/>
                        </a:rPr>
                        <a:t>Умение </a:t>
                      </a:r>
                      <a:r>
                        <a:rPr lang="ru-RU" sz="1800" dirty="0" smtClean="0">
                          <a:solidFill>
                            <a:srgbClr val="FF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планировать </a:t>
                      </a:r>
                      <a:r>
                        <a:rPr lang="ru-RU" sz="1800" dirty="0" smtClean="0">
                          <a:latin typeface="+mn-lt"/>
                          <a:ea typeface="Calibri"/>
                          <a:cs typeface="Times New Roman"/>
                        </a:rPr>
                        <a:t>последовательность учебных действий</a:t>
                      </a:r>
                      <a:br>
                        <a:rPr lang="ru-RU" sz="1800" dirty="0" smtClean="0">
                          <a:latin typeface="+mn-lt"/>
                          <a:ea typeface="Calibri"/>
                          <a:cs typeface="Times New Roman"/>
                        </a:rPr>
                      </a:br>
                      <a:r>
                        <a:rPr lang="ru-RU" sz="1800" dirty="0" smtClean="0">
                          <a:latin typeface="+mn-lt"/>
                          <a:ea typeface="Calibri"/>
                          <a:cs typeface="Times New Roman"/>
                        </a:rPr>
                        <a:t> Умение </a:t>
                      </a:r>
                      <a:r>
                        <a:rPr lang="ru-RU" sz="1800" dirty="0" smtClean="0">
                          <a:solidFill>
                            <a:srgbClr val="FF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оценивать </a:t>
                      </a:r>
                      <a:r>
                        <a:rPr lang="ru-RU" sz="1800" dirty="0" smtClean="0">
                          <a:latin typeface="+mn-lt"/>
                          <a:ea typeface="Calibri"/>
                          <a:cs typeface="Times New Roman"/>
                        </a:rPr>
                        <a:t>учебные действия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+mn-lt"/>
                          <a:ea typeface="Calibri"/>
                          <a:cs typeface="Times New Roman"/>
                        </a:rPr>
                        <a:t>Умение осуществлять </a:t>
                      </a:r>
                      <a:r>
                        <a:rPr lang="ru-RU" sz="1800" dirty="0" smtClean="0">
                          <a:solidFill>
                            <a:srgbClr val="FF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анализ.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+mn-lt"/>
                          <a:ea typeface="Calibri"/>
                          <a:cs typeface="Times New Roman"/>
                        </a:rPr>
                        <a:t>Умение осуществлять </a:t>
                      </a:r>
                      <a:r>
                        <a:rPr lang="ru-RU" sz="1800" dirty="0" smtClean="0">
                          <a:solidFill>
                            <a:srgbClr val="FF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синтез.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+mn-lt"/>
                          <a:ea typeface="Calibri"/>
                          <a:cs typeface="Times New Roman"/>
                        </a:rPr>
                        <a:t>Умение осуществлять </a:t>
                      </a:r>
                      <a:r>
                        <a:rPr lang="ru-RU" sz="1800" dirty="0" smtClean="0">
                          <a:solidFill>
                            <a:srgbClr val="FF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сравнение.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+mn-lt"/>
                          <a:ea typeface="Calibri"/>
                          <a:cs typeface="Times New Roman"/>
                        </a:rPr>
                        <a:t>Умение осуществлять </a:t>
                      </a:r>
                      <a:r>
                        <a:rPr lang="ru-RU" sz="1800" dirty="0" smtClean="0">
                          <a:solidFill>
                            <a:srgbClr val="FF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классификацию.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+mn-lt"/>
                          <a:ea typeface="Calibri"/>
                          <a:cs typeface="Times New Roman"/>
                        </a:rPr>
                        <a:t>Умение осуществлять</a:t>
                      </a:r>
                      <a:r>
                        <a:rPr lang="ru-RU" sz="1800" dirty="0" smtClean="0">
                          <a:latin typeface="+mn-lt"/>
                          <a:ea typeface="Calibri"/>
                          <a:cs typeface="Calibri"/>
                        </a:rPr>
                        <a:t> </a:t>
                      </a:r>
                      <a:r>
                        <a:rPr lang="ru-RU" sz="1800" dirty="0" smtClean="0">
                          <a:solidFill>
                            <a:srgbClr val="FF0000"/>
                          </a:solidFill>
                          <a:latin typeface="+mn-lt"/>
                          <a:ea typeface="Calibri"/>
                          <a:cs typeface="Calibri"/>
                        </a:rPr>
                        <a:t>обобщение.</a:t>
                      </a:r>
                      <a:endParaRPr lang="ru-RU" sz="1800" dirty="0" smtClean="0">
                        <a:solidFill>
                          <a:srgbClr val="FF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+mn-lt"/>
                          <a:ea typeface="Calibri"/>
                          <a:cs typeface="Times New Roman"/>
                        </a:rPr>
                        <a:t>Умение устанавливать </a:t>
                      </a:r>
                      <a:r>
                        <a:rPr lang="ru-RU" sz="1800" dirty="0" smtClean="0">
                          <a:solidFill>
                            <a:srgbClr val="FF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причинно-следственные связи.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28596" y="500042"/>
            <a:ext cx="8229600" cy="296842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Предмет мониторинга УУД в 1 классе</a:t>
            </a:r>
            <a:endParaRPr lang="ru-RU" sz="2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96842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Предмет мониторинга УУД во 2 классе</a:t>
            </a:r>
            <a:endParaRPr lang="ru-RU" sz="2800" b="1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4039311"/>
              </p:ext>
            </p:extLst>
          </p:nvPr>
        </p:nvGraphicFramePr>
        <p:xfrm>
          <a:off x="179512" y="908720"/>
          <a:ext cx="8715435" cy="581041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905145"/>
                <a:gridCol w="2905145"/>
                <a:gridCol w="2905145"/>
              </a:tblGrid>
              <a:tr h="432618">
                <a:tc>
                  <a:txBody>
                    <a:bodyPr/>
                    <a:lstStyle/>
                    <a:p>
                      <a:r>
                        <a:rPr lang="ru-RU" dirty="0" smtClean="0"/>
                        <a:t>Регулятивные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Познавательные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Коммуникативные</a:t>
                      </a:r>
                      <a:endParaRPr lang="ru-RU" dirty="0"/>
                    </a:p>
                  </a:txBody>
                  <a:tcPr/>
                </a:tc>
              </a:tr>
              <a:tr h="53778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 Те же, что в 1 классе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 +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dirty="0" smtClean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Умение самостоятельно осуществлять</a:t>
                      </a:r>
                      <a:r>
                        <a:rPr lang="ru-RU" sz="1800" dirty="0" smtClean="0">
                          <a:solidFill>
                            <a:srgbClr val="FF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 контроль</a:t>
                      </a:r>
                      <a:endParaRPr lang="ru-RU" sz="180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Те же, что в 1 классе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+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dirty="0" smtClean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Умение устанавливать </a:t>
                      </a:r>
                      <a:r>
                        <a:rPr lang="ru-RU" sz="1800" dirty="0" smtClean="0">
                          <a:solidFill>
                            <a:srgbClr val="FF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аналогии</a:t>
                      </a:r>
                      <a:endParaRPr lang="ru-RU" sz="180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+mn-lt"/>
                          <a:ea typeface="Calibri"/>
                          <a:cs typeface="Times New Roman"/>
                        </a:rPr>
                        <a:t>Умение формулировать </a:t>
                      </a:r>
                      <a:r>
                        <a:rPr lang="ru-RU" sz="1800" dirty="0" smtClean="0">
                          <a:solidFill>
                            <a:srgbClr val="FF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точку зрения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+mn-lt"/>
                          <a:ea typeface="Calibri"/>
                          <a:cs typeface="Times New Roman"/>
                        </a:rPr>
                        <a:t>Умение сознательно строить </a:t>
                      </a:r>
                      <a:r>
                        <a:rPr lang="ru-RU" sz="1800" dirty="0" smtClean="0">
                          <a:solidFill>
                            <a:srgbClr val="FF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речевое высказывание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+mn-lt"/>
                          <a:ea typeface="Calibri"/>
                          <a:cs typeface="Times New Roman"/>
                        </a:rPr>
                        <a:t> Умение задавать </a:t>
                      </a:r>
                      <a:r>
                        <a:rPr lang="ru-RU" sz="1800" dirty="0" smtClean="0">
                          <a:solidFill>
                            <a:srgbClr val="FF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вопросы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285752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Предмет мониторинга УУД в 3-4 классах</a:t>
            </a:r>
            <a:endParaRPr lang="ru-RU" sz="2400" b="1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9607807"/>
              </p:ext>
            </p:extLst>
          </p:nvPr>
        </p:nvGraphicFramePr>
        <p:xfrm>
          <a:off x="142844" y="588264"/>
          <a:ext cx="8858313" cy="672541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952771"/>
                <a:gridCol w="2952771"/>
                <a:gridCol w="2952771"/>
              </a:tblGrid>
              <a:tr h="353259">
                <a:tc>
                  <a:txBody>
                    <a:bodyPr/>
                    <a:lstStyle/>
                    <a:p>
                      <a:r>
                        <a:rPr lang="ru-RU" dirty="0" smtClean="0"/>
                        <a:t>Регулятивные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Познавательные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Коммуникативные</a:t>
                      </a:r>
                      <a:endParaRPr lang="ru-RU" dirty="0"/>
                    </a:p>
                  </a:txBody>
                  <a:tcPr/>
                </a:tc>
              </a:tr>
              <a:tr h="570218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 Те же, что во 2 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классе +</a:t>
                      </a:r>
                      <a:endParaRPr lang="ru-RU" sz="1600" dirty="0" smtClean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 smtClean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Умение самостоятельно </a:t>
                      </a:r>
                      <a:r>
                        <a:rPr lang="ru-RU" sz="1600" dirty="0" smtClean="0">
                          <a:solidFill>
                            <a:srgbClr val="FF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ставить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600" dirty="0" smtClean="0">
                          <a:solidFill>
                            <a:srgbClr val="FF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новые учебные задачи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Умение </a:t>
                      </a:r>
                      <a:r>
                        <a:rPr lang="ru-RU" sz="1600" dirty="0" smtClean="0">
                          <a:solidFill>
                            <a:srgbClr val="FF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сохранить учебную цель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Умение определять наиболее </a:t>
                      </a:r>
                      <a:r>
                        <a:rPr lang="ru-RU" sz="1600" dirty="0" smtClean="0">
                          <a:solidFill>
                            <a:srgbClr val="FF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эффективные способы 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достижения результата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Умение самостоятельно </a:t>
                      </a:r>
                      <a:r>
                        <a:rPr lang="ru-RU" sz="1600" dirty="0" smtClean="0">
                          <a:solidFill>
                            <a:srgbClr val="FF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вносить необходимые дополнения и коррективы 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в учебные действия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Умение </a:t>
                      </a:r>
                      <a:r>
                        <a:rPr lang="ru-RU" sz="1600" dirty="0" smtClean="0">
                          <a:solidFill>
                            <a:srgbClr val="FF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осознавать способы 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действий приведших к успеху или неуспеху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Те же, что во 2 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классе +</a:t>
                      </a:r>
                      <a:endParaRPr lang="ru-RU" sz="1600" dirty="0" smtClean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Умение </a:t>
                      </a:r>
                      <a:r>
                        <a:rPr lang="ru-RU" sz="1400" dirty="0" smtClean="0">
                          <a:solidFill>
                            <a:srgbClr val="FF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строить простые рассуждения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 Умение </a:t>
                      </a:r>
                      <a:r>
                        <a:rPr lang="ru-RU" sz="1400" dirty="0" smtClean="0">
                          <a:solidFill>
                            <a:srgbClr val="FF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подводить под понятие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Умение давать </a:t>
                      </a:r>
                      <a:r>
                        <a:rPr lang="ru-RU" sz="1400" dirty="0" smtClean="0">
                          <a:solidFill>
                            <a:srgbClr val="FF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определения понятиям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Умение </a:t>
                      </a:r>
                      <a:r>
                        <a:rPr lang="ru-RU" sz="1400" dirty="0" smtClean="0">
                          <a:solidFill>
                            <a:srgbClr val="FF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использовать знаково-символические средства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Умение </a:t>
                      </a:r>
                      <a:r>
                        <a:rPr lang="ru-RU" sz="1400" dirty="0" smtClean="0">
                          <a:solidFill>
                            <a:srgbClr val="FF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систематизировать и обобщать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 понятия.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Умение </a:t>
                      </a:r>
                      <a:r>
                        <a:rPr lang="ru-RU" sz="1400" dirty="0" smtClean="0">
                          <a:solidFill>
                            <a:srgbClr val="FF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обобщать текстовую информацию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Владение </a:t>
                      </a:r>
                      <a:r>
                        <a:rPr lang="ru-RU" sz="1400" dirty="0" smtClean="0">
                          <a:solidFill>
                            <a:srgbClr val="FF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поисковыми и творческими способами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 решения проблем.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 Умение </a:t>
                      </a:r>
                      <a:r>
                        <a:rPr lang="ru-RU" sz="1400" dirty="0" smtClean="0">
                          <a:solidFill>
                            <a:srgbClr val="FF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оценить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 информацию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 Умение </a:t>
                      </a:r>
                      <a:r>
                        <a:rPr lang="ru-RU" sz="1400" dirty="0" smtClean="0">
                          <a:solidFill>
                            <a:srgbClr val="FF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соотносить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 материальные и информационные ресурсы образовательной среды с предметным содержанием.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 smtClean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Те же, что во 2 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классе +</a:t>
                      </a:r>
                      <a:endParaRPr lang="ru-RU" sz="1600" dirty="0" smtClean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Умение</a:t>
                      </a:r>
                      <a:r>
                        <a:rPr lang="ru-RU" sz="1600" dirty="0" smtClean="0">
                          <a:solidFill>
                            <a:srgbClr val="FF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600" dirty="0" smtClean="0">
                          <a:solidFill>
                            <a:srgbClr val="FF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аргументировать</a:t>
                      </a:r>
                      <a:endParaRPr lang="ru-RU" sz="160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FF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Умение</a:t>
                      </a:r>
                      <a:r>
                        <a:rPr lang="ru-RU" sz="1600" dirty="0" smtClean="0">
                          <a:solidFill>
                            <a:srgbClr val="FF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 определить общую цель 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и пути ее достижения</a:t>
                      </a:r>
                      <a:r>
                        <a:rPr lang="ru-RU" sz="1600" dirty="0" smtClean="0">
                          <a:solidFill>
                            <a:srgbClr val="FF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.</a:t>
                      </a:r>
                      <a:endParaRPr lang="ru-RU" sz="160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 Умение </a:t>
                      </a:r>
                      <a:r>
                        <a:rPr lang="ru-RU" sz="1600" dirty="0" smtClean="0">
                          <a:solidFill>
                            <a:srgbClr val="FF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ориентироваться на точку зрения 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других людей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Умение </a:t>
                      </a:r>
                      <a:r>
                        <a:rPr lang="ru-RU" sz="1600" dirty="0" smtClean="0">
                          <a:solidFill>
                            <a:srgbClr val="FF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договариваться 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о распределении функций и ролей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 Умение адекватно</a:t>
                      </a:r>
                      <a:r>
                        <a:rPr lang="ru-RU" sz="1600" dirty="0" smtClean="0">
                          <a:solidFill>
                            <a:srgbClr val="FF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 оценить 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поведение </a:t>
                      </a:r>
                      <a:r>
                        <a:rPr lang="ru-RU" sz="1600" dirty="0" smtClean="0">
                          <a:solidFill>
                            <a:srgbClr val="FF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окружающих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Умение адекватно </a:t>
                      </a:r>
                      <a:r>
                        <a:rPr lang="ru-RU" sz="1600" dirty="0" smtClean="0">
                          <a:solidFill>
                            <a:srgbClr val="FF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оценить собственное поведение</a:t>
                      </a:r>
                      <a:endParaRPr lang="ru-RU" sz="160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4581128"/>
            <a:ext cx="1297911" cy="18530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9551" y="4607548"/>
            <a:ext cx="1267064" cy="18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8849" y="4656595"/>
            <a:ext cx="1271956" cy="18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8473" y="354090"/>
            <a:ext cx="7200800" cy="42534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78673586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314324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sz="2700" b="1" dirty="0" smtClean="0"/>
              <a:t> Схема № 1</a:t>
            </a: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>Один диагностический модуль (две истории) на одно универсальное учебное действие предлагается детям в начале двух разных уроков в течение одного дня. </a:t>
            </a: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b="1" dirty="0" smtClean="0"/>
              <a:t>Схема № 2</a:t>
            </a: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>Мониторинг проводится на диагностических уроках, которые проходят 1–2 раза в неделю.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332656"/>
            <a:ext cx="856895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cap="all" dirty="0">
                <a:solidFill>
                  <a:srgbClr val="FF0000"/>
                </a:solidFill>
                <a:latin typeface="Book Antiqua"/>
                <a:ea typeface="+mj-ea"/>
                <a:cs typeface="+mj-cs"/>
              </a:rPr>
              <a:t>Выделение времени для проведения диагностического этапа</a:t>
            </a:r>
            <a:endParaRPr lang="ru-RU" sz="2800" b="1" dirty="0"/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14348" y="357166"/>
            <a:ext cx="7929618" cy="5478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r>
              <a:rPr lang="ru-RU" sz="3600" b="1" dirty="0" smtClean="0">
                <a:solidFill>
                  <a:srgbClr val="FF0000"/>
                </a:solidFill>
              </a:rPr>
              <a:t>         ОБРАБОТКА РЕЗУЛЬТАТОВ</a:t>
            </a:r>
          </a:p>
          <a:p>
            <a:r>
              <a:rPr lang="ru-RU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smtClean="0"/>
              <a:t>I </a:t>
            </a:r>
            <a:r>
              <a:rPr lang="ru-RU" sz="3600" b="1" dirty="0" smtClean="0"/>
              <a:t>этап </a:t>
            </a:r>
          </a:p>
          <a:p>
            <a:r>
              <a:rPr lang="ru-RU" sz="3600" dirty="0" smtClean="0"/>
              <a:t>•</a:t>
            </a:r>
            <a:r>
              <a:rPr lang="ru-RU" sz="3200" dirty="0" smtClean="0"/>
              <a:t>обработка результатов выполнения учениками диагностических заданий и перенос результатов в мини-таблицы (индивидуальные). </a:t>
            </a:r>
          </a:p>
          <a:p>
            <a:r>
              <a:rPr lang="en-US" sz="3200" b="1" dirty="0" smtClean="0"/>
              <a:t>II </a:t>
            </a:r>
            <a:r>
              <a:rPr lang="ru-RU" sz="3200" b="1" dirty="0" smtClean="0"/>
              <a:t>этап </a:t>
            </a:r>
          </a:p>
          <a:p>
            <a:r>
              <a:rPr lang="ru-RU" sz="3200" dirty="0" smtClean="0"/>
              <a:t>•Заполнение таблицы первичных результатов в специальном файле </a:t>
            </a:r>
            <a:r>
              <a:rPr lang="ru-RU" sz="3200" dirty="0" err="1" smtClean="0"/>
              <a:t>Microsoft</a:t>
            </a:r>
            <a:r>
              <a:rPr lang="ru-RU" sz="3200" dirty="0" smtClean="0"/>
              <a:t> </a:t>
            </a:r>
            <a:r>
              <a:rPr lang="ru-RU" sz="3200" dirty="0" err="1" smtClean="0"/>
              <a:t>Excel</a:t>
            </a:r>
            <a:r>
              <a:rPr lang="ru-RU" sz="3200" dirty="0" smtClean="0"/>
              <a:t> (сводные по классу). </a:t>
            </a:r>
          </a:p>
        </p:txBody>
      </p:sp>
    </p:spTree>
    <p:extLst>
      <p:ext uri="{BB962C8B-B14F-4D97-AF65-F5344CB8AC3E}">
        <p14:creationId xmlns:p14="http://schemas.microsoft.com/office/powerpoint/2010/main" val="2561489167"/>
      </p:ext>
    </p:extLst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тека">
  <a:themeElements>
    <a:clrScheme name="Аптека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Аптека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птека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633</TotalTime>
  <Words>406</Words>
  <Application>Microsoft Office PowerPoint</Application>
  <PresentationFormat>Экран (4:3)</PresentationFormat>
  <Paragraphs>81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Аптека</vt:lpstr>
      <vt:lpstr>Презентация PowerPoint</vt:lpstr>
      <vt:lpstr>Презентация PowerPoint</vt:lpstr>
      <vt:lpstr>Презентация PowerPoint</vt:lpstr>
      <vt:lpstr>Предмет мониторинга УУД в 1 классе</vt:lpstr>
      <vt:lpstr>Предмет мониторинга УУД во 2 классе</vt:lpstr>
      <vt:lpstr>Предмет мониторинга УУД в 3-4 классах</vt:lpstr>
      <vt:lpstr>Презентация PowerPoint</vt:lpstr>
      <vt:lpstr>  Схема № 1 Один диагностический модуль (две истории) на одно универсальное учебное действие предлагается детям в начале двух разных уроков в течение одного дня.   Схема № 2 Мониторинг проводится на диагностических уроках, которые проходят 1–2 раза в неделю.   </vt:lpstr>
      <vt:lpstr>Презентация PowerPoint</vt:lpstr>
      <vt:lpstr>Презентация PowerPoint</vt:lpstr>
      <vt:lpstr>Презентация PowerPoint</vt:lpstr>
      <vt:lpstr>Анализ полученных результатов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*</dc:creator>
  <cp:lastModifiedBy>Егор</cp:lastModifiedBy>
  <cp:revision>54</cp:revision>
  <dcterms:created xsi:type="dcterms:W3CDTF">2013-03-21T06:50:35Z</dcterms:created>
  <dcterms:modified xsi:type="dcterms:W3CDTF">2013-11-17T12:38:11Z</dcterms:modified>
</cp:coreProperties>
</file>