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360"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34796750-5FCC-46B2-965B-25408202EF12}" type="datetimeFigureOut">
              <a:rPr lang="ru-RU" smtClean="0"/>
              <a:pPr/>
              <a:t>08.04.2010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D64A336-802B-4515-9FE6-F070F601E14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4796750-5FCC-46B2-965B-25408202EF12}" type="datetimeFigureOut">
              <a:rPr lang="ru-RU" smtClean="0"/>
              <a:pPr/>
              <a:t>08.04.2010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64A336-802B-4515-9FE6-F070F601E14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4796750-5FCC-46B2-965B-25408202EF12}" type="datetimeFigureOut">
              <a:rPr lang="ru-RU" smtClean="0"/>
              <a:pPr/>
              <a:t>08.04.2010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64A336-802B-4515-9FE6-F070F601E14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4796750-5FCC-46B2-965B-25408202EF12}" type="datetimeFigureOut">
              <a:rPr lang="ru-RU" smtClean="0"/>
              <a:pPr/>
              <a:t>08.04.2010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64A336-802B-4515-9FE6-F070F601E14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4796750-5FCC-46B2-965B-25408202EF12}" type="datetimeFigureOut">
              <a:rPr lang="ru-RU" smtClean="0"/>
              <a:pPr/>
              <a:t>08.04.2010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64A336-802B-4515-9FE6-F070F601E14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4796750-5FCC-46B2-965B-25408202EF12}" type="datetimeFigureOut">
              <a:rPr lang="ru-RU" smtClean="0"/>
              <a:pPr/>
              <a:t>08.04.2010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D64A336-802B-4515-9FE6-F070F601E14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4796750-5FCC-46B2-965B-25408202EF12}" type="datetimeFigureOut">
              <a:rPr lang="ru-RU" smtClean="0"/>
              <a:pPr/>
              <a:t>08.04.2010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D64A336-802B-4515-9FE6-F070F601E14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4796750-5FCC-46B2-965B-25408202EF12}" type="datetimeFigureOut">
              <a:rPr lang="ru-RU" smtClean="0"/>
              <a:pPr/>
              <a:t>08.04.2010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D64A336-802B-4515-9FE6-F070F601E14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4796750-5FCC-46B2-965B-25408202EF12}" type="datetimeFigureOut">
              <a:rPr lang="ru-RU" smtClean="0"/>
              <a:pPr/>
              <a:t>08.04.2010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D64A336-802B-4515-9FE6-F070F601E14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4796750-5FCC-46B2-965B-25408202EF12}" type="datetimeFigureOut">
              <a:rPr lang="ru-RU" smtClean="0"/>
              <a:pPr/>
              <a:t>08.04.2010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D64A336-802B-4515-9FE6-F070F601E14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4796750-5FCC-46B2-965B-25408202EF12}" type="datetimeFigureOut">
              <a:rPr lang="ru-RU" smtClean="0"/>
              <a:pPr/>
              <a:t>08.04.2010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6D64A336-802B-4515-9FE6-F070F601E14D}"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796750-5FCC-46B2-965B-25408202EF12}" type="datetimeFigureOut">
              <a:rPr lang="ru-RU" smtClean="0"/>
              <a:pPr/>
              <a:t>08.04.2010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64A336-802B-4515-9FE6-F070F601E14D}"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785794"/>
            <a:ext cx="8643998" cy="5000660"/>
          </a:xfrm>
        </p:spPr>
        <p:txBody>
          <a:bodyPr>
            <a:noAutofit/>
          </a:bodyPr>
          <a:lstStyle/>
          <a:p>
            <a:pPr algn="ctr"/>
            <a:r>
              <a:rPr lang="ru-RU" sz="9600" dirty="0" smtClean="0"/>
              <a:t>Как помочь ребёнку стать внимательным.</a:t>
            </a:r>
            <a:endParaRPr lang="ru-RU" sz="9600"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85728"/>
            <a:ext cx="8715436" cy="6357982"/>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4900" b="1" dirty="0" smtClean="0">
                <a:effectLst>
                  <a:outerShdw blurRad="38100" dist="38100" dir="2700000" algn="tl">
                    <a:srgbClr val="000000">
                      <a:alpha val="43137"/>
                    </a:srgbClr>
                  </a:outerShdw>
                </a:effectLst>
              </a:rPr>
              <a:t>Упражнения </a:t>
            </a:r>
            <a:r>
              <a:rPr lang="ru-RU" sz="4900" b="1" dirty="0" smtClean="0">
                <a:effectLst>
                  <a:outerShdw blurRad="38100" dist="38100" dir="2700000" algn="tl">
                    <a:srgbClr val="000000">
                      <a:alpha val="43137"/>
                    </a:srgbClr>
                  </a:outerShdw>
                </a:effectLst>
              </a:rPr>
              <a:t/>
            </a:r>
            <a:br>
              <a:rPr lang="ru-RU" sz="4900" b="1" dirty="0" smtClean="0">
                <a:effectLst>
                  <a:outerShdw blurRad="38100" dist="38100" dir="2700000" algn="tl">
                    <a:srgbClr val="000000">
                      <a:alpha val="43137"/>
                    </a:srgbClr>
                  </a:outerShdw>
                </a:effectLst>
              </a:rPr>
            </a:br>
            <a:r>
              <a:rPr lang="ru-RU" sz="4900" b="1" dirty="0" smtClean="0">
                <a:effectLst>
                  <a:outerShdw blurRad="38100" dist="38100" dir="2700000" algn="tl">
                    <a:srgbClr val="000000">
                      <a:alpha val="43137"/>
                    </a:srgbClr>
                  </a:outerShdw>
                </a:effectLst>
              </a:rPr>
              <a:t>по </a:t>
            </a:r>
            <a:r>
              <a:rPr lang="ru-RU" sz="4900" b="1" dirty="0" smtClean="0">
                <a:effectLst>
                  <a:outerShdw blurRad="38100" dist="38100" dir="2700000" algn="tl">
                    <a:srgbClr val="000000">
                      <a:alpha val="43137"/>
                    </a:srgbClr>
                  </a:outerShdw>
                </a:effectLst>
              </a:rPr>
              <a:t>развитию внимания.</a:t>
            </a:r>
            <a:br>
              <a:rPr lang="ru-RU" sz="4900" b="1" dirty="0" smtClean="0">
                <a:effectLst>
                  <a:outerShdw blurRad="38100" dist="38100" dir="2700000" algn="tl">
                    <a:srgbClr val="000000">
                      <a:alpha val="43137"/>
                    </a:srgbClr>
                  </a:outerShdw>
                </a:effectLst>
              </a:rPr>
            </a:br>
            <a:r>
              <a:rPr lang="ru-RU" sz="4900" b="1" dirty="0" smtClean="0">
                <a:solidFill>
                  <a:schemeClr val="accent1">
                    <a:lumMod val="75000"/>
                  </a:schemeClr>
                </a:solidFill>
                <a:effectLst>
                  <a:outerShdw blurRad="38100" dist="38100" dir="2700000" algn="tl">
                    <a:srgbClr val="000000">
                      <a:alpha val="43137"/>
                    </a:srgbClr>
                  </a:outerShdw>
                </a:effectLst>
              </a:rPr>
              <a:t>Для развития произвольного внимания можно предложить ребёнку переписать без ошибок зашифрованные слова, а затем расшифровать их. Например, </a:t>
            </a:r>
            <a:br>
              <a:rPr lang="ru-RU" sz="4900" b="1" dirty="0" smtClean="0">
                <a:solidFill>
                  <a:schemeClr val="accent1">
                    <a:lumMod val="75000"/>
                  </a:schemeClr>
                </a:solidFill>
                <a:effectLst>
                  <a:outerShdw blurRad="38100" dist="38100" dir="2700000" algn="tl">
                    <a:srgbClr val="000000">
                      <a:alpha val="43137"/>
                    </a:srgbClr>
                  </a:outerShdw>
                </a:effectLst>
              </a:rPr>
            </a:br>
            <a:r>
              <a:rPr lang="ru-RU" sz="4900" b="1" dirty="0" smtClean="0">
                <a:solidFill>
                  <a:schemeClr val="accent1">
                    <a:lumMod val="75000"/>
                  </a:schemeClr>
                </a:solidFill>
                <a:effectLst>
                  <a:outerShdw blurRad="38100" dist="38100" dir="2700000" algn="tl">
                    <a:srgbClr val="000000">
                      <a:alpha val="43137"/>
                    </a:srgbClr>
                  </a:outerShdw>
                </a:effectLst>
              </a:rPr>
              <a:t>АВОРОК, АЛОКШ, КИНЕЧУ, АДОГОП, АЛКУК, ТЕЛОМАС, АНИШАМ.</a:t>
            </a:r>
            <a:endParaRPr lang="ru-RU" sz="4900" b="1" dirty="0">
              <a:solidFill>
                <a:schemeClr val="accent1">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357166"/>
            <a:ext cx="8572560" cy="5715040"/>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b="1" dirty="0" smtClean="0">
                <a:effectLst>
                  <a:outerShdw blurRad="38100" dist="38100" dir="2700000" algn="tl">
                    <a:srgbClr val="000000">
                      <a:alpha val="43137"/>
                    </a:srgbClr>
                  </a:outerShdw>
                </a:effectLst>
              </a:rPr>
              <a:t>Упражнение 2.</a:t>
            </a:r>
            <a:br>
              <a:rPr lang="ru-RU" b="1" dirty="0" smtClean="0">
                <a:effectLst>
                  <a:outerShdw blurRad="38100" dist="38100" dir="2700000" algn="tl">
                    <a:srgbClr val="000000">
                      <a:alpha val="43137"/>
                    </a:srgbClr>
                  </a:outerShdw>
                </a:effectLst>
              </a:rPr>
            </a:br>
            <a:r>
              <a:rPr lang="ru-RU" b="1" dirty="0" smtClean="0">
                <a:effectLst>
                  <a:outerShdw blurRad="38100" dist="38100" dir="2700000" algn="tl">
                    <a:srgbClr val="000000">
                      <a:alpha val="43137"/>
                    </a:srgbClr>
                  </a:outerShdw>
                </a:effectLst>
              </a:rPr>
              <a:t/>
            </a:r>
            <a:br>
              <a:rPr lang="ru-RU"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Ребёнку можно предложить переписать без ошибок следующие строчки и представить себе, что могли бы означать эти слова:</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1. АММАДАМА  РЕБЕРГЕ  АССАМАСА   ГЕСКЛАЛЛА  ЕССАНЕССАС  ДАТАЛАТТА </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2. РЕТАБЕРТА  НОРАСОТАННА ДЕБАРУГА КАЛЛХАРРА ФИЛИТАДЕРА КЛАТИМОР</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3. РЕТАТЕРТА  ГРУМПОПД  ЛАЙОНОСАНДЕРА</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4. ОСТИМЕРА ОСТИМАРЕ</a:t>
            </a:r>
            <a:endParaRPr lang="ru-RU" sz="3600" b="1" dirty="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715436" cy="6143668"/>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r>
              <a:rPr lang="ru-RU" b="1" dirty="0" smtClean="0">
                <a:effectLst>
                  <a:outerShdw blurRad="38100" dist="38100" dir="2700000" algn="tl">
                    <a:srgbClr val="000000">
                      <a:alpha val="43137"/>
                    </a:srgbClr>
                  </a:outerShdw>
                </a:effectLst>
              </a:rPr>
              <a:t>Упражнение 3</a:t>
            </a:r>
            <a:br>
              <a:rPr lang="ru-RU" b="1" dirty="0" smtClean="0">
                <a:effectLst>
                  <a:outerShdw blurRad="38100" dist="38100" dir="2700000" algn="tl">
                    <a:srgbClr val="000000">
                      <a:alpha val="43137"/>
                    </a:srgbClr>
                  </a:outerShdw>
                </a:effectLst>
              </a:rPr>
            </a:br>
            <a:r>
              <a:rPr lang="ru-RU" sz="3100" b="1" dirty="0" smtClean="0">
                <a:effectLst>
                  <a:outerShdw blurRad="38100" dist="38100" dir="2700000" algn="tl">
                    <a:srgbClr val="000000">
                      <a:alpha val="43137"/>
                    </a:srgbClr>
                  </a:outerShdw>
                </a:effectLst>
              </a:rPr>
              <a:t>Корректурная проба. Ребёнку можно предложить выполнить </a:t>
            </a:r>
            <a:r>
              <a:rPr lang="ru-RU" sz="3600" b="1" dirty="0" smtClean="0">
                <a:effectLst>
                  <a:outerShdw blurRad="38100" dist="38100" dir="2700000" algn="tl">
                    <a:srgbClr val="000000">
                      <a:alpha val="43137"/>
                    </a:srgbClr>
                  </a:outerShdw>
                </a:effectLst>
              </a:rPr>
              <a:t>следующую работу:</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в таблице предложенных букв необходимо вычёркивать вертикальной чертой буквы А, М,К,З. Эта таблица называется таблицей Бурдона.</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ЗОНЕАФЮСТЖМПСВЮКЧФФЛОЖБЮР</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МФДЛИТГЕДИШАФЯЛЗИХОЮНЗКИШ</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ТВЮФГРВКДУЕКБЖЯАПРСОЮТБГЕ</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МСНБШРМФИТЯВУЛКИБЮШЛЧБДНХ</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ПГОНБИЖЮАЗБОВЕХЧЮИЕЛФВАМЮ </a:t>
            </a:r>
            <a:endParaRPr lang="ru-RU" sz="36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2852"/>
            <a:ext cx="8477280" cy="6000792"/>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b="1" dirty="0" smtClean="0">
                <a:effectLst>
                  <a:outerShdw blurRad="38100" dist="38100" dir="2700000" algn="tl">
                    <a:srgbClr val="000000">
                      <a:alpha val="43137"/>
                    </a:srgbClr>
                  </a:outerShdw>
                </a:effectLst>
              </a:rPr>
              <a:t>Упражнение 4.</a:t>
            </a:r>
            <a:br>
              <a:rPr lang="ru-RU" b="1" dirty="0" smtClean="0">
                <a:effectLst>
                  <a:outerShdw blurRad="38100" dist="38100" dir="2700000" algn="tl">
                    <a:srgbClr val="000000">
                      <a:alpha val="43137"/>
                    </a:srgbClr>
                  </a:outerShdw>
                </a:effectLst>
              </a:rPr>
            </a:br>
            <a:r>
              <a:rPr lang="ru-RU" sz="4400" b="1" dirty="0" smtClean="0">
                <a:effectLst>
                  <a:outerShdw blurRad="38100" dist="38100" dir="2700000" algn="tl">
                    <a:srgbClr val="000000">
                      <a:alpha val="43137"/>
                    </a:srgbClr>
                  </a:outerShdw>
                </a:effectLst>
              </a:rPr>
              <a:t>В ниже приведённых рядах букв можно предложить ребёнку найти   «спрятавшиеся» там слова:</a:t>
            </a:r>
            <a:r>
              <a:rPr lang="ru-RU" b="1" dirty="0" smtClean="0">
                <a:effectLst>
                  <a:outerShdw blurRad="38100" dist="38100" dir="2700000" algn="tl">
                    <a:srgbClr val="000000">
                      <a:alpha val="43137"/>
                    </a:srgbClr>
                  </a:outerShdw>
                </a:effectLst>
              </a:rPr>
              <a:t/>
            </a:r>
            <a:br>
              <a:rPr lang="ru-RU" b="1" dirty="0" smtClean="0">
                <a:effectLst>
                  <a:outerShdw blurRad="38100" dist="38100" dir="2700000" algn="tl">
                    <a:srgbClr val="000000">
                      <a:alpha val="43137"/>
                    </a:srgbClr>
                  </a:outerShdw>
                </a:effectLst>
              </a:rPr>
            </a:br>
            <a:r>
              <a:rPr lang="ru-RU" sz="3100" b="1" dirty="0" smtClean="0">
                <a:effectLst>
                  <a:outerShdw blurRad="38100" dist="38100" dir="2700000" algn="tl">
                    <a:srgbClr val="000000">
                      <a:alpha val="43137"/>
                    </a:srgbClr>
                  </a:outerShdw>
                </a:effectLst>
              </a:rPr>
              <a:t>АВРОГАЗЕТААТМНИВСЛШКТДОМРВМЧЕВНГМШЬ</a:t>
            </a:r>
            <a:br>
              <a:rPr lang="ru-RU" sz="3100" b="1" dirty="0" smtClean="0">
                <a:effectLst>
                  <a:outerShdw blurRad="38100" dist="38100" dir="2700000" algn="tl">
                    <a:srgbClr val="000000">
                      <a:alpha val="43137"/>
                    </a:srgbClr>
                  </a:outerShdw>
                </a:effectLst>
              </a:rPr>
            </a:br>
            <a:r>
              <a:rPr lang="ru-RU" sz="3100" b="1" dirty="0" smtClean="0">
                <a:effectLst>
                  <a:outerShdw blurRad="38100" dist="38100" dir="2700000" algn="tl">
                    <a:srgbClr val="000000">
                      <a:alpha val="43137"/>
                    </a:srgbClr>
                  </a:outerShdw>
                </a:effectLst>
              </a:rPr>
              <a:t>(газета, дом)</a:t>
            </a:r>
            <a:br>
              <a:rPr lang="ru-RU" sz="3100" b="1" dirty="0" smtClean="0">
                <a:effectLst>
                  <a:outerShdw blurRad="38100" dist="38100" dir="2700000" algn="tl">
                    <a:srgbClr val="000000">
                      <a:alpha val="43137"/>
                    </a:srgbClr>
                  </a:outerShdw>
                </a:effectLst>
              </a:rPr>
            </a:br>
            <a:r>
              <a:rPr lang="ru-RU" sz="3100" b="1" dirty="0" smtClean="0">
                <a:effectLst>
                  <a:outerShdw blurRad="38100" dist="38100" dir="2700000" algn="tl">
                    <a:srgbClr val="000000">
                      <a:alpha val="43137"/>
                    </a:srgbClr>
                  </a:outerShdw>
                </a:effectLst>
              </a:rPr>
              <a:t>ШАОНСРВИКЕЫМОЧКИВЛГМЛГСТИМСНПАКЕТД</a:t>
            </a:r>
            <a:br>
              <a:rPr lang="ru-RU" sz="3100" b="1" dirty="0" smtClean="0">
                <a:effectLst>
                  <a:outerShdw blurRad="38100" dist="38100" dir="2700000" algn="tl">
                    <a:srgbClr val="000000">
                      <a:alpha val="43137"/>
                    </a:srgbClr>
                  </a:outerShdw>
                </a:effectLst>
              </a:rPr>
            </a:br>
            <a:r>
              <a:rPr lang="ru-RU" sz="3100" b="1" dirty="0" smtClean="0">
                <a:effectLst>
                  <a:outerShdw blurRad="38100" dist="38100" dir="2700000" algn="tl">
                    <a:srgbClr val="000000">
                      <a:alpha val="43137"/>
                    </a:srgbClr>
                  </a:outerShdw>
                </a:effectLst>
              </a:rPr>
              <a:t>(очки, пакет</a:t>
            </a:r>
            <a:r>
              <a:rPr lang="en-US" sz="3100" b="1" dirty="0" smtClean="0">
                <a:effectLst>
                  <a:outerShdw blurRad="38100" dist="38100" dir="2700000" algn="tl">
                    <a:srgbClr val="000000">
                      <a:alpha val="43137"/>
                    </a:srgbClr>
                  </a:outerShdw>
                </a:effectLst>
              </a:rPr>
              <a:t>)</a:t>
            </a:r>
            <a:r>
              <a:rPr lang="ru-RU" sz="3100" b="1" dirty="0" smtClean="0">
                <a:effectLst>
                  <a:outerShdw blurRad="38100" dist="38100" dir="2700000" algn="tl">
                    <a:srgbClr val="000000">
                      <a:alpha val="43137"/>
                    </a:srgbClr>
                  </a:outerShdw>
                </a:effectLst>
              </a:rPr>
              <a:t/>
            </a:r>
            <a:br>
              <a:rPr lang="ru-RU" sz="3100" b="1" dirty="0" smtClean="0">
                <a:effectLst>
                  <a:outerShdw blurRad="38100" dist="38100" dir="2700000" algn="tl">
                    <a:srgbClr val="000000">
                      <a:alpha val="43137"/>
                    </a:srgbClr>
                  </a:outerShdw>
                </a:effectLst>
              </a:rPr>
            </a:br>
            <a:r>
              <a:rPr lang="ru-RU" sz="3100" b="1" dirty="0" smtClean="0">
                <a:effectLst>
                  <a:outerShdw blurRad="38100" dist="38100" dir="2700000" algn="tl">
                    <a:srgbClr val="000000">
                      <a:alpha val="43137"/>
                    </a:srgbClr>
                  </a:outerShdw>
                </a:effectLst>
              </a:rPr>
              <a:t>АВМЛБЕРЕЗАВЛНГСТРЫИЧЕНСЩКНИГАМШВАЛ</a:t>
            </a:r>
            <a:br>
              <a:rPr lang="ru-RU" sz="3100" b="1" dirty="0" smtClean="0">
                <a:effectLst>
                  <a:outerShdw blurRad="38100" dist="38100" dir="2700000" algn="tl">
                    <a:srgbClr val="000000">
                      <a:alpha val="43137"/>
                    </a:srgbClr>
                  </a:outerShdw>
                </a:effectLst>
              </a:rPr>
            </a:br>
            <a:r>
              <a:rPr lang="ru-RU" sz="3100" b="1" dirty="0" smtClean="0">
                <a:effectLst>
                  <a:outerShdw blurRad="38100" dist="38100" dir="2700000" algn="tl">
                    <a:srgbClr val="000000">
                      <a:alpha val="43137"/>
                    </a:srgbClr>
                  </a:outerShdw>
                </a:effectLst>
              </a:rPr>
              <a:t>(береза, книга)</a:t>
            </a:r>
            <a:br>
              <a:rPr lang="ru-RU" sz="3100" b="1" dirty="0" smtClean="0">
                <a:effectLst>
                  <a:outerShdw blurRad="38100" dist="38100" dir="2700000" algn="tl">
                    <a:srgbClr val="000000">
                      <a:alpha val="43137"/>
                    </a:srgbClr>
                  </a:outerShdw>
                </a:effectLst>
              </a:rPr>
            </a:br>
            <a:r>
              <a:rPr lang="ru-RU" sz="3100" b="1" dirty="0" smtClean="0">
                <a:effectLst>
                  <a:outerShdw blurRad="38100" dist="38100" dir="2700000" algn="tl">
                    <a:srgbClr val="000000">
                      <a:alpha val="43137"/>
                    </a:srgbClr>
                  </a:outerShdw>
                </a:effectLst>
              </a:rPr>
              <a:t>ВОНГАРСИЫПЧЬЛШДАКОШКААВЕСНАУЕКЫМЧСЯ</a:t>
            </a:r>
            <a:br>
              <a:rPr lang="ru-RU" sz="3100" b="1" dirty="0" smtClean="0">
                <a:effectLst>
                  <a:outerShdw blurRad="38100" dist="38100" dir="2700000" algn="tl">
                    <a:srgbClr val="000000">
                      <a:alpha val="43137"/>
                    </a:srgbClr>
                  </a:outerShdw>
                </a:effectLst>
              </a:rPr>
            </a:br>
            <a:r>
              <a:rPr lang="ru-RU" sz="3100" b="1" dirty="0" smtClean="0">
                <a:effectLst>
                  <a:outerShdw blurRad="38100" dist="38100" dir="2700000" algn="tl">
                    <a:srgbClr val="000000">
                      <a:alpha val="43137"/>
                    </a:srgbClr>
                  </a:outerShdw>
                </a:effectLst>
              </a:rPr>
              <a:t>(кошка, весна</a:t>
            </a:r>
            <a:r>
              <a:rPr lang="ru-RU" sz="3100" b="1" dirty="0" smtClean="0">
                <a:effectLst>
                  <a:outerShdw blurRad="38100" dist="38100" dir="2700000" algn="tl">
                    <a:srgbClr val="000000">
                      <a:alpha val="43137"/>
                    </a:srgbClr>
                  </a:outerShdw>
                </a:effectLst>
              </a:rPr>
              <a:t>)</a:t>
            </a:r>
            <a:endParaRPr lang="ru-RU" sz="3100" dirty="0"/>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714356"/>
            <a:ext cx="8572560" cy="4214842"/>
          </a:xfrm>
        </p:spPr>
        <p:txBody>
          <a:bodyPr>
            <a:normAutofit fontScale="90000"/>
          </a:bodyPr>
          <a:lstStyle/>
          <a:p>
            <a:pPr algn="ctr"/>
            <a:r>
              <a:rPr lang="ru-RU" dirty="0" smtClean="0"/>
              <a:t/>
            </a:r>
            <a:br>
              <a:rPr lang="ru-RU" dirty="0" smtClean="0"/>
            </a:br>
            <a:r>
              <a:rPr lang="ru-RU" sz="6600" b="1" dirty="0" smtClean="0">
                <a:effectLst>
                  <a:outerShdw blurRad="38100" dist="38100" dir="2700000" algn="tl">
                    <a:srgbClr val="000000">
                      <a:alpha val="43137"/>
                    </a:srgbClr>
                  </a:outerShdw>
                </a:effectLst>
              </a:rPr>
              <a:t>Упражнение 5.</a:t>
            </a:r>
            <a:br>
              <a:rPr lang="ru-RU" sz="6600" b="1" dirty="0" smtClean="0">
                <a:effectLst>
                  <a:outerShdw blurRad="38100" dist="38100" dir="2700000" algn="tl">
                    <a:srgbClr val="000000">
                      <a:alpha val="43137"/>
                    </a:srgbClr>
                  </a:outerShdw>
                </a:effectLst>
              </a:rPr>
            </a:br>
            <a:r>
              <a:rPr lang="ru-RU" sz="4400" b="1" dirty="0" smtClean="0">
                <a:effectLst>
                  <a:outerShdw blurRad="38100" dist="38100" dir="2700000" algn="tl">
                    <a:srgbClr val="000000">
                      <a:alpha val="43137"/>
                    </a:srgbClr>
                  </a:outerShdw>
                </a:effectLst>
              </a:rPr>
              <a:t>Ребёнку </a:t>
            </a:r>
            <a:r>
              <a:rPr lang="ru-RU" sz="4400" b="1" dirty="0" smtClean="0">
                <a:effectLst>
                  <a:outerShdw blurRad="38100" dist="38100" dir="2700000" algn="tl">
                    <a:srgbClr val="000000">
                      <a:alpha val="43137"/>
                    </a:srgbClr>
                  </a:outerShdw>
                </a:effectLst>
              </a:rPr>
              <a:t>предлагается </a:t>
            </a:r>
            <a:r>
              <a:rPr lang="ru-RU" sz="4400" b="1" dirty="0" smtClean="0">
                <a:effectLst>
                  <a:outerShdw blurRad="38100" dist="38100" dir="2700000" algn="tl">
                    <a:srgbClr val="000000">
                      <a:alpha val="43137"/>
                    </a:srgbClr>
                  </a:outerShdw>
                </a:effectLst>
              </a:rPr>
              <a:t>разделить</a:t>
            </a:r>
            <a:br>
              <a:rPr lang="ru-RU" sz="4400" b="1" dirty="0" smtClean="0">
                <a:effectLst>
                  <a:outerShdw blurRad="38100" dist="38100" dir="2700000" algn="tl">
                    <a:srgbClr val="000000">
                      <a:alpha val="43137"/>
                    </a:srgbClr>
                  </a:outerShdw>
                </a:effectLst>
              </a:rPr>
            </a:br>
            <a:r>
              <a:rPr lang="ru-RU" sz="4400" b="1" dirty="0" smtClean="0">
                <a:effectLst>
                  <a:outerShdw blurRad="38100" dist="38100" dir="2700000" algn="tl">
                    <a:srgbClr val="000000">
                      <a:alpha val="43137"/>
                    </a:srgbClr>
                  </a:outerShdw>
                </a:effectLst>
              </a:rPr>
              <a:t> «склеенные</a:t>
            </a:r>
            <a:r>
              <a:rPr lang="ru-RU" sz="4400" b="1" dirty="0" smtClean="0">
                <a:effectLst>
                  <a:outerShdw blurRad="38100" dist="38100" dir="2700000" algn="tl">
                    <a:srgbClr val="000000">
                      <a:alpha val="43137"/>
                    </a:srgbClr>
                  </a:outerShdw>
                </a:effectLst>
              </a:rPr>
              <a:t>» между собой слова.</a:t>
            </a:r>
            <a:br>
              <a:rPr lang="ru-RU" sz="4400" b="1" dirty="0" smtClean="0">
                <a:effectLst>
                  <a:outerShdw blurRad="38100" dist="38100" dir="2700000" algn="tl">
                    <a:srgbClr val="000000">
                      <a:alpha val="43137"/>
                    </a:srgbClr>
                  </a:outerShdw>
                </a:effectLst>
              </a:rPr>
            </a:br>
            <a:r>
              <a:rPr lang="ru-RU" sz="4400" b="1" dirty="0" smtClean="0">
                <a:effectLst>
                  <a:outerShdw blurRad="38100" dist="38100" dir="2700000" algn="tl">
                    <a:srgbClr val="000000">
                      <a:alpha val="43137"/>
                    </a:srgbClr>
                  </a:outerShdw>
                </a:effectLst>
              </a:rPr>
              <a:t/>
            </a:r>
            <a:br>
              <a:rPr lang="ru-RU" sz="44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ШАРКОРЗИНАБОТИНКИБИНОКЛЬЕДАОБЕЗЬЯНАКНИГАРУКАЕЛЬЧАСЫТРАМВАЙСАМАВАРЛУЧИГРАОКНО</a:t>
            </a:r>
            <a:endParaRPr lang="ru-RU" sz="2700" b="1" dirty="0">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500042"/>
            <a:ext cx="8548718" cy="5725308"/>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6000" b="1" dirty="0" smtClean="0">
                <a:effectLst>
                  <a:outerShdw blurRad="38100" dist="38100" dir="2700000" algn="tl">
                    <a:srgbClr val="000000">
                      <a:alpha val="43137"/>
                    </a:srgbClr>
                  </a:outerShdw>
                </a:effectLst>
              </a:rPr>
              <a:t>Упражнение 6.</a:t>
            </a:r>
            <a:br>
              <a:rPr lang="ru-RU" sz="6000" b="1" dirty="0" smtClean="0">
                <a:effectLst>
                  <a:outerShdw blurRad="38100" dist="38100" dir="2700000" algn="tl">
                    <a:srgbClr val="000000">
                      <a:alpha val="43137"/>
                    </a:srgbClr>
                  </a:outerShdw>
                </a:effectLst>
              </a:rPr>
            </a:br>
            <a:r>
              <a:rPr lang="ru-RU" sz="4000" b="1" dirty="0" smtClean="0">
                <a:effectLst>
                  <a:outerShdw blurRad="38100" dist="38100" dir="2700000" algn="tl">
                    <a:srgbClr val="000000">
                      <a:alpha val="43137"/>
                    </a:srgbClr>
                  </a:outerShdw>
                </a:effectLst>
              </a:rPr>
              <a:t>Ребёнку </a:t>
            </a:r>
            <a:r>
              <a:rPr lang="ru-RU" sz="4000" b="1" dirty="0" smtClean="0">
                <a:effectLst>
                  <a:outerShdw blurRad="38100" dist="38100" dir="2700000" algn="tl">
                    <a:srgbClr val="000000">
                      <a:alpha val="43137"/>
                    </a:srgbClr>
                  </a:outerShdw>
                </a:effectLst>
              </a:rPr>
              <a:t>предлагается разделить «склеенные» между собой предложения:</a:t>
            </a:r>
            <a:br>
              <a:rPr lang="ru-RU" sz="4000" b="1" dirty="0" smtClean="0">
                <a:effectLst>
                  <a:outerShdw blurRad="38100" dist="38100" dir="2700000" algn="tl">
                    <a:srgbClr val="000000">
                      <a:alpha val="43137"/>
                    </a:srgbClr>
                  </a:outerShdw>
                </a:effectLst>
              </a:rPr>
            </a:br>
            <a:r>
              <a:rPr lang="ru-RU" sz="4000" b="1" dirty="0" smtClean="0">
                <a:effectLst>
                  <a:outerShdw blurRad="38100" dist="38100" dir="2700000" algn="tl">
                    <a:srgbClr val="000000">
                      <a:alpha val="43137"/>
                    </a:srgbClr>
                  </a:outerShdw>
                </a:effectLst>
              </a:rPr>
              <a:t/>
            </a:r>
            <a:br>
              <a:rPr lang="ru-RU" sz="4000" b="1" dirty="0" smtClean="0">
                <a:effectLst>
                  <a:outerShdw blurRad="38100" dist="38100" dir="2700000" algn="tl">
                    <a:srgbClr val="000000">
                      <a:alpha val="43137"/>
                    </a:srgbClr>
                  </a:outerShdw>
                </a:effectLst>
              </a:rPr>
            </a:br>
            <a:r>
              <a:rPr lang="ru-RU" sz="4000" b="1" dirty="0" smtClean="0">
                <a:effectLst>
                  <a:outerShdw blurRad="38100" dist="38100" dir="2700000" algn="tl">
                    <a:srgbClr val="000000">
                      <a:alpha val="43137"/>
                    </a:srgbClr>
                  </a:outerShdw>
                </a:effectLst>
              </a:rPr>
              <a:t/>
            </a:r>
            <a:br>
              <a:rPr lang="ru-RU" sz="4000" b="1" dirty="0" smtClean="0">
                <a:effectLst>
                  <a:outerShdw blurRad="38100" dist="38100" dir="2700000" algn="tl">
                    <a:srgbClr val="000000">
                      <a:alpha val="43137"/>
                    </a:srgbClr>
                  </a:outerShdw>
                </a:effectLst>
              </a:rPr>
            </a:br>
            <a:r>
              <a:rPr lang="ru-RU" sz="4000" b="1" dirty="0" smtClean="0">
                <a:effectLst>
                  <a:outerShdw blurRad="38100" dist="38100" dir="2700000" algn="tl">
                    <a:srgbClr val="000000">
                      <a:alpha val="43137"/>
                    </a:srgbClr>
                  </a:outerShdw>
                </a:effectLst>
              </a:rPr>
              <a:t>БЫЛАЗИМАЗИМОЙХОЛОДНОМОРОЗЩИПЛЕТЩЕКИПОГОДАХОРОШАЯСВЕТИСОЛНЦЕДЕТИРАДУЮТСЯТЕПЛЫМЛУЧАМ</a:t>
            </a:r>
            <a:r>
              <a:rPr lang="ru-RU" sz="3100" dirty="0" smtClean="0"/>
              <a:t/>
            </a:r>
            <a:br>
              <a:rPr lang="ru-RU" sz="3100" dirty="0" smtClean="0"/>
            </a:br>
            <a:r>
              <a:rPr lang="ru-RU" sz="3100" dirty="0" smtClean="0"/>
              <a:t/>
            </a:r>
            <a:br>
              <a:rPr lang="ru-RU" sz="3100" dirty="0" smtClean="0"/>
            </a:br>
            <a:endParaRPr lang="ru-RU" sz="3100" dirty="0"/>
          </a:p>
        </p:txBody>
      </p:sp>
    </p:spTree>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429684" cy="6215082"/>
          </a:xfrm>
        </p:spPr>
        <p:txBody>
          <a:bodyPr>
            <a:normAutofit/>
          </a:bodyPr>
          <a:lstStyle/>
          <a:p>
            <a:pPr algn="ctr"/>
            <a:r>
              <a:rPr lang="ru-RU" sz="8000" b="1" dirty="0" smtClean="0">
                <a:solidFill>
                  <a:schemeClr val="tx2">
                    <a:lumMod val="50000"/>
                  </a:schemeClr>
                </a:solidFill>
                <a:effectLst>
                  <a:outerShdw blurRad="38100" dist="38100" dir="2700000" algn="tl">
                    <a:srgbClr val="000000">
                      <a:alpha val="43137"/>
                    </a:srgbClr>
                  </a:outerShdw>
                </a:effectLst>
              </a:rPr>
              <a:t>Внимание </a:t>
            </a:r>
            <a:r>
              <a:rPr lang="ru-RU" sz="6600" b="1" dirty="0" smtClean="0">
                <a:effectLst>
                  <a:outerShdw blurRad="38100" dist="38100" dir="2700000" algn="tl">
                    <a:srgbClr val="000000">
                      <a:alpha val="43137"/>
                    </a:srgbClr>
                  </a:outerShdw>
                </a:effectLst>
              </a:rPr>
              <a:t>– это способность человека сосредоточиться </a:t>
            </a:r>
            <a:br>
              <a:rPr lang="ru-RU" sz="6600" b="1" dirty="0" smtClean="0">
                <a:effectLst>
                  <a:outerShdw blurRad="38100" dist="38100" dir="2700000" algn="tl">
                    <a:srgbClr val="000000">
                      <a:alpha val="43137"/>
                    </a:srgbClr>
                  </a:outerShdw>
                </a:effectLst>
              </a:rPr>
            </a:br>
            <a:r>
              <a:rPr lang="ru-RU" sz="6600" b="1" dirty="0" smtClean="0">
                <a:effectLst>
                  <a:outerShdw blurRad="38100" dist="38100" dir="2700000" algn="tl">
                    <a:srgbClr val="000000">
                      <a:alpha val="43137"/>
                    </a:srgbClr>
                  </a:outerShdw>
                </a:effectLst>
              </a:rPr>
              <a:t>на определённых объектах и явлениях.</a:t>
            </a:r>
            <a:endParaRPr lang="ru-RU" sz="6600" b="1" dirty="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714356"/>
            <a:ext cx="8715436" cy="5857916"/>
          </a:xfrm>
        </p:spPr>
        <p:txBody>
          <a:bodyPr>
            <a:normAutofit fontScale="90000"/>
          </a:bodyPr>
          <a:lstStyle/>
          <a:p>
            <a:r>
              <a:rPr lang="ru-RU" sz="3600" dirty="0" smtClean="0"/>
              <a:t/>
            </a:r>
            <a:br>
              <a:rPr lang="ru-RU" sz="3600" dirty="0" smtClean="0"/>
            </a:br>
            <a:r>
              <a:rPr lang="ru-RU" sz="3600" b="1" dirty="0" smtClean="0">
                <a:effectLst>
                  <a:outerShdw blurRad="38100" dist="38100" dir="2700000" algn="tl">
                    <a:srgbClr val="000000">
                      <a:alpha val="43137"/>
                    </a:srgbClr>
                  </a:outerShdw>
                </a:effectLst>
              </a:rPr>
              <a:t>1. Концентрация – степень сосредоточенности внимания на объекте.</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2. Объём – количество объектов, которые могут быть охвачены вниманием одновременно.</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3. Устойчивость – длительность сосредоточения внимания на объекте.</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4. Переключение – намеренный перенос внимания с одного объекта на другое </a:t>
            </a:r>
            <a:r>
              <a:rPr lang="ru-RU" sz="3600" b="1" dirty="0" smtClean="0">
                <a:effectLst>
                  <a:outerShdw blurRad="38100" dist="38100" dir="2700000" algn="tl">
                    <a:srgbClr val="000000">
                      <a:alpha val="43137"/>
                    </a:srgbClr>
                  </a:outerShdw>
                </a:effectLst>
              </a:rPr>
              <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(осознанность </a:t>
            </a:r>
            <a:r>
              <a:rPr lang="ru-RU" sz="3600" b="1" dirty="0" smtClean="0">
                <a:effectLst>
                  <a:outerShdw blurRad="38100" dist="38100" dir="2700000" algn="tl">
                    <a:srgbClr val="000000">
                      <a:alpha val="43137"/>
                    </a:srgbClr>
                  </a:outerShdw>
                </a:effectLst>
              </a:rPr>
              <a:t>отличает переключение от отвлечения внимания).</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5. Распределение – возможность удерживать в сфере внимания несколько объектов.</a:t>
            </a:r>
            <a:endParaRPr lang="ru-RU" b="1" dirty="0">
              <a:effectLst>
                <a:outerShdw blurRad="38100" dist="38100" dir="2700000" algn="tl">
                  <a:srgbClr val="000000">
                    <a:alpha val="43137"/>
                  </a:srgbClr>
                </a:outerShdw>
              </a:effectLst>
            </a:endParaRPr>
          </a:p>
        </p:txBody>
      </p:sp>
      <p:sp>
        <p:nvSpPr>
          <p:cNvPr id="3" name="Прямоугольник 2"/>
          <p:cNvSpPr/>
          <p:nvPr/>
        </p:nvSpPr>
        <p:spPr>
          <a:xfrm>
            <a:off x="0" y="0"/>
            <a:ext cx="9144000" cy="646331"/>
          </a:xfrm>
          <a:prstGeom prst="rect">
            <a:avLst/>
          </a:prstGeom>
        </p:spPr>
        <p:txBody>
          <a:bodyPr wrap="square">
            <a:spAutoFit/>
          </a:bodyPr>
          <a:lstStyle/>
          <a:p>
            <a:pPr algn="ctr"/>
            <a:r>
              <a:rPr lang="ru-RU" sz="3600" b="1" dirty="0" smtClean="0">
                <a:solidFill>
                  <a:schemeClr val="bg2">
                    <a:lumMod val="10000"/>
                  </a:schemeClr>
                </a:solidFill>
                <a:effectLst>
                  <a:outerShdw blurRad="38100" dist="38100" dir="2700000" algn="tl">
                    <a:srgbClr val="000000">
                      <a:alpha val="43137"/>
                    </a:srgbClr>
                  </a:outerShdw>
                </a:effectLst>
              </a:rPr>
              <a:t>Основные свойства внимания:</a:t>
            </a:r>
            <a:endParaRPr lang="ru-RU" sz="3600" b="1" dirty="0">
              <a:solidFill>
                <a:schemeClr val="bg2">
                  <a:lumMod val="10000"/>
                </a:schemeClr>
              </a:solidFill>
              <a:effectLst>
                <a:outerShdw blurRad="38100" dist="38100" dir="2700000" algn="tl">
                  <a:srgbClr val="000000">
                    <a:alpha val="43137"/>
                  </a:srgbClr>
                </a:outerShdw>
              </a:effectLst>
            </a:endParaRPr>
          </a:p>
        </p:txBody>
      </p:sp>
    </p:spTree>
  </p:cSld>
  <p:clrMapOvr>
    <a:masterClrMapping/>
  </p:clrMapOvr>
  <p:transition>
    <p:strip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785794"/>
            <a:ext cx="8477280" cy="5000660"/>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7300" b="1" dirty="0" smtClean="0">
                <a:solidFill>
                  <a:schemeClr val="tx2">
                    <a:lumMod val="50000"/>
                  </a:schemeClr>
                </a:solidFill>
                <a:effectLst>
                  <a:outerShdw blurRad="38100" dist="38100" dir="2700000" algn="tl">
                    <a:srgbClr val="000000">
                      <a:alpha val="43137"/>
                    </a:srgbClr>
                  </a:outerShdw>
                </a:effectLst>
              </a:rPr>
              <a:t>Внимание</a:t>
            </a:r>
            <a:r>
              <a:rPr lang="ru-RU" sz="6000" b="1" dirty="0" smtClean="0">
                <a:effectLst>
                  <a:outerShdw blurRad="38100" dist="38100" dir="2700000" algn="tl">
                    <a:srgbClr val="000000">
                      <a:alpha val="43137"/>
                    </a:srgbClr>
                  </a:outerShdw>
                </a:effectLst>
              </a:rPr>
              <a:t> – это не раз и навсегда данное качество. Внимание можно и нужно развивать!</a:t>
            </a:r>
            <a:br>
              <a:rPr lang="ru-RU" sz="6000" b="1" dirty="0" smtClean="0">
                <a:effectLst>
                  <a:outerShdw blurRad="38100" dist="38100" dir="2700000" algn="tl">
                    <a:srgbClr val="000000">
                      <a:alpha val="43137"/>
                    </a:srgbClr>
                  </a:outerShdw>
                </a:effectLst>
              </a:rPr>
            </a:br>
            <a:r>
              <a:rPr lang="ru-RU" sz="6000" b="1" dirty="0" smtClean="0">
                <a:effectLst>
                  <a:outerShdw blurRad="38100" dist="38100" dir="2700000" algn="tl">
                    <a:srgbClr val="000000">
                      <a:alpha val="43137"/>
                    </a:srgbClr>
                  </a:outerShdw>
                </a:effectLst>
              </a:rPr>
              <a:t>Главные помощники ребёнку в </a:t>
            </a:r>
            <a:r>
              <a:rPr lang="ru-RU" sz="6000" b="1" dirty="0" smtClean="0">
                <a:effectLst>
                  <a:outerShdw blurRad="38100" dist="38100" dir="2700000" algn="tl">
                    <a:srgbClr val="000000">
                      <a:alpha val="43137"/>
                    </a:srgbClr>
                  </a:outerShdw>
                </a:effectLst>
              </a:rPr>
              <a:t>этом </a:t>
            </a:r>
            <a:r>
              <a:rPr lang="ru-RU" sz="6000" b="1" dirty="0" smtClean="0">
                <a:effectLst>
                  <a:outerShdw blurRad="38100" dist="38100" dir="2700000" algn="tl">
                    <a:srgbClr val="000000">
                      <a:alpha val="43137"/>
                    </a:srgbClr>
                  </a:outerShdw>
                </a:effectLst>
              </a:rPr>
              <a:t>- </a:t>
            </a:r>
            <a:r>
              <a:rPr lang="ru-RU" sz="6000" b="1" dirty="0" smtClean="0">
                <a:solidFill>
                  <a:schemeClr val="tx2">
                    <a:lumMod val="50000"/>
                  </a:schemeClr>
                </a:solidFill>
                <a:effectLst>
                  <a:outerShdw blurRad="38100" dist="38100" dir="2700000" algn="tl">
                    <a:srgbClr val="000000">
                      <a:alpha val="43137"/>
                    </a:srgbClr>
                  </a:outerShdw>
                </a:effectLst>
              </a:rPr>
              <a:t>родители</a:t>
            </a:r>
            <a:r>
              <a:rPr lang="ru-RU" sz="6000" b="1" dirty="0" smtClean="0">
                <a:effectLst>
                  <a:outerShdw blurRad="38100" dist="38100" dir="2700000" algn="tl">
                    <a:srgbClr val="000000">
                      <a:alpha val="43137"/>
                    </a:srgbClr>
                  </a:outerShdw>
                </a:effectLst>
              </a:rPr>
              <a:t>!</a:t>
            </a:r>
            <a:endParaRPr lang="ru-RU" b="1" dirty="0">
              <a:effectLst>
                <a:outerShdw blurRad="38100" dist="38100" dir="2700000" algn="tl">
                  <a:srgbClr val="000000">
                    <a:alpha val="43137"/>
                  </a:srgbClr>
                </a:outerShdw>
              </a:effectLst>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18360"/>
            <a:ext cx="8429716" cy="6082474"/>
          </a:xfrm>
        </p:spPr>
        <p:txBody>
          <a:bodyPr>
            <a:normAutofit fontScale="90000"/>
          </a:bodyPr>
          <a:lstStyle/>
          <a:p>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smtClean="0"/>
              <a:t/>
            </a:r>
            <a:br>
              <a:rPr lang="ru-RU" dirty="0" smtClean="0"/>
            </a:br>
            <a:r>
              <a:rPr lang="ru-RU" dirty="0" smtClean="0"/>
              <a:t/>
            </a:r>
            <a:br>
              <a:rPr lang="ru-RU" dirty="0" smtClean="0"/>
            </a:br>
            <a:r>
              <a:rPr lang="ru-RU" b="1" dirty="0" smtClean="0">
                <a:solidFill>
                  <a:schemeClr val="tx2">
                    <a:lumMod val="50000"/>
                  </a:schemeClr>
                </a:solidFill>
                <a:effectLst>
                  <a:outerShdw blurRad="38100" dist="38100" dir="2700000" algn="tl">
                    <a:srgbClr val="000000">
                      <a:alpha val="43137"/>
                    </a:srgbClr>
                  </a:outerShdw>
                </a:effectLst>
              </a:rPr>
              <a:t>1. Охота на кота.</a:t>
            </a:r>
            <a:r>
              <a:rPr lang="ru-RU" dirty="0" smtClean="0"/>
              <a:t/>
            </a:r>
            <a:br>
              <a:rPr lang="ru-RU" dirty="0" smtClean="0"/>
            </a:br>
            <a:r>
              <a:rPr lang="ru-RU" sz="4400" b="1" dirty="0" smtClean="0">
                <a:effectLst>
                  <a:outerShdw blurRad="38100" dist="38100" dir="2700000" algn="tl">
                    <a:srgbClr val="000000">
                      <a:alpha val="43137"/>
                    </a:srgbClr>
                  </a:outerShdw>
                </a:effectLst>
              </a:rPr>
              <a:t>Детям </a:t>
            </a:r>
            <a:r>
              <a:rPr lang="ru-RU" sz="4400" b="1" dirty="0" smtClean="0">
                <a:effectLst>
                  <a:outerShdw blurRad="38100" dist="38100" dir="2700000" algn="tl">
                    <a:srgbClr val="000000">
                      <a:alpha val="43137"/>
                    </a:srgbClr>
                  </a:outerShdw>
                </a:effectLst>
              </a:rPr>
              <a:t>предлагаются тексты (одинаковые по количеству слов и длине), вырезанные из журнала, газеты. По команде дети должны вычеркнуть из текста три буквы: К, О, Т, кто сделает это быстрее и с меньшим числом ошибок, тому полагается приз.</a:t>
            </a:r>
            <a:r>
              <a:rPr lang="ru-RU" sz="3600" dirty="0" smtClean="0"/>
              <a:t/>
            </a:r>
            <a:br>
              <a:rPr lang="ru-RU" sz="3600" dirty="0" smtClean="0"/>
            </a:br>
            <a:endParaRPr lang="ru-RU"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85728"/>
            <a:ext cx="8643998" cy="5572164"/>
          </a:xfrm>
        </p:spPr>
        <p:txBody>
          <a:bodyPr>
            <a:normAutofit fontScale="90000"/>
          </a:bodyPr>
          <a:lstStyle/>
          <a:p>
            <a:pPr algn="ct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sz="6000" b="1" dirty="0" smtClean="0">
                <a:solidFill>
                  <a:schemeClr val="tx2">
                    <a:lumMod val="50000"/>
                  </a:schemeClr>
                </a:solidFill>
                <a:effectLst>
                  <a:outerShdw blurRad="38100" dist="38100" dir="2700000" algn="tl">
                    <a:srgbClr val="000000">
                      <a:alpha val="43137"/>
                    </a:srgbClr>
                  </a:outerShdw>
                </a:effectLst>
              </a:rPr>
              <a:t>Найди различия.</a:t>
            </a:r>
            <a:r>
              <a:rPr lang="ru-RU" sz="6000" b="1" dirty="0">
                <a:solidFill>
                  <a:schemeClr val="tx2">
                    <a:lumMod val="50000"/>
                  </a:schemeClr>
                </a:solidFill>
                <a:effectLst>
                  <a:outerShdw blurRad="38100" dist="38100" dir="2700000" algn="tl">
                    <a:srgbClr val="000000">
                      <a:alpha val="43137"/>
                    </a:srgbClr>
                  </a:outerShdw>
                </a:effectLst>
              </a:rPr>
              <a:t> </a:t>
            </a:r>
            <a:r>
              <a:rPr lang="ru-RU" b="1" dirty="0">
                <a:effectLst>
                  <a:outerShdw blurRad="38100" dist="38100" dir="2700000" algn="tl">
                    <a:srgbClr val="000000">
                      <a:alpha val="43137"/>
                    </a:srgbClr>
                  </a:outerShdw>
                </a:effectLst>
              </a:rPr>
              <a:t/>
            </a:r>
            <a:br>
              <a:rPr lang="ru-RU" b="1" dirty="0">
                <a:effectLst>
                  <a:outerShdw blurRad="38100" dist="38100" dir="2700000" algn="tl">
                    <a:srgbClr val="000000">
                      <a:alpha val="43137"/>
                    </a:srgbClr>
                  </a:outerShdw>
                </a:effectLst>
              </a:rPr>
            </a:br>
            <a:r>
              <a:rPr lang="ru-RU" b="1" dirty="0" smtClean="0">
                <a:solidFill>
                  <a:schemeClr val="accent1">
                    <a:lumMod val="75000"/>
                  </a:schemeClr>
                </a:solidFill>
                <a:effectLst>
                  <a:outerShdw blurRad="38100" dist="38100" dir="2700000" algn="tl">
                    <a:srgbClr val="000000">
                      <a:alpha val="43137"/>
                    </a:srgbClr>
                  </a:outerShdw>
                </a:effectLst>
              </a:rPr>
              <a:t>Перед детьми кладут две картинки, кажущиеся на первый взгляд одинаковыми, но имеющие существенные различия. Играющие должны найти эти различия. Выигрывает тот, кто найдёт их больше.</a:t>
            </a:r>
            <a:endParaRPr lang="ru-RU" b="1" dirty="0">
              <a:solidFill>
                <a:schemeClr val="accent1">
                  <a:lumMod val="75000"/>
                </a:schemeClr>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85728"/>
            <a:ext cx="8715436" cy="6429420"/>
          </a:xfrm>
        </p:spPr>
        <p:txBody>
          <a:bodyPr>
            <a:normAutofit fontScale="90000"/>
          </a:bodyPr>
          <a:lstStyle/>
          <a:p>
            <a:pPr algn="ct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sz="6000" b="1" dirty="0" smtClean="0">
                <a:effectLst>
                  <a:outerShdw blurRad="38100" dist="38100" dir="2700000" algn="tl">
                    <a:srgbClr val="000000">
                      <a:alpha val="43137"/>
                    </a:srgbClr>
                  </a:outerShdw>
                </a:effectLst>
              </a:rPr>
              <a:t>Игровая.</a:t>
            </a:r>
            <a:r>
              <a:rPr lang="ru-RU" dirty="0" smtClean="0"/>
              <a:t/>
            </a:r>
            <a:br>
              <a:rPr lang="ru-RU" dirty="0" smtClean="0"/>
            </a:br>
            <a:r>
              <a:rPr lang="ru-RU" sz="3600" b="1" dirty="0" smtClean="0">
                <a:solidFill>
                  <a:schemeClr val="accent1">
                    <a:lumMod val="75000"/>
                  </a:schemeClr>
                </a:solidFill>
                <a:effectLst>
                  <a:outerShdw blurRad="38100" dist="38100" dir="2700000" algn="tl">
                    <a:srgbClr val="000000">
                      <a:alpha val="43137"/>
                    </a:srgbClr>
                  </a:outerShdw>
                </a:effectLst>
              </a:rPr>
              <a:t>Дети встают в круг, берутся за руки. </a:t>
            </a:r>
            <a:r>
              <a:rPr lang="ru-RU" sz="6000" dirty="0" smtClean="0"/>
              <a:t/>
            </a:r>
            <a:br>
              <a:rPr lang="ru-RU" sz="6000" dirty="0" smtClean="0"/>
            </a:br>
            <a:r>
              <a:rPr lang="ru-RU" sz="3600" b="1" dirty="0" smtClean="0">
                <a:solidFill>
                  <a:schemeClr val="accent1">
                    <a:lumMod val="75000"/>
                  </a:schemeClr>
                </a:solidFill>
                <a:effectLst>
                  <a:outerShdw blurRad="38100" dist="38100" dir="2700000" algn="tl">
                    <a:srgbClr val="000000">
                      <a:alpha val="43137"/>
                    </a:srgbClr>
                  </a:outerShdw>
                </a:effectLst>
              </a:rPr>
              <a:t>В центре находится ведущий. Играющие ходят по кругу и говорят нараспев слова:</a:t>
            </a:r>
            <a:br>
              <a:rPr lang="ru-RU" sz="3600" b="1" dirty="0" smtClean="0">
                <a:solidFill>
                  <a:schemeClr val="accent1">
                    <a:lumMod val="75000"/>
                  </a:schemeClr>
                </a:solidFill>
                <a:effectLst>
                  <a:outerShdw blurRad="38100" dist="38100" dir="2700000" algn="tl">
                    <a:srgbClr val="000000">
                      <a:alpha val="43137"/>
                    </a:srgbClr>
                  </a:outerShdw>
                </a:effectLst>
              </a:rPr>
            </a:br>
            <a:r>
              <a:rPr lang="ru-RU" sz="3600" b="1" dirty="0" smtClean="0">
                <a:solidFill>
                  <a:schemeClr val="accent1">
                    <a:lumMod val="75000"/>
                  </a:schemeClr>
                </a:solidFill>
                <a:effectLst>
                  <a:outerShdw blurRad="38100" dist="38100" dir="2700000" algn="tl">
                    <a:srgbClr val="000000">
                      <a:alpha val="43137"/>
                    </a:srgbClr>
                  </a:outerShdw>
                </a:effectLst>
              </a:rPr>
              <a:t>У дядюшки Трифона </a:t>
            </a:r>
            <a:br>
              <a:rPr lang="ru-RU" sz="3600" b="1" dirty="0" smtClean="0">
                <a:solidFill>
                  <a:schemeClr val="accent1">
                    <a:lumMod val="75000"/>
                  </a:schemeClr>
                </a:solidFill>
                <a:effectLst>
                  <a:outerShdw blurRad="38100" dist="38100" dir="2700000" algn="tl">
                    <a:srgbClr val="000000">
                      <a:alpha val="43137"/>
                    </a:srgbClr>
                  </a:outerShdw>
                </a:effectLst>
              </a:rPr>
            </a:br>
            <a:r>
              <a:rPr lang="ru-RU" sz="3600" b="1" dirty="0" smtClean="0">
                <a:solidFill>
                  <a:schemeClr val="accent1">
                    <a:lumMod val="75000"/>
                  </a:schemeClr>
                </a:solidFill>
                <a:effectLst>
                  <a:outerShdw blurRad="38100" dist="38100" dir="2700000" algn="tl">
                    <a:srgbClr val="000000">
                      <a:alpha val="43137"/>
                    </a:srgbClr>
                  </a:outerShdw>
                </a:effectLst>
              </a:rPr>
              <a:t>Было семеро детей.</a:t>
            </a:r>
            <a:br>
              <a:rPr lang="ru-RU" sz="3600" b="1" dirty="0" smtClean="0">
                <a:solidFill>
                  <a:schemeClr val="accent1">
                    <a:lumMod val="75000"/>
                  </a:schemeClr>
                </a:solidFill>
                <a:effectLst>
                  <a:outerShdw blurRad="38100" dist="38100" dir="2700000" algn="tl">
                    <a:srgbClr val="000000">
                      <a:alpha val="43137"/>
                    </a:srgbClr>
                  </a:outerShdw>
                </a:effectLst>
              </a:rPr>
            </a:br>
            <a:r>
              <a:rPr lang="ru-RU" sz="3600" b="1" dirty="0" smtClean="0">
                <a:solidFill>
                  <a:schemeClr val="accent1">
                    <a:lumMod val="75000"/>
                  </a:schemeClr>
                </a:solidFill>
                <a:effectLst>
                  <a:outerShdw blurRad="38100" dist="38100" dir="2700000" algn="tl">
                    <a:srgbClr val="000000">
                      <a:alpha val="43137"/>
                    </a:srgbClr>
                  </a:outerShdw>
                </a:effectLst>
              </a:rPr>
              <a:t>Семеро сыновей.</a:t>
            </a:r>
            <a:br>
              <a:rPr lang="ru-RU" sz="3600" b="1" dirty="0" smtClean="0">
                <a:solidFill>
                  <a:schemeClr val="accent1">
                    <a:lumMod val="75000"/>
                  </a:schemeClr>
                </a:solidFill>
                <a:effectLst>
                  <a:outerShdw blurRad="38100" dist="38100" dir="2700000" algn="tl">
                    <a:srgbClr val="000000">
                      <a:alpha val="43137"/>
                    </a:srgbClr>
                  </a:outerShdw>
                </a:effectLst>
              </a:rPr>
            </a:br>
            <a:r>
              <a:rPr lang="ru-RU" sz="3600" b="1" dirty="0" smtClean="0">
                <a:solidFill>
                  <a:schemeClr val="accent1">
                    <a:lumMod val="75000"/>
                  </a:schemeClr>
                </a:solidFill>
                <a:effectLst>
                  <a:outerShdw blurRad="38100" dist="38100" dir="2700000" algn="tl">
                    <a:srgbClr val="000000">
                      <a:alpha val="43137"/>
                    </a:srgbClr>
                  </a:outerShdw>
                </a:effectLst>
              </a:rPr>
              <a:t>Они не пили, не ели.</a:t>
            </a:r>
            <a:br>
              <a:rPr lang="ru-RU" sz="3600" b="1" dirty="0" smtClean="0">
                <a:solidFill>
                  <a:schemeClr val="accent1">
                    <a:lumMod val="75000"/>
                  </a:schemeClr>
                </a:solidFill>
                <a:effectLst>
                  <a:outerShdw blurRad="38100" dist="38100" dir="2700000" algn="tl">
                    <a:srgbClr val="000000">
                      <a:alpha val="43137"/>
                    </a:srgbClr>
                  </a:outerShdw>
                </a:effectLst>
              </a:rPr>
            </a:br>
            <a:r>
              <a:rPr lang="ru-RU" sz="3600" b="1" dirty="0" smtClean="0">
                <a:solidFill>
                  <a:schemeClr val="accent1">
                    <a:lumMod val="75000"/>
                  </a:schemeClr>
                </a:solidFill>
                <a:effectLst>
                  <a:outerShdw blurRad="38100" dist="38100" dir="2700000" algn="tl">
                    <a:srgbClr val="000000">
                      <a:alpha val="43137"/>
                    </a:srgbClr>
                  </a:outerShdw>
                </a:effectLst>
              </a:rPr>
              <a:t>Друг на друга смотрели.</a:t>
            </a:r>
            <a:br>
              <a:rPr lang="ru-RU" sz="3600" b="1" dirty="0" smtClean="0">
                <a:solidFill>
                  <a:schemeClr val="accent1">
                    <a:lumMod val="75000"/>
                  </a:schemeClr>
                </a:solidFill>
                <a:effectLst>
                  <a:outerShdw blurRad="38100" dist="38100" dir="2700000" algn="tl">
                    <a:srgbClr val="000000">
                      <a:alpha val="43137"/>
                    </a:srgbClr>
                  </a:outerShdw>
                </a:effectLst>
              </a:rPr>
            </a:br>
            <a:r>
              <a:rPr lang="ru-RU" sz="3600" b="1" dirty="0" smtClean="0">
                <a:solidFill>
                  <a:schemeClr val="accent1">
                    <a:lumMod val="75000"/>
                  </a:schemeClr>
                </a:solidFill>
                <a:effectLst>
                  <a:outerShdw blurRad="38100" dist="38100" dir="2700000" algn="tl">
                    <a:srgbClr val="000000">
                      <a:alpha val="43137"/>
                    </a:srgbClr>
                  </a:outerShdw>
                </a:effectLst>
              </a:rPr>
              <a:t>Разом делали, как я! При последних словах начинают повторять жесты ведущего. Тот, кто повторил движение лучше всех, становится ведущим</a:t>
            </a:r>
            <a:r>
              <a:rPr lang="ru-RU" sz="3600" b="1" dirty="0" smtClean="0">
                <a:solidFill>
                  <a:schemeClr val="accent1">
                    <a:lumMod val="75000"/>
                  </a:schemeClr>
                </a:solidFill>
                <a:effectLst>
                  <a:outerShdw blurRad="38100" dist="38100" dir="2700000" algn="tl">
                    <a:srgbClr val="000000">
                      <a:alpha val="43137"/>
                    </a:srgbClr>
                  </a:outerShdw>
                </a:effectLst>
              </a:rPr>
              <a:t>.</a:t>
            </a:r>
            <a:endParaRPr lang="ru-RU" sz="1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477280" cy="6000792"/>
          </a:xfrm>
        </p:spPr>
        <p:txBody>
          <a:bodyPr>
            <a:normAutofit fontScale="90000"/>
          </a:bodyPr>
          <a:lstStyle/>
          <a:p>
            <a:pPr algn="ctr"/>
            <a:r>
              <a:rPr lang="ru-RU" dirty="0" smtClean="0"/>
              <a:t/>
            </a:r>
            <a:br>
              <a:rPr lang="ru-RU" dirty="0" smtClean="0"/>
            </a:br>
            <a:r>
              <a:rPr lang="ru-RU" dirty="0"/>
              <a:t/>
            </a:r>
            <a:br>
              <a:rPr lang="ru-RU" dirty="0"/>
            </a:br>
            <a:r>
              <a:rPr lang="ru-RU" dirty="0" smtClean="0"/>
              <a:t/>
            </a:r>
            <a:br>
              <a:rPr lang="ru-RU" dirty="0" smtClean="0"/>
            </a:br>
            <a:r>
              <a:rPr lang="ru-RU" sz="7300" b="1" dirty="0" smtClean="0">
                <a:effectLst>
                  <a:outerShdw blurRad="38100" dist="38100" dir="2700000" algn="tl">
                    <a:srgbClr val="000000">
                      <a:alpha val="43137"/>
                    </a:srgbClr>
                  </a:outerShdw>
                </a:effectLst>
              </a:rPr>
              <a:t>Зеркало.</a:t>
            </a:r>
            <a:r>
              <a:rPr lang="ru-RU" sz="6000" b="1" dirty="0" smtClean="0">
                <a:effectLst>
                  <a:outerShdw blurRad="38100" dist="38100" dir="2700000" algn="tl">
                    <a:srgbClr val="000000">
                      <a:alpha val="43137"/>
                    </a:srgbClr>
                  </a:outerShdw>
                </a:effectLst>
              </a:rPr>
              <a:t/>
            </a:r>
            <a:br>
              <a:rPr lang="ru-RU" sz="6000" b="1" dirty="0" smtClean="0">
                <a:effectLst>
                  <a:outerShdw blurRad="38100" dist="38100" dir="2700000" algn="tl">
                    <a:srgbClr val="000000">
                      <a:alpha val="43137"/>
                    </a:srgbClr>
                  </a:outerShdw>
                </a:effectLst>
              </a:rPr>
            </a:br>
            <a:r>
              <a:rPr lang="ru-RU" sz="6000" b="1" dirty="0" smtClean="0">
                <a:solidFill>
                  <a:schemeClr val="accent1">
                    <a:lumMod val="75000"/>
                  </a:schemeClr>
                </a:solidFill>
                <a:effectLst>
                  <a:outerShdw blurRad="38100" dist="38100" dir="2700000" algn="tl">
                    <a:srgbClr val="000000">
                      <a:alpha val="43137"/>
                    </a:srgbClr>
                  </a:outerShdw>
                </a:effectLst>
              </a:rPr>
              <a:t>Двое играющих встают друг против друга. Один из них зеркало. Он должен в точности, как зеркало, повторять движения другого.</a:t>
            </a:r>
            <a:endParaRPr lang="ru-RU" sz="6000" b="1" dirty="0">
              <a:solidFill>
                <a:schemeClr val="accent1">
                  <a:lumMod val="75000"/>
                </a:schemeClr>
              </a:solidFill>
              <a:effectLst>
                <a:outerShdw blurRad="38100" dist="38100" dir="2700000" algn="tl">
                  <a:srgbClr val="000000">
                    <a:alpha val="43137"/>
                  </a:srgbClr>
                </a:outerShdw>
              </a:effectLst>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85728"/>
            <a:ext cx="8572560" cy="6072230"/>
          </a:xfrm>
        </p:spPr>
        <p:txBody>
          <a:bodyPr>
            <a:normAutofit fontScale="90000"/>
          </a:bodyPr>
          <a:lstStyle/>
          <a:p>
            <a:pPr algn="ctr"/>
            <a:r>
              <a:rPr lang="ru-RU" dirty="0" smtClean="0"/>
              <a:t/>
            </a:r>
            <a:br>
              <a:rPr lang="ru-RU" dirty="0" smtClean="0"/>
            </a:br>
            <a:r>
              <a:rPr lang="ru-RU" dirty="0"/>
              <a:t/>
            </a:r>
            <a:br>
              <a:rPr lang="ru-RU" dirty="0"/>
            </a:br>
            <a:r>
              <a:rPr lang="ru-RU" dirty="0" smtClean="0"/>
              <a:t/>
            </a:r>
            <a:br>
              <a:rPr lang="ru-RU" dirty="0" smtClean="0"/>
            </a:br>
            <a:r>
              <a:rPr lang="ru-RU" dirty="0" smtClean="0"/>
              <a:t/>
            </a:r>
            <a:br>
              <a:rPr lang="ru-RU" dirty="0" smtClean="0"/>
            </a:br>
            <a:r>
              <a:rPr lang="ru-RU" dirty="0" smtClean="0"/>
              <a:t/>
            </a:r>
            <a:br>
              <a:rPr lang="ru-RU" dirty="0" smtClean="0"/>
            </a:br>
            <a:r>
              <a:rPr lang="ru-RU" sz="6000" b="1" dirty="0" smtClean="0">
                <a:effectLst>
                  <a:outerShdw blurRad="38100" dist="38100" dir="2700000" algn="tl">
                    <a:srgbClr val="000000">
                      <a:alpha val="43137"/>
                    </a:srgbClr>
                  </a:outerShdw>
                </a:effectLst>
              </a:rPr>
              <a:t>Самый внимательный.</a:t>
            </a:r>
            <a:br>
              <a:rPr lang="ru-RU" sz="6000" b="1" dirty="0" smtClean="0">
                <a:effectLst>
                  <a:outerShdw blurRad="38100" dist="38100" dir="2700000" algn="tl">
                    <a:srgbClr val="000000">
                      <a:alpha val="43137"/>
                    </a:srgbClr>
                  </a:outerShdw>
                </a:effectLst>
              </a:rPr>
            </a:br>
            <a:r>
              <a:rPr lang="ru-RU" sz="3100" b="1" dirty="0" smtClean="0">
                <a:effectLst>
                  <a:outerShdw blurRad="38100" dist="38100" dir="2700000" algn="tl">
                    <a:srgbClr val="000000">
                      <a:alpha val="43137"/>
                    </a:srgbClr>
                  </a:outerShdw>
                </a:effectLst>
              </a:rPr>
              <a:t>Необходимо внимательно послушать текст и подсчитать в нём</a:t>
            </a:r>
            <a:br>
              <a:rPr lang="ru-RU" sz="3100" b="1" dirty="0" smtClean="0">
                <a:effectLst>
                  <a:outerShdw blurRad="38100" dist="38100" dir="2700000" algn="tl">
                    <a:srgbClr val="000000">
                      <a:alpha val="43137"/>
                    </a:srgbClr>
                  </a:outerShdw>
                </a:effectLst>
              </a:rPr>
            </a:br>
            <a:r>
              <a:rPr lang="ru-RU" sz="3100" b="1" dirty="0" smtClean="0">
                <a:effectLst>
                  <a:outerShdw blurRad="38100" dist="38100" dir="2700000" algn="tl">
                    <a:srgbClr val="000000">
                      <a:alpha val="43137"/>
                    </a:srgbClr>
                  </a:outerShdw>
                </a:effectLst>
              </a:rPr>
              <a:t> количество слов со звуком «Л».</a:t>
            </a:r>
            <a:br>
              <a:rPr lang="ru-RU" sz="3100" b="1" dirty="0" smtClean="0">
                <a:effectLst>
                  <a:outerShdw blurRad="38100" dist="38100" dir="2700000" algn="tl">
                    <a:srgbClr val="000000">
                      <a:alpha val="43137"/>
                    </a:srgbClr>
                  </a:outerShdw>
                </a:effectLst>
              </a:rPr>
            </a:br>
            <a:r>
              <a:rPr lang="ru-RU" sz="3100" b="1" dirty="0" smtClean="0">
                <a:effectLst>
                  <a:outerShdw blurRad="38100" dist="38100" dir="2700000" algn="tl">
                    <a:srgbClr val="000000">
                      <a:alpha val="43137"/>
                    </a:srgbClr>
                  </a:outerShdw>
                </a:effectLst>
              </a:rPr>
              <a:t>В Индии одна семья имела слона. Мать уходила на работу, а с ребёнком оставляла слона. </a:t>
            </a:r>
            <a:br>
              <a:rPr lang="ru-RU" sz="3100" b="1" dirty="0" smtClean="0">
                <a:effectLst>
                  <a:outerShdw blurRad="38100" dist="38100" dir="2700000" algn="tl">
                    <a:srgbClr val="000000">
                      <a:alpha val="43137"/>
                    </a:srgbClr>
                  </a:outerShdw>
                </a:effectLst>
              </a:rPr>
            </a:br>
            <a:r>
              <a:rPr lang="ru-RU" sz="3100" b="1" dirty="0" smtClean="0">
                <a:effectLst>
                  <a:outerShdw blurRad="38100" dist="38100" dir="2700000" algn="tl">
                    <a:srgbClr val="000000">
                      <a:alpha val="43137"/>
                    </a:srgbClr>
                  </a:outerShdw>
                </a:effectLst>
              </a:rPr>
              <a:t>Эта огромная няня очень хорошо ухаживала за ребёнком. Иногда ребёнок уползал далеко от дома. Слон нежно брал его хоботом и переносил к дому. </a:t>
            </a:r>
            <a:br>
              <a:rPr lang="ru-RU" sz="3100" b="1" dirty="0" smtClean="0">
                <a:effectLst>
                  <a:outerShdw blurRad="38100" dist="38100" dir="2700000" algn="tl">
                    <a:srgbClr val="000000">
                      <a:alpha val="43137"/>
                    </a:srgbClr>
                  </a:outerShdw>
                </a:effectLst>
              </a:rPr>
            </a:br>
            <a:r>
              <a:rPr lang="ru-RU" sz="3100" b="1" dirty="0">
                <a:effectLst>
                  <a:outerShdw blurRad="38100" dist="38100" dir="2700000" algn="tl">
                    <a:srgbClr val="000000">
                      <a:alpha val="43137"/>
                    </a:srgbClr>
                  </a:outerShdw>
                </a:effectLst>
              </a:rPr>
              <a:t> </a:t>
            </a:r>
            <a:r>
              <a:rPr lang="ru-RU" sz="3100" b="1" dirty="0" smtClean="0">
                <a:effectLst>
                  <a:outerShdw blurRad="38100" dist="38100" dir="2700000" algn="tl">
                    <a:srgbClr val="000000">
                      <a:alpha val="43137"/>
                    </a:srgbClr>
                  </a:outerShdw>
                </a:effectLst>
              </a:rPr>
              <a:t>А когда ребёнок плакал, слон хоботом играл с ним. Хоботом он отгонял от ребёнка мух, когда ребёнок спал. Малыш любил свою огромную няню. Няня любила ребёнка.</a:t>
            </a:r>
            <a:endParaRPr lang="ru-RU" sz="31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TotalTime>
  <Words>16</Words>
  <Application>Microsoft Office PowerPoint</Application>
  <PresentationFormat>Экран (4:3)</PresentationFormat>
  <Paragraphs>16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Как помочь ребёнку стать внимательным.</vt:lpstr>
      <vt:lpstr>Внимание – это способность человека сосредоточиться  на определённых объектах и явлениях.</vt:lpstr>
      <vt:lpstr> 1. Концентрация – степень сосредоточенности внимания на объекте. 2. Объём – количество объектов, которые могут быть охвачены вниманием одновременно. 3. Устойчивость – длительность сосредоточения внимания на объекте. 4. Переключение – намеренный перенос внимания с одного объекта на другое  (осознанность отличает переключение от отвлечения внимания). 5. Распределение – возможность удерживать в сфере внимания несколько объектов.</vt:lpstr>
      <vt:lpstr>              Внимание – это не раз и навсегда данное качество. Внимание можно и нужно развивать! Главные помощники ребёнку в этом - родители!</vt:lpstr>
      <vt:lpstr>           1. Охота на кота. Детям предлагаются тексты (одинаковые по количеству слов и длине), вырезанные из журнала, газеты. По команде дети должны вычеркнуть из текста три буквы: К, О, Т, кто сделает это быстрее и с меньшим числом ошибок, тому полагается приз. </vt:lpstr>
      <vt:lpstr>         Найди различия.  Перед детьми кладут две картинки, кажущиеся на первый взгляд одинаковыми, но имеющие существенные различия. Играющие должны найти эти различия. Выигрывает тот, кто найдёт их больше.</vt:lpstr>
      <vt:lpstr>     Игровая. Дети встают в круг, берутся за руки.  В центре находится ведущий. Играющие ходят по кругу и говорят нараспев слова: У дядюшки Трифона  Было семеро детей. Семеро сыновей. Они не пили, не ели. Друг на друга смотрели. Разом делали, как я! При последних словах начинают повторять жесты ведущего. Тот, кто повторил движение лучше всех, становится ведущим.</vt:lpstr>
      <vt:lpstr>   Зеркало. Двое играющих встают друг против друга. Один из них зеркало. Он должен в точности, как зеркало, повторять движения другого.</vt:lpstr>
      <vt:lpstr>     Самый внимательный. Необходимо внимательно послушать текст и подсчитать в нём  количество слов со звуком «Л». В Индии одна семья имела слона. Мать уходила на работу, а с ребёнком оставляла слона.  Эта огромная няня очень хорошо ухаживала за ребёнком. Иногда ребёнок уползал далеко от дома. Слон нежно брал его хоботом и переносил к дому.   А когда ребёнок плакал, слон хоботом играл с ним. Хоботом он отгонял от ребёнка мух, когда ребёнок спал. Малыш любил свою огромную няню. Няня любила ребёнка.</vt:lpstr>
      <vt:lpstr>        Упражнения  по развитию внимания. Для развития произвольного внимания можно предложить ребёнку переписать без ошибок зашифрованные слова, а затем расшифровать их. Например,  АВОРОК, АЛОКШ, КИНЕЧУ, АДОГОП, АЛКУК, ТЕЛОМАС, АНИШАМ.</vt:lpstr>
      <vt:lpstr>        Упражнение 2.  Ребёнку можно предложить переписать без ошибок следующие строчки и представить себе, что могли бы означать эти слова: 1. АММАДАМА  РЕБЕРГЕ  АССАМАСА   ГЕСКЛАЛЛА  ЕССАНЕССАС  ДАТАЛАТТА  2. РЕТАБЕРТА  НОРАСОТАННА ДЕБАРУГА КАЛЛХАРРА ФИЛИТАДЕРА КЛАТИМОР 3. РЕТАТЕРТА  ГРУМПОПД  ЛАЙОНОСАНДЕРА 4. ОСТИМЕРА ОСТИМАРЕ</vt:lpstr>
      <vt:lpstr>                                  Упражнение 3 Корректурная проба. Ребёнку можно предложить выполнить следующую работу: в таблице предложенных букв необходимо вычёркивать вертикальной чертой буквы А, М,К,З. Эта таблица называется таблицей Бурдона. ЗОНЕАФЮСТЖМПСВЮКЧФФЛОЖБЮР МФДЛИТГЕДИШАФЯЛЗИХОЮНЗКИШ ТВЮФГРВКДУЕКБЖЯАПРСОЮТБГЕ МСНБШРМФИТЯВУЛКИБЮШЛЧБДНХ ПГОНБИЖЮАЗБОВЕХЧЮИЕЛФВАМЮ </vt:lpstr>
      <vt:lpstr>          Упражнение 4. В ниже приведённых рядах букв можно предложить ребёнку найти   «спрятавшиеся» там слова: АВРОГАЗЕТААТМНИВСЛШКТДОМРВМЧЕВНГМШЬ (газета, дом) ШАОНСРВИКЕЫМОЧКИВЛГМЛГСТИМСНПАКЕТД (очки, пакет) АВМЛБЕРЕЗАВЛНГСТРЫИЧЕНСЩКНИГАМШВАЛ (береза, книга) ВОНГАРСИЫПЧЬЛШДАКОШКААВЕСНАУЕКЫМЧСЯ (кошка, весна)</vt:lpstr>
      <vt:lpstr> Упражнение 5. Ребёнку предлагается разделить  «склеенные» между собой слова.  ШАРКОРЗИНАБОТИНКИБИНОКЛЬЕДАОБЕЗЬЯНАКНИГАРУКАЕЛЬЧАСЫТРАМВАЙСАМАВАРЛУЧИГРАОКНО</vt:lpstr>
      <vt:lpstr>       Упражнение 6. Ребёнку предлагается разделить «склеенные» между собой предложения:   БЫЛАЗИМАЗИМОЙХОЛОДНОМОРОЗЩИПЛЕТЩЕКИПОГОДАХОРОШАЯСВЕТИСОЛНЦЕДЕТИРАДУЮТСЯТЕПЛЫМЛУЧАМ  </vt:lpstr>
    </vt:vector>
  </TitlesOfParts>
  <Company>Лицей</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помочь ребёнку стать внимательным.</dc:title>
  <dc:creator>Рябинина</dc:creator>
  <cp:lastModifiedBy>Начальная школа</cp:lastModifiedBy>
  <cp:revision>30</cp:revision>
  <dcterms:created xsi:type="dcterms:W3CDTF">2010-04-06T12:12:06Z</dcterms:created>
  <dcterms:modified xsi:type="dcterms:W3CDTF">2010-04-08T08:49:43Z</dcterms:modified>
</cp:coreProperties>
</file>