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59" r:id="rId3"/>
    <p:sldId id="257" r:id="rId4"/>
    <p:sldId id="260" r:id="rId5"/>
    <p:sldId id="261" r:id="rId6"/>
    <p:sldId id="267" r:id="rId7"/>
    <p:sldId id="268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7" autoAdjust="0"/>
    <p:restoredTop sz="94660"/>
  </p:normalViewPr>
  <p:slideViewPr>
    <p:cSldViewPr>
      <p:cViewPr>
        <p:scale>
          <a:sx n="57" d="100"/>
          <a:sy n="57" d="100"/>
        </p:scale>
        <p:origin x="-1542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881D6EF-80B0-484B-A711-E8CFAD524871}" type="datetimeFigureOut">
              <a:rPr lang="ru-RU"/>
              <a:pPr>
                <a:defRPr/>
              </a:pPr>
              <a:t>30.11.2013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7FCE37C-0AE3-4FBA-BC71-E36A9D4CF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64EFED-54C9-4170-94CB-0903CDCAC55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В словосочетании </a:t>
            </a:r>
            <a:r>
              <a:rPr lang="ru-RU" i="1" smtClean="0"/>
              <a:t>проблемный диалог</a:t>
            </a:r>
            <a:r>
              <a:rPr lang="ru-RU" smtClean="0"/>
              <a:t> первое слово "проблемный" означает, что на уроке изучения нового материала обязательно должны быть проработаны два звена: "постановка проблемы" и "поиск решения". </a:t>
            </a:r>
            <a:r>
              <a:rPr lang="ru-RU" i="1" smtClean="0"/>
              <a:t>Постановка проблемы</a:t>
            </a:r>
            <a:r>
              <a:rPr lang="ru-RU" smtClean="0"/>
              <a:t> - это этап формулирования темы урока или вопросов для исследования. </a:t>
            </a:r>
            <a:r>
              <a:rPr lang="ru-RU" i="1" smtClean="0"/>
              <a:t>Поиск решения</a:t>
            </a:r>
            <a:r>
              <a:rPr lang="ru-RU" smtClean="0"/>
              <a:t> - это этап формулирования нового знания.</a:t>
            </a:r>
          </a:p>
          <a:p>
            <a:pPr>
              <a:spcBef>
                <a:spcPct val="0"/>
              </a:spcBef>
            </a:pPr>
            <a:r>
              <a:rPr lang="ru-RU" smtClean="0"/>
              <a:t>Слово "</a:t>
            </a:r>
            <a:r>
              <a:rPr lang="ru-RU" i="1" smtClean="0"/>
              <a:t>диалог</a:t>
            </a:r>
            <a:r>
              <a:rPr lang="ru-RU" smtClean="0"/>
              <a:t>" означает, что и постановку проблемы, и поиск решения должны выполнить ученики в специально организованном учителем диалоге. </a:t>
            </a:r>
          </a:p>
          <a:p>
            <a:pPr>
              <a:spcBef>
                <a:spcPct val="0"/>
              </a:spcBef>
            </a:pPr>
            <a:r>
              <a:rPr lang="ru-RU" smtClean="0"/>
              <a:t>Различают два вида диалога: </a:t>
            </a:r>
            <a:r>
              <a:rPr lang="ru-RU" i="1" smtClean="0"/>
              <a:t>побуждающий и подводящий</a:t>
            </a:r>
            <a:r>
              <a:rPr lang="ru-RU" smtClean="0"/>
              <a:t>. Они по-разному устроены, обеспечивают разную учебную деятельность и имеют разный развивающий эффект</a:t>
            </a:r>
            <a:r>
              <a:rPr lang="ru-RU" i="1" smtClean="0"/>
              <a:t>.</a:t>
            </a: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32E1DE-CDE4-4F23-A460-5EDEA8B29A2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2098AC-5EB0-4825-AD07-497C261C223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Поскольку учебная проблема существует в двух формах, то текст побуждающего диалога представляет собой одну из двух реплик: «Какова будет тема урока?» или «Какой возникает вопрос?».</a:t>
            </a:r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EAED85-3748-4469-B90D-91050E0D25D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Данный метод поиска решения является наиболее сложным для учителя, поскольку требует осуществления четырех педагогических действий:1) побуждения к выдвижению гипотез; 2) принятия выдвигаемых учениками гипотез; 3) побуждения к проверке гипотез; 4) принятия предлагаемых учениками проверок.</a:t>
            </a:r>
          </a:p>
          <a:p>
            <a:pPr>
              <a:spcBef>
                <a:spcPct val="0"/>
              </a:spcBef>
            </a:pPr>
            <a:r>
              <a:rPr lang="ru-RU" smtClean="0"/>
              <a:t>Их сходство в том, что любой обеспечивает понимание нового знания учениками, ибо нель­зя не понимать то, что ты открыл сам. Различие методов - в характере учебной деятельности школьников и, следовательно, в развивающем эффекте. Побуждающий к гипотезам диалог обеспечивает подлинно творческую деятельность учеников и развивает их речь и творческие</a:t>
            </a:r>
          </a:p>
          <a:p>
            <a:pPr>
              <a:spcBef>
                <a:spcPct val="0"/>
              </a:spcBef>
            </a:pPr>
            <a:r>
              <a:rPr lang="ru-RU" smtClean="0"/>
              <a:t>способности. Подводящий к знанию диалог лишь имитирует творческий процесс и формирует логическое мышление и речь учащихся.</a:t>
            </a:r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r>
              <a:rPr lang="ru-RU" smtClean="0"/>
              <a:t>1) побуждения к выдвижению гипотез; 2) принятия выдвигаемых учениками гипотез; 3) побуждения к проверке гипотез; 4) принятия предлагаемых учениками проверок</a:t>
            </a:r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6BD8FB-561F-46E3-8927-FCA4C68DDA2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D16DFB-0DAB-4370-8915-F97161B0FF3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ED674-AA70-4076-8BCF-DDFA9E020A0E}" type="datetimeFigureOut">
              <a:rPr lang="ru-RU"/>
              <a:pPr>
                <a:defRPr/>
              </a:pPr>
              <a:t>30.11.2013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C0C35-EF29-4AB9-ABBE-1B8114F12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AA1FE-7599-4C0F-9381-6F55D2F7F279}" type="datetimeFigureOut">
              <a:rPr lang="ru-RU"/>
              <a:pPr>
                <a:defRPr/>
              </a:pPr>
              <a:t>30.11.2013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0BCB-469B-4686-A600-C679C9C65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2C719-05DE-4456-B726-A5CC41E0EBFA}" type="datetimeFigureOut">
              <a:rPr lang="ru-RU"/>
              <a:pPr>
                <a:defRPr/>
              </a:pPr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E7553-C395-45BC-8B93-3F641BEA4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D710-9934-433E-B926-069AA949F281}" type="datetimeFigureOut">
              <a:rPr lang="ru-RU"/>
              <a:pPr>
                <a:defRPr/>
              </a:pPr>
              <a:t>30.11.2013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DAEBF-6CB2-49DB-AF79-ED4EC8FD4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32D4A-B1C1-4E5D-93D6-63B27215DBF7}" type="datetimeFigureOut">
              <a:rPr lang="ru-RU"/>
              <a:pPr>
                <a:defRPr/>
              </a:pPr>
              <a:t>30.11.2013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AEF2E-E03C-4D12-92A8-6B6991AF5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9FC22-F59B-44AB-ACDD-735DA2A62826}" type="datetimeFigureOut">
              <a:rPr lang="ru-RU"/>
              <a:pPr>
                <a:defRPr/>
              </a:pPr>
              <a:t>30.11.2013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222C0-A631-4277-BB63-7517739CF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35976-ECCB-4027-B19E-0BDCF8B94D6A}" type="datetimeFigureOut">
              <a:rPr lang="ru-RU"/>
              <a:pPr>
                <a:defRPr/>
              </a:pPr>
              <a:t>30.11.2013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7033B-A03E-48B1-956E-FF6A7A3C2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B2110-965E-4F41-B419-FD1A03B3DBA9}" type="datetimeFigureOut">
              <a:rPr lang="ru-RU"/>
              <a:pPr>
                <a:defRPr/>
              </a:pPr>
              <a:t>30.11.2013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0CEAC-049A-4E88-A2C2-1E63EAEE6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1B292-ADDC-4A8F-8CF7-A7ECECA43658}" type="datetimeFigureOut">
              <a:rPr lang="ru-RU"/>
              <a:pPr>
                <a:defRPr/>
              </a:pPr>
              <a:t>30.11.2013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020D7-B3A9-4403-96DB-AEF7E5372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3F125-FE96-46FB-838A-EA9A67BD57E0}" type="datetimeFigureOut">
              <a:rPr lang="ru-RU"/>
              <a:pPr>
                <a:defRPr/>
              </a:pPr>
              <a:t>30.11.2013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3DBD1-F775-482B-8E96-3C8224EC5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AF0F6-53AB-4D34-8D53-6EAA8AEE9854}" type="datetimeFigureOut">
              <a:rPr lang="ru-RU"/>
              <a:pPr>
                <a:defRPr/>
              </a:pPr>
              <a:t>30.11.2013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EE0A2-2BA7-45BD-83D7-F2F8DDB859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632A08-D9D9-490E-A74D-03CAA61E60B5}" type="datetimeFigureOut">
              <a:rPr lang="ru-RU"/>
              <a:pPr>
                <a:defRPr/>
              </a:pPr>
              <a:t>30.11.2013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C5A711-67FF-404B-8EE8-DF3D499112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9" r:id="rId4"/>
    <p:sldLayoutId id="2147483783" r:id="rId5"/>
    <p:sldLayoutId id="2147483778" r:id="rId6"/>
    <p:sldLayoutId id="2147483784" r:id="rId7"/>
    <p:sldLayoutId id="2147483785" r:id="rId8"/>
    <p:sldLayoutId id="2147483786" r:id="rId9"/>
    <p:sldLayoutId id="2147483777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00125" y="357188"/>
            <a:ext cx="7500938" cy="22145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small" dirty="0">
                <a:latin typeface="Arial" pitchFamily="34" charset="0"/>
                <a:cs typeface="Arial" pitchFamily="34" charset="0"/>
              </a:rPr>
              <a:t>Технология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small" dirty="0">
                <a:latin typeface="Arial" pitchFamily="34" charset="0"/>
                <a:cs typeface="Arial" pitchFamily="34" charset="0"/>
              </a:rPr>
              <a:t>проблемно-диалогического обучения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4" descr="j0428113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3286125"/>
            <a:ext cx="243840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429000" y="3214688"/>
            <a:ext cx="528637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14000"/>
              </a:lnSpc>
            </a:pPr>
            <a:r>
              <a:rPr lang="ru-RU" sz="2000" b="1">
                <a:solidFill>
                  <a:srgbClr val="603B14"/>
                </a:solidFill>
                <a:ea typeface="Times New Roman" pitchFamily="18" charset="0"/>
                <a:cs typeface="Arial" charset="0"/>
              </a:rPr>
              <a:t>Как зритель, не видевший первого акта,</a:t>
            </a:r>
          </a:p>
          <a:p>
            <a:pPr>
              <a:lnSpc>
                <a:spcPct val="114000"/>
              </a:lnSpc>
            </a:pPr>
            <a:r>
              <a:rPr lang="ru-RU" sz="2000" b="1">
                <a:solidFill>
                  <a:srgbClr val="603B14"/>
                </a:solidFill>
                <a:ea typeface="Times New Roman" pitchFamily="18" charset="0"/>
                <a:cs typeface="Arial" charset="0"/>
              </a:rPr>
              <a:t>В догадках теряются дети.</a:t>
            </a:r>
          </a:p>
          <a:p>
            <a:pPr>
              <a:lnSpc>
                <a:spcPct val="114000"/>
              </a:lnSpc>
            </a:pPr>
            <a:r>
              <a:rPr lang="ru-RU" sz="2000" b="1">
                <a:solidFill>
                  <a:srgbClr val="603B14"/>
                </a:solidFill>
                <a:ea typeface="Times New Roman" pitchFamily="18" charset="0"/>
                <a:cs typeface="Arial" charset="0"/>
              </a:rPr>
              <a:t>И все же они ухитряются как-то</a:t>
            </a:r>
          </a:p>
          <a:p>
            <a:pPr eaLnBrk="0" hangingPunct="0">
              <a:lnSpc>
                <a:spcPct val="114000"/>
              </a:lnSpc>
            </a:pPr>
            <a:r>
              <a:rPr lang="ru-RU" sz="2000" b="1">
                <a:solidFill>
                  <a:srgbClr val="603B14"/>
                </a:solidFill>
                <a:ea typeface="Times New Roman" pitchFamily="18" charset="0"/>
                <a:cs typeface="Arial" charset="0"/>
              </a:rPr>
              <a:t>Понять, что творится на свете.</a:t>
            </a:r>
          </a:p>
          <a:p>
            <a:pPr eaLnBrk="0" hangingPunct="0">
              <a:lnSpc>
                <a:spcPct val="114000"/>
              </a:lnSpc>
            </a:pPr>
            <a:r>
              <a:rPr lang="ru-RU" sz="2000" b="1">
                <a:solidFill>
                  <a:srgbClr val="603B14"/>
                </a:solidFill>
                <a:ea typeface="Times New Roman" pitchFamily="18" charset="0"/>
                <a:cs typeface="Arial" charset="0"/>
              </a:rPr>
              <a:t>                                                                                                                С.Я. Маршак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928688" y="714375"/>
            <a:ext cx="7429500" cy="25717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71563" y="642938"/>
            <a:ext cx="7143750" cy="25542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Проблемно-диалогическое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обучение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тип обучения, 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обеспечивающий 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творческое усвоение знаний учениками посредством 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специально организованного 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учителем диалога.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5813" y="3857625"/>
            <a:ext cx="3786187" cy="1928813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«проблемный»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остановка проблемы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оиск решения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72063" y="3857625"/>
            <a:ext cx="3286125" cy="18573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«диалог»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обуждающий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подводящий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00125" y="642938"/>
            <a:ext cx="7643813" cy="107156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tint val="30000"/>
                  <a:satMod val="250000"/>
                </a:schemeClr>
              </a:gs>
              <a:gs pos="72000">
                <a:schemeClr val="accent4">
                  <a:tint val="75000"/>
                  <a:satMod val="210000"/>
                </a:schemeClr>
              </a:gs>
              <a:gs pos="100000">
                <a:schemeClr val="accent4">
                  <a:tint val="85000"/>
                  <a:satMod val="21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Методы постановки учебной проблемы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1571625" y="2214563"/>
            <a:ext cx="1428750" cy="114300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3715544" y="3071019"/>
            <a:ext cx="17145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6286501" y="2286000"/>
            <a:ext cx="1357312" cy="928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571500" y="3786188"/>
            <a:ext cx="2500313" cy="18573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Побуждающий от проблемной ситуации диалог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00438" y="4572000"/>
            <a:ext cx="2286000" cy="114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Подводящий к теме диалог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86500" y="3786188"/>
            <a:ext cx="2643188" cy="19288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Сообщение темы с мотивирующим приёмом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71563" y="428625"/>
            <a:ext cx="7500937" cy="9286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Методы постановки учебной проблемы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500063" y="1554163"/>
            <a:ext cx="8429625" cy="4525962"/>
          </a:xfrm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Побуждающий от проблемной ситуации диалог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1) создание проблемной ситуации;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2) побуждения к осознанию противоречия проблемной ситуации;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3) побуждение к формулированию учебной проблемы;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4) принятия предлагаемых учениками формулировок учебной проблемы.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42938" y="214313"/>
            <a:ext cx="8072437" cy="8572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Приёмы создания проблемной ситуации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188" y="1357313"/>
            <a:ext cx="4500562" cy="521493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365125" algn="l"/>
              </a:tabLst>
              <a:defRPr/>
            </a:pPr>
            <a:r>
              <a:rPr lang="ru-RU" sz="17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«с удивлением»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65125" algn="l"/>
              </a:tabLst>
              <a:defRPr/>
            </a:pPr>
            <a:r>
              <a:rPr lang="ru-RU" sz="1700" b="1" dirty="0">
                <a:latin typeface="Arial" pitchFamily="34" charset="0"/>
                <a:cs typeface="Arial" pitchFamily="34" charset="0"/>
              </a:rPr>
              <a:t>Приём 1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читель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одновременно предъявляет классу противоречивые факты, взаимоисключающие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научные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теории или чьи-то точки зрения. </a:t>
            </a:r>
            <a:endParaRPr lang="ru-RU" sz="17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65125" algn="l"/>
              </a:tabLst>
              <a:defRPr/>
            </a:pPr>
            <a:r>
              <a:rPr lang="ru-RU" sz="1700" b="1" dirty="0">
                <a:latin typeface="Arial" pitchFamily="34" charset="0"/>
                <a:cs typeface="Arial" pitchFamily="34" charset="0"/>
              </a:rPr>
              <a:t>Приём 2.</a:t>
            </a:r>
            <a:r>
              <a:rPr lang="ru-RU" sz="17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Педагог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сталкивает разные мнения учеников, предложив классу вопрос или практическое задание на новый материал.</a:t>
            </a:r>
            <a:endParaRPr lang="ru-RU" sz="17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65125" algn="l"/>
              </a:tabLst>
              <a:defRPr/>
            </a:pPr>
            <a:r>
              <a:rPr lang="ru-RU" sz="1700" b="1" dirty="0">
                <a:latin typeface="Arial" pitchFamily="34" charset="0"/>
                <a:cs typeface="Arial" pitchFamily="34" charset="0"/>
              </a:rPr>
              <a:t>Приём 3.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Между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житейским представлением учащихся и научным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фактом: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65125" algn="l"/>
              </a:tabLst>
              <a:defRPr/>
            </a:pPr>
            <a:r>
              <a:rPr lang="ru-RU" sz="1700" b="1" dirty="0">
                <a:latin typeface="Arial" pitchFamily="34" charset="0"/>
                <a:cs typeface="Arial" pitchFamily="34" charset="0"/>
              </a:rPr>
              <a:t>шаг 1</a:t>
            </a:r>
            <a:r>
              <a:rPr lang="ru-RU" sz="1700" b="1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Учитель обнажает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житейское представление ученика вопросом или заданием « на ошибку»; </a:t>
            </a:r>
            <a:endParaRPr lang="ru-RU" sz="17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365125" algn="l"/>
              </a:tabLst>
              <a:defRPr/>
            </a:pPr>
            <a:r>
              <a:rPr lang="ru-RU" sz="1700" b="1" dirty="0">
                <a:latin typeface="Arial" pitchFamily="34" charset="0"/>
                <a:cs typeface="Arial" pitchFamily="34" charset="0"/>
              </a:rPr>
              <a:t>шаг </a:t>
            </a:r>
            <a:r>
              <a:rPr lang="ru-RU" sz="1700" b="1" dirty="0">
                <a:latin typeface="Arial" pitchFamily="34" charset="0"/>
                <a:cs typeface="Arial" pitchFamily="34" charset="0"/>
              </a:rPr>
              <a:t>2.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Предъявляет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научный факт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сообщением, экспериментом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или наг</a:t>
            </a:r>
            <a:r>
              <a:rPr lang="ru-RU" sz="1700" dirty="0"/>
              <a:t>лядностью.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43500" y="1428750"/>
            <a:ext cx="3500438" cy="47863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700" b="1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«с затруднением»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7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latin typeface="Arial" pitchFamily="34" charset="0"/>
                <a:cs typeface="Arial" pitchFamily="34" charset="0"/>
              </a:rPr>
              <a:t>Приём 4.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Учитель даёт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практическое задание,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невыполнимое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вообще (возникает только вопрос) </a:t>
            </a:r>
            <a:endParaRPr lang="ru-RU" sz="17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latin typeface="Arial" pitchFamily="34" charset="0"/>
                <a:cs typeface="Arial" pitchFamily="34" charset="0"/>
              </a:rPr>
              <a:t>Приём 5.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Учитель даёт практическое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задание, не сходное с предыдущими </a:t>
            </a:r>
            <a:endParaRPr lang="ru-RU" sz="17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latin typeface="Arial" pitchFamily="34" charset="0"/>
                <a:cs typeface="Arial" pitchFamily="34" charset="0"/>
              </a:rPr>
              <a:t>Приём 6.</a:t>
            </a:r>
            <a:r>
              <a:rPr lang="ru-RU" sz="1700" b="1" dirty="0">
                <a:latin typeface="Arial" pitchFamily="34" charset="0"/>
                <a:cs typeface="Arial" pitchFamily="34" charset="0"/>
              </a:rPr>
              <a:t> </a:t>
            </a:r>
            <a:endParaRPr lang="ru-RU" sz="1700" b="1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latin typeface="Arial" pitchFamily="34" charset="0"/>
                <a:cs typeface="Arial" pitchFamily="34" charset="0"/>
              </a:rPr>
              <a:t>шаг </a:t>
            </a:r>
            <a:r>
              <a:rPr lang="ru-RU" sz="1700" b="1" dirty="0">
                <a:latin typeface="Arial" pitchFamily="34" charset="0"/>
                <a:cs typeface="Arial" pitchFamily="34" charset="0"/>
              </a:rPr>
              <a:t>1.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Учитель даёт 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невыполнимое практическое задание, сходное с предыдущим  </a:t>
            </a:r>
            <a:endParaRPr lang="ru-RU" sz="1700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latin typeface="Arial" pitchFamily="34" charset="0"/>
                <a:cs typeface="Arial" pitchFamily="34" charset="0"/>
              </a:rPr>
              <a:t>шаг </a:t>
            </a:r>
            <a:r>
              <a:rPr lang="ru-RU" sz="1700" b="1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1700" b="1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 Доказывает,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что задание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всё-таки не </a:t>
            </a:r>
            <a:r>
              <a:rPr lang="ru-RU" sz="1700" dirty="0">
                <a:latin typeface="Arial" pitchFamily="34" charset="0"/>
                <a:cs typeface="Arial" pitchFamily="34" charset="0"/>
              </a:rPr>
              <a:t>выполнено.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42938" y="357188"/>
            <a:ext cx="7858125" cy="10001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Система вопросов для побуждающего диалога:</a:t>
            </a:r>
          </a:p>
        </p:txBody>
      </p:sp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928688" y="1785938"/>
            <a:ext cx="7500937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u="sng">
                <a:solidFill>
                  <a:srgbClr val="0070C0"/>
                </a:solidFill>
                <a:cs typeface="Arial" charset="0"/>
              </a:rPr>
              <a:t>Побуждение к осознанию противоречия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>
                <a:cs typeface="Arial" charset="0"/>
              </a:rPr>
              <a:t>Вы смогли выполнить задание? В чём затруднение?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>
                <a:cs typeface="Arial" charset="0"/>
              </a:rPr>
              <a:t>Вопрос был один? А мнений сколько?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>
                <a:cs typeface="Arial" charset="0"/>
              </a:rPr>
              <a:t>Что вас удивило? Что интересного заметили?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>
                <a:cs typeface="Arial" charset="0"/>
              </a:rPr>
              <a:t> Почему это задание не получилось? Что мы не знаем?</a:t>
            </a:r>
          </a:p>
          <a:p>
            <a:pPr algn="ctr"/>
            <a:r>
              <a:rPr lang="ru-RU" sz="2400" b="1" u="sng">
                <a:solidFill>
                  <a:srgbClr val="0070C0"/>
                </a:solidFill>
                <a:cs typeface="Arial" charset="0"/>
              </a:rPr>
              <a:t>Побуждение к формулированию проблемы в виде темы урока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i="1">
                <a:latin typeface="Georgia" pitchFamily="18" charset="0"/>
              </a:rPr>
              <a:t> </a:t>
            </a:r>
            <a:r>
              <a:rPr lang="ru-RU" sz="2000">
                <a:cs typeface="Arial" charset="0"/>
              </a:rPr>
              <a:t>Какой возникает вопрос?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>
                <a:cs typeface="Arial" charset="0"/>
              </a:rPr>
              <a:t> Какова будет тема нашего урока?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1500" y="500063"/>
            <a:ext cx="8286750" cy="9286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Методы постановки учебной проблемы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88" y="2143125"/>
            <a:ext cx="2928937" cy="12858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Подводящий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 теме диалог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3500" y="2143125"/>
            <a:ext cx="3286125" cy="13573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Сообщение темы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мотивирующим приёмом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6200000" flipH="1">
            <a:off x="6429376" y="4143375"/>
            <a:ext cx="1714500" cy="4286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5643563" y="3500438"/>
            <a:ext cx="571500" cy="571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3571875" y="4071938"/>
            <a:ext cx="3071813" cy="1000125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«яркое пятно»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786438" y="5214938"/>
            <a:ext cx="3071812" cy="1000125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«актуальность»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1500" y="285750"/>
            <a:ext cx="8143875" cy="1071563"/>
          </a:xfrm>
          <a:prstGeom prst="roundRect">
            <a:avLst/>
          </a:prstGeom>
          <a:gradFill flip="none" rotWithShape="1"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Методы поиска решения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учебной проблемы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786188" y="2643188"/>
            <a:ext cx="2286000" cy="114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Подводящий от проблемы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диалог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500" y="2214563"/>
            <a:ext cx="2500313" cy="15001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Побуждающий к гипотезам диалог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57938" y="2286000"/>
            <a:ext cx="2643187" cy="15716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Подводящий без проблемы диалог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964531" y="1535907"/>
            <a:ext cx="714375" cy="500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144169" y="1928019"/>
            <a:ext cx="1000125" cy="1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6643687" y="1500188"/>
            <a:ext cx="785813" cy="6429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786313" y="4500563"/>
            <a:ext cx="4000500" cy="1857375"/>
          </a:xfrm>
          <a:prstGeom prst="ellipse">
            <a:avLst/>
          </a:prstGeom>
          <a:gradFill>
            <a:gsLst>
              <a:gs pos="0">
                <a:schemeClr val="accent4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имитирует творческий процесс и формирует логическое мышление и речь учащихся</a:t>
            </a:r>
          </a:p>
        </p:txBody>
      </p:sp>
      <p:sp>
        <p:nvSpPr>
          <p:cNvPr id="18" name="Овал 17"/>
          <p:cNvSpPr/>
          <p:nvPr/>
        </p:nvSpPr>
        <p:spPr>
          <a:xfrm>
            <a:off x="500063" y="4286250"/>
            <a:ext cx="3643312" cy="2214563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обеспечивает подлинно творческую деятельность учеников и развивает их речь и творческие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способности</a:t>
            </a:r>
            <a:r>
              <a:rPr lang="ru-RU" dirty="0"/>
              <a:t>.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rot="16200000" flipH="1">
            <a:off x="5322094" y="3893344"/>
            <a:ext cx="714375" cy="6429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7358063" y="3857625"/>
            <a:ext cx="714375" cy="7143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6200000" flipH="1">
            <a:off x="1571626" y="3857625"/>
            <a:ext cx="500062" cy="3571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Содержимое 9" descr="schoolboy2.jpg"/>
          <p:cNvPicPr>
            <a:picLocks noChangeAspect="1"/>
          </p:cNvPicPr>
          <p:nvPr/>
        </p:nvPicPr>
        <p:blipFill>
          <a:blip r:embed="rId3"/>
          <a:srcRect t="1677" r="9479" b="6859"/>
          <a:stretch>
            <a:fillRect/>
          </a:stretch>
        </p:blipFill>
        <p:spPr bwMode="auto">
          <a:xfrm>
            <a:off x="7097713" y="3786188"/>
            <a:ext cx="204628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286000" y="2505075"/>
            <a:ext cx="45720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18415" cmpd="sng">
                <a:noFill/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18415" cmpd="sng">
                <a:noFill/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ln w="18415" cmpd="sng">
                <a:noFill/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85813" y="214313"/>
            <a:ext cx="7929562" cy="8572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8415" cmpd="sng">
                  <a:noFill/>
                  <a:prstDash val="solid"/>
                </a:ln>
                <a:solidFill>
                  <a:schemeClr val="tx1"/>
                </a:solidFill>
                <a:latin typeface="Georgia" pitchFamily="18" charset="0"/>
              </a:rPr>
              <a:t>Технология проблемно-диалогического обучения является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chemeClr val="tx1"/>
                </a:solidFill>
                <a:latin typeface="Euphemia" pitchFamily="34" charset="0"/>
              </a:rPr>
              <a:t>:</a:t>
            </a:r>
            <a:endParaRPr lang="ru-RU" sz="2800" b="1" dirty="0">
              <a:ln w="18415" cmpd="sng">
                <a:noFill/>
                <a:prstDash val="solid"/>
              </a:ln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7652" name="Прямоугольник 3"/>
          <p:cNvSpPr>
            <a:spLocks noChangeArrowheads="1"/>
          </p:cNvSpPr>
          <p:nvPr/>
        </p:nvSpPr>
        <p:spPr bwMode="auto">
          <a:xfrm>
            <a:off x="500063" y="1357313"/>
            <a:ext cx="8072437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ru-RU" sz="2000" b="1" u="sng">
                <a:solidFill>
                  <a:srgbClr val="0070C0"/>
                </a:solidFill>
                <a:cs typeface="Arial" charset="0"/>
              </a:rPr>
              <a:t>результативной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ru-RU" sz="2000">
                <a:cs typeface="Arial" charset="0"/>
              </a:rPr>
              <a:t>     обеспечивает высокое качество усвоения знаний, эффективное развитие интеллекта и творческих способностей младших школьников, воспитание активной личности обучающихся, развитие универсальных учебных действий;</a:t>
            </a:r>
            <a:endParaRPr lang="ru-RU" sz="2000" b="1">
              <a:solidFill>
                <a:srgbClr val="0070C0"/>
              </a:solidFill>
              <a:cs typeface="Arial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ru-RU" sz="2000" b="1" u="sng">
                <a:solidFill>
                  <a:srgbClr val="0070C0"/>
                </a:solidFill>
                <a:cs typeface="Arial" charset="0"/>
              </a:rPr>
              <a:t>здоровьесберегающей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ru-RU" sz="2000">
                <a:cs typeface="Arial" charset="0"/>
              </a:rPr>
              <a:t>      позволяет снижать нервно-психические нагрузки 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ru-RU" sz="2000">
                <a:cs typeface="Arial" charset="0"/>
              </a:rPr>
              <a:t>      учащихся за счет стимуляции познавательной 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ru-RU" sz="2000">
                <a:cs typeface="Arial" charset="0"/>
              </a:rPr>
              <a:t>      мотивации и «открытия» знаний;</a:t>
            </a:r>
            <a:endParaRPr lang="ru-RU" sz="2000" b="1">
              <a:solidFill>
                <a:srgbClr val="0070C0"/>
              </a:solidFill>
              <a:cs typeface="Arial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80000"/>
              <a:buFont typeface="Wingdings" pitchFamily="2" charset="2"/>
              <a:buChar char="Ø"/>
            </a:pPr>
            <a:r>
              <a:rPr lang="ru-RU" sz="2000" b="1" u="sng">
                <a:solidFill>
                  <a:srgbClr val="0070C0"/>
                </a:solidFill>
                <a:cs typeface="Arial" charset="0"/>
              </a:rPr>
              <a:t>общепедагогической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ru-RU" sz="2000">
                <a:latin typeface="Tahoma" pitchFamily="34" charset="0"/>
              </a:rPr>
              <a:t>    реализуется на любом предметном содержании и </a:t>
            </a:r>
          </a:p>
          <a:p>
            <a:pPr marL="342900" indent="-342900">
              <a:spcBef>
                <a:spcPct val="20000"/>
              </a:spcBef>
              <a:buSzPct val="80000"/>
            </a:pPr>
            <a:r>
              <a:rPr lang="ru-RU" sz="2000">
                <a:latin typeface="Tahoma" pitchFamily="34" charset="0"/>
              </a:rPr>
              <a:t>     в любой образовательной ступени.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1113</TotalTime>
  <Words>596</Words>
  <Application>Microsoft Office PowerPoint</Application>
  <PresentationFormat>On-screen Show (4:3)</PresentationFormat>
  <Paragraphs>93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9</vt:i4>
      </vt:variant>
    </vt:vector>
  </HeadingPairs>
  <TitlesOfParts>
    <vt:vector size="28" baseType="lpstr">
      <vt:lpstr>Franklin Gothic Book</vt:lpstr>
      <vt:lpstr>Arial</vt:lpstr>
      <vt:lpstr>Franklin Gothic Medium</vt:lpstr>
      <vt:lpstr>Wingdings 2</vt:lpstr>
      <vt:lpstr>Calibri</vt:lpstr>
      <vt:lpstr>Times New Roman</vt:lpstr>
      <vt:lpstr>Wingdings</vt:lpstr>
      <vt:lpstr>Georgia</vt:lpstr>
      <vt:lpstr>Euphemia</vt:lpstr>
      <vt:lpstr>Tahoma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Admin</cp:lastModifiedBy>
  <cp:revision>108</cp:revision>
  <dcterms:created xsi:type="dcterms:W3CDTF">2011-11-03T11:34:00Z</dcterms:created>
  <dcterms:modified xsi:type="dcterms:W3CDTF">2013-11-30T06:48:33Z</dcterms:modified>
</cp:coreProperties>
</file>