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34" y="330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7948-8B94-4C56-8BDA-37BF68D5287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9AB4-C377-4E62-9D04-BB79180E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7948-8B94-4C56-8BDA-37BF68D5287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9AB4-C377-4E62-9D04-BB79180E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7948-8B94-4C56-8BDA-37BF68D5287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9AB4-C377-4E62-9D04-BB79180E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7948-8B94-4C56-8BDA-37BF68D5287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9AB4-C377-4E62-9D04-BB79180E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7948-8B94-4C56-8BDA-37BF68D5287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9AB4-C377-4E62-9D04-BB79180E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7948-8B94-4C56-8BDA-37BF68D5287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9AB4-C377-4E62-9D04-BB79180E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7948-8B94-4C56-8BDA-37BF68D5287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9AB4-C377-4E62-9D04-BB79180E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7948-8B94-4C56-8BDA-37BF68D5287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9AB4-C377-4E62-9D04-BB79180E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7948-8B94-4C56-8BDA-37BF68D5287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9AB4-C377-4E62-9D04-BB79180E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7948-8B94-4C56-8BDA-37BF68D5287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9AB4-C377-4E62-9D04-BB79180E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7948-8B94-4C56-8BDA-37BF68D5287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9AB4-C377-4E62-9D04-BB79180E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57948-8B94-4C56-8BDA-37BF68D52874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9AB4-C377-4E62-9D04-BB79180E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rcRect r="11458"/>
          <a:stretch>
            <a:fillRect/>
          </a:stretch>
        </p:blipFill>
        <p:spPr>
          <a:xfrm>
            <a:off x="0" y="0"/>
            <a:ext cx="6858000" cy="8504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38290"/>
            <a:ext cx="6858000" cy="78581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Зависшие в Сети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l="85299" t="67417" r="2062" b="17601"/>
          <a:stretch>
            <a:fillRect/>
          </a:stretch>
        </p:blipFill>
        <p:spPr bwMode="auto">
          <a:xfrm>
            <a:off x="0" y="2881297"/>
            <a:ext cx="6858000" cy="702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Безымянный.jpg"/>
          <p:cNvPicPr>
            <a:picLocks noChangeAspect="1"/>
          </p:cNvPicPr>
          <p:nvPr/>
        </p:nvPicPr>
        <p:blipFill>
          <a:blip r:embed="rId2"/>
          <a:srcRect t="15287" r="11458" b="79673"/>
          <a:stretch>
            <a:fillRect/>
          </a:stretch>
        </p:blipFill>
        <p:spPr>
          <a:xfrm>
            <a:off x="0" y="1023910"/>
            <a:ext cx="6858000" cy="428628"/>
          </a:xfrm>
          <a:prstGeom prst="rect">
            <a:avLst/>
          </a:prstGeom>
        </p:spPr>
      </p:pic>
      <p:pic>
        <p:nvPicPr>
          <p:cNvPr id="18" name="Рисунок 17" descr="Безымянный.jpg"/>
          <p:cNvPicPr>
            <a:picLocks noChangeAspect="1"/>
          </p:cNvPicPr>
          <p:nvPr/>
        </p:nvPicPr>
        <p:blipFill>
          <a:blip r:embed="rId2"/>
          <a:srcRect t="15287" r="11458" b="79673"/>
          <a:stretch>
            <a:fillRect/>
          </a:stretch>
        </p:blipFill>
        <p:spPr>
          <a:xfrm>
            <a:off x="0" y="666720"/>
            <a:ext cx="6858000" cy="428628"/>
          </a:xfrm>
          <a:prstGeom prst="rect">
            <a:avLst/>
          </a:prstGeom>
        </p:spPr>
      </p:pic>
      <p:pic>
        <p:nvPicPr>
          <p:cNvPr id="19" name="Рисунок 18" descr="Безымянный.jpg"/>
          <p:cNvPicPr>
            <a:picLocks noChangeAspect="1"/>
          </p:cNvPicPr>
          <p:nvPr/>
        </p:nvPicPr>
        <p:blipFill>
          <a:blip r:embed="rId2"/>
          <a:srcRect t="15287" r="11458" b="79673"/>
          <a:stretch>
            <a:fillRect/>
          </a:stretch>
        </p:blipFill>
        <p:spPr>
          <a:xfrm>
            <a:off x="0" y="309530"/>
            <a:ext cx="6858000" cy="428628"/>
          </a:xfrm>
          <a:prstGeom prst="rect">
            <a:avLst/>
          </a:prstGeom>
        </p:spPr>
      </p:pic>
      <p:pic>
        <p:nvPicPr>
          <p:cNvPr id="20" name="Рисунок 19" descr="Безымянный.jpg"/>
          <p:cNvPicPr>
            <a:picLocks noChangeAspect="1"/>
          </p:cNvPicPr>
          <p:nvPr/>
        </p:nvPicPr>
        <p:blipFill>
          <a:blip r:embed="rId2"/>
          <a:srcRect t="15287" r="11458" b="79673"/>
          <a:stretch>
            <a:fillRect/>
          </a:stretch>
        </p:blipFill>
        <p:spPr>
          <a:xfrm>
            <a:off x="0" y="0"/>
            <a:ext cx="6858000" cy="428628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43" y="0"/>
            <a:ext cx="2525183" cy="18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2" t="63136" r="61890" b="15949"/>
          <a:stretch>
            <a:fillRect/>
          </a:stretch>
        </p:blipFill>
        <p:spPr bwMode="auto">
          <a:xfrm>
            <a:off x="0" y="0"/>
            <a:ext cx="2134112" cy="19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5396" y="0"/>
            <a:ext cx="1952604" cy="19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881298"/>
            <a:ext cx="6858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Согласно статистике, 23% школьников проводят от 7 до 14 часов в неделю в социальных сетях, 57% - 14-12 часов и </a:t>
            </a: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20% респондентов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«зависают» более чем на 21 час. 10 лет - это средний возраст, с которого начинается самостоятельное использование социальных сетей.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С одной стороны, в социальных сетях можно получить дополнительное образование. Есть еще один плюс - они расширяют возможности родителей получать о своих детях информацию, которая поможет вовремя откликнуться на тревожный сигнал (наркотическая зависимость, виртуальные интимные отношения,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киберунижение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Но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есть и обратная сторона…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15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Ограничьте время пребывания ребенка за компьютером. 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Дошкольники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должны проводить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перед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экраном более 10-15 минут в день, 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дети 7-10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лет –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 часа в день, 11-13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лет –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 часов в день, 14-16 лет – 4 часов.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Зарегистрируйтесь в "друзьях" у своих детей на разных социальных сервисах. 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Активно обсуждайте с ребенком все, что он комментирует, что выкладывает 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в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сети, для чего он это делает, чего тем самым он хочет добиться.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Расскажите детям об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интернет-угрозах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Проводите больше времени с детьми, чтобы ваш ребенок знал, что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его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лучшие друзья – родители, а вовсе не компьютер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Объясните ребенку, что он не должен: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Открывать и загружать файлы, полученные по почте с незнакомого адреса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подозрительными расширениями.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Нажимать кнопки «Согласен», «ОК», и «Я принимаю»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баннерной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рекламе,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неожиданных всплывающих окнах.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Публиковать фотографии себя или своих друзей, на которых имеются четко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идентифицируемые данные, такие как названия улиц, государственные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номера автомобилей или название школы на одежде.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Регистрироваться во всех социальных сетях без разбора.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Встречаться с тем, с кем они общались только по Интернету.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Добавлять в друзья в социальных сетях всех подряд.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rcRect r="11458"/>
          <a:stretch>
            <a:fillRect/>
          </a:stretch>
        </p:blipFill>
        <p:spPr>
          <a:xfrm>
            <a:off x="0" y="0"/>
            <a:ext cx="6858000" cy="8504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38290"/>
            <a:ext cx="6858000" cy="78581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 уберечь детей от </a:t>
            </a:r>
            <a:r>
              <a:rPr lang="ru-RU" sz="3200" b="1" dirty="0" err="1" smtClean="0">
                <a:solidFill>
                  <a:schemeClr val="bg1"/>
                </a:solidFill>
              </a:rPr>
              <a:t>игромании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l="85299" t="67417" r="2062" b="17601"/>
          <a:stretch>
            <a:fillRect/>
          </a:stretch>
        </p:blipFill>
        <p:spPr bwMode="auto">
          <a:xfrm>
            <a:off x="0" y="2881297"/>
            <a:ext cx="6858000" cy="702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Безымянный.jpg"/>
          <p:cNvPicPr>
            <a:picLocks noChangeAspect="1"/>
          </p:cNvPicPr>
          <p:nvPr/>
        </p:nvPicPr>
        <p:blipFill>
          <a:blip r:embed="rId2"/>
          <a:srcRect t="15287" r="11458" b="79673"/>
          <a:stretch>
            <a:fillRect/>
          </a:stretch>
        </p:blipFill>
        <p:spPr>
          <a:xfrm>
            <a:off x="0" y="1023910"/>
            <a:ext cx="6858000" cy="428628"/>
          </a:xfrm>
          <a:prstGeom prst="rect">
            <a:avLst/>
          </a:prstGeom>
        </p:spPr>
      </p:pic>
      <p:pic>
        <p:nvPicPr>
          <p:cNvPr id="18" name="Рисунок 17" descr="Безымянный.jpg"/>
          <p:cNvPicPr>
            <a:picLocks noChangeAspect="1"/>
          </p:cNvPicPr>
          <p:nvPr/>
        </p:nvPicPr>
        <p:blipFill>
          <a:blip r:embed="rId2"/>
          <a:srcRect t="15287" r="11458" b="79673"/>
          <a:stretch>
            <a:fillRect/>
          </a:stretch>
        </p:blipFill>
        <p:spPr>
          <a:xfrm>
            <a:off x="0" y="666720"/>
            <a:ext cx="6858000" cy="428628"/>
          </a:xfrm>
          <a:prstGeom prst="rect">
            <a:avLst/>
          </a:prstGeom>
        </p:spPr>
      </p:pic>
      <p:pic>
        <p:nvPicPr>
          <p:cNvPr id="19" name="Рисунок 18" descr="Безымянный.jpg"/>
          <p:cNvPicPr>
            <a:picLocks noChangeAspect="1"/>
          </p:cNvPicPr>
          <p:nvPr/>
        </p:nvPicPr>
        <p:blipFill>
          <a:blip r:embed="rId2"/>
          <a:srcRect t="15287" r="11458" b="79673"/>
          <a:stretch>
            <a:fillRect/>
          </a:stretch>
        </p:blipFill>
        <p:spPr>
          <a:xfrm>
            <a:off x="0" y="309530"/>
            <a:ext cx="6858000" cy="428628"/>
          </a:xfrm>
          <a:prstGeom prst="rect">
            <a:avLst/>
          </a:prstGeom>
        </p:spPr>
      </p:pic>
      <p:pic>
        <p:nvPicPr>
          <p:cNvPr id="20" name="Рисунок 19" descr="Безымянный.jpg"/>
          <p:cNvPicPr>
            <a:picLocks noChangeAspect="1"/>
          </p:cNvPicPr>
          <p:nvPr/>
        </p:nvPicPr>
        <p:blipFill>
          <a:blip r:embed="rId2"/>
          <a:srcRect t="15287" r="11458" b="79673"/>
          <a:stretch>
            <a:fillRect/>
          </a:stretch>
        </p:blipFill>
        <p:spPr>
          <a:xfrm>
            <a:off x="0" y="0"/>
            <a:ext cx="6858000" cy="428628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43" y="0"/>
            <a:ext cx="2525183" cy="18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2" t="63136" r="61890" b="15949"/>
          <a:stretch>
            <a:fillRect/>
          </a:stretch>
        </p:blipFill>
        <p:spPr bwMode="auto">
          <a:xfrm>
            <a:off x="0" y="0"/>
            <a:ext cx="2134112" cy="19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5396" y="0"/>
            <a:ext cx="1952604" cy="19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881298"/>
            <a:ext cx="6858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Современные дети с огромным азартом играют в сети Интернет и готовы проводить все свободное время перед компьютером.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все игры одинаково полезны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От компьютерных игр может быть немалая польза. Главное - выбрать игры, которые соответствуют возрасту ребенка. Например, школьников младших классов можно занять учебными играми на иностранных языках,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судоку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Различные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стрелялки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бродилки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 представляют опасность для ребенка, так как если часами отстреливать людей в виртуальном мире, то вряд ли станешь добрейшим человеком в обычной жизни.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Важно объяснить детям, что нельзя ни в коем случае играть на деньги, в том числе и на виртуальные. Так как это приводит, во-первых, к психологической зависимости, а во-вторых, к иллюзии возможности зарабатывать игрой. Обязательно объясните ребенку, что использование номеров ваших кредитных карт без разрешения - недопустимо, а сами «кредитки» вы должны держать в недоступном месте для детей.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Минздрав рекомендует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Согласно современным медицинским исследованиям, компьютерные игры служат причиной сотен болезней. Из-за длительного неподвижного состояния ухудшается самочувствие ребенка. Идет нарушение осанки, которое приводит к изменению скелета, ухудшается деятельность органов кровообращения, дыхания и пищеварения, «падает» зрение, появляются проблемы с лишним весом. Продолжительные компьютерные игры также отрицательно влияют на детскую психику: ребенок может стать раздражительным, агрессивным, неуправляемым.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Кроме того,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геймеры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подвержены синдрому вибрации руки и предплечья, возникающей от непрерывной вибрации джойстика. Ранее этим редким заболеванием страдали только строители, работающие с отбойными молотками. Из других заболеваний, преследующих поклонников компьютеров, стоит перечислить хроническую усталость глаз, потерю ориентации и эпилептические припадки.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Если ваш ребенок играет часами напролет и его нельзя оторвать от игр, то в этом скорее всего виноваты родители, потому что позволяли ему проводить перед экраном столько времени, сколько ему хочется. 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Нужно постараться как-то переключить внимание вашего чада, отвлечь его на какое-то другое занятие, записать его на спортивную секцию, найди хобби.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Поощряйте общение вашего ребенка со сверстниками: реальное общение не может заменить виртуальное, а настоящих товарищей –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онлайн-друзья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436</Words>
  <Application>Microsoft Office PowerPoint</Application>
  <PresentationFormat>Лист A4 (210x297 мм)</PresentationFormat>
  <Paragraphs>41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Зависшие в Сети</vt:lpstr>
      <vt:lpstr>Как уберечь детей от игромании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rtdety.tatarstan.ru</dc:title>
  <dc:creator>Ольга</dc:creator>
  <cp:lastModifiedBy>Ольга</cp:lastModifiedBy>
  <cp:revision>16</cp:revision>
  <dcterms:created xsi:type="dcterms:W3CDTF">2013-03-22T06:21:52Z</dcterms:created>
  <dcterms:modified xsi:type="dcterms:W3CDTF">2013-03-22T09:50:35Z</dcterms:modified>
</cp:coreProperties>
</file>