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5DCFF-A8C4-483D-8DEB-6FCD2205D947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6DADD-D9BB-430B-AAD2-E36E167A21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5DCFF-A8C4-483D-8DEB-6FCD2205D947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6DADD-D9BB-430B-AAD2-E36E167A21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5DCFF-A8C4-483D-8DEB-6FCD2205D947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6DADD-D9BB-430B-AAD2-E36E167A21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5DCFF-A8C4-483D-8DEB-6FCD2205D947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6DADD-D9BB-430B-AAD2-E36E167A21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5DCFF-A8C4-483D-8DEB-6FCD2205D947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6DADD-D9BB-430B-AAD2-E36E167A21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5DCFF-A8C4-483D-8DEB-6FCD2205D947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6DADD-D9BB-430B-AAD2-E36E167A21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5DCFF-A8C4-483D-8DEB-6FCD2205D947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6DADD-D9BB-430B-AAD2-E36E167A21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5DCFF-A8C4-483D-8DEB-6FCD2205D947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6DADD-D9BB-430B-AAD2-E36E167A21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5DCFF-A8C4-483D-8DEB-6FCD2205D947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6DADD-D9BB-430B-AAD2-E36E167A21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5DCFF-A8C4-483D-8DEB-6FCD2205D947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6DADD-D9BB-430B-AAD2-E36E167A21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5DCFF-A8C4-483D-8DEB-6FCD2205D947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6DADD-D9BB-430B-AAD2-E36E167A21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5DCFF-A8C4-483D-8DEB-6FCD2205D947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6DADD-D9BB-430B-AAD2-E36E167A213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412776"/>
            <a:ext cx="7918648" cy="218767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Консультация для родителей</a:t>
            </a:r>
            <a:b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«Речевая готовность ребенка </a:t>
            </a:r>
            <a:b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 школе»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Подготовлена: учителем-логопедом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Каменской школы-интерната № 2 </a:t>
            </a:r>
          </a:p>
          <a:p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Гуторовой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Людмилой Ивановной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2014 г.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Вступление: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Школьное обучение предъявляет ребенку новые требования к его речи, вниманию, памяти.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Наиболее значимым для ребенка 7 лет является переход в новый социальный статус: дошкольник становится школьником. Переход от игровой деятельности к учебной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существен-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но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влияет на мотивы и поведение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ребенка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Речевая готовность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4149080"/>
            <a:ext cx="2915816" cy="2708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такое речевая готовность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 школе?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1800" b="1" i="1" dirty="0">
                <a:latin typeface="Times New Roman" pitchFamily="18" charset="0"/>
                <a:cs typeface="Times New Roman" pitchFamily="18" charset="0"/>
              </a:rPr>
              <a:t>Особые критерии 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готовности в школьному обучению предъявляются </a:t>
            </a:r>
            <a:r>
              <a:rPr lang="ru-RU" sz="1800" b="1" i="1" dirty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усвоение ребенком </a:t>
            </a:r>
            <a:r>
              <a:rPr lang="ru-RU" sz="1800" b="1" i="1" dirty="0">
                <a:latin typeface="Times New Roman" pitchFamily="18" charset="0"/>
                <a:cs typeface="Times New Roman" pitchFamily="18" charset="0"/>
              </a:rPr>
              <a:t>родного языка как средства общения. Перечислим их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b="1" i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Сформированность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звуковой стороны речи. Ребенок должен владеть правильным, четким звукопроизношением звуков всех фонетических групп.</a:t>
            </a:r>
          </a:p>
          <a:p>
            <a:pPr>
              <a:buFont typeface="Wingdings" pitchFamily="2" charset="2"/>
              <a:buChar char="ü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Полная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сформированность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фонематических процессов, умение слышать и различать, дифференцировать фонемы (звуки) родного языка.</a:t>
            </a:r>
          </a:p>
          <a:p>
            <a:pPr>
              <a:buFont typeface="Wingdings" pitchFamily="2" charset="2"/>
              <a:buChar char="ü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Готовность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к звукобуквенному анализу и синтезу звукового состава речи.</a:t>
            </a:r>
          </a:p>
          <a:p>
            <a:pPr>
              <a:buFont typeface="Wingdings" pitchFamily="2" charset="2"/>
              <a:buChar char="ü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Умение пользоваться разными 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способами словообразования, правильно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употреблять слова с уменьшительно-ласкательным значением, выделять звуковые и смысловые различия между словами; образовывать прилагательные от существительных.</a:t>
            </a:r>
          </a:p>
          <a:p>
            <a:pPr>
              <a:buFont typeface="Wingdings" pitchFamily="2" charset="2"/>
              <a:buChar char="ü"/>
            </a:pP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Сформированность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грамматического строя речи: умение пользоваться развернутой фразовой речью, умение работать с предложением.</a:t>
            </a:r>
          </a:p>
          <a:p>
            <a:endParaRPr lang="ru-RU" sz="18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188640"/>
            <a:ext cx="849694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Наличие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 первоклассников даже слабых отклонений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фонематическом и лексико-грамматическом развитии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ведет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 серьезным проблемам в усвоении программ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общеобразовательной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школы.</a:t>
            </a:r>
          </a:p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  Задача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логопеда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— устранить речевые дефекты и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развить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устную и письменную речь ребенка до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такого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уровня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на котором он бы смог успешно обучаться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школе.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Программа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обучения в начальных классах насыщена,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усвоение детьми, имеющими отклонения в речевом развитии, затруднено. Поэтому на логопедических занятиях не даются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задания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сверх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программного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мате-риала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не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перегружая первоклассников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дополнительной информацией.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Для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воспитания полноценной речи нужно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устранить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все, что мешает свободному общению ребенка с коллективом. Ведь в семье малыша понимают с полуслова и он не испытывает особых затруднений, если его речь несовершенна. Однако постепенно круг связей ребенка с окружающим миром расширяется.</a:t>
            </a:r>
          </a:p>
        </p:txBody>
      </p:sp>
      <p:pic>
        <p:nvPicPr>
          <p:cNvPr id="5" name="Рисунок 4" descr="polls_School_University_4552_476629_answer_2_xlarge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02524" y="404664"/>
            <a:ext cx="2641476" cy="2420888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307970837_7c2cf7fb5e5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24128" y="3212976"/>
            <a:ext cx="3419872" cy="333975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3528" y="332656"/>
            <a:ext cx="8568952" cy="6109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5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Младшие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школьники пишут преимущественно так, как говорят, поэтому среди неуспевающих школьников младших классов (в первую очередь по родному языку и чтению) отмечается большой процент детей с фонетическими дефектами. Это одна из причин возникновения 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дисграфии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(нарушения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письма) и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дислексии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(нарушения чтения).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   Школьники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, у которых отклонения в речевом развитии касаются только дефектов произношения одного или нескольких звуков, как правило, учатся хорошо. Такие дефекты речи обычно не сказываются отрицательно на усвоении школьной программы. Дети правильно соотносят звуки и буквы, не допускают в письменных работах ошибок, связанных с недостатками звукопроизношения. Среди этих учащихся неуспевающих практически нет.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   Отклонения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в развитии устной речи создают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серьезные 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препятствия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при обучении грамотному письму </a:t>
            </a:r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правильному чтению. Письменные работы этих детей </a:t>
            </a:r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полны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разнообразных специфических,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орфографиче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ских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и синтаксических ошибок.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   Фонематические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и лексико-грамматические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нару-</a:t>
            </a:r>
          </a:p>
          <a:p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шения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речи не всегда сопровождаются нарушением </a:t>
            </a:r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звукопроизношения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и поэтому родители их не замечают. </a:t>
            </a:r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Однако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эти нарушения самым серьёзным образом влияют </a:t>
            </a:r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усвоение ребёнком школьной программы. Подобных </a:t>
            </a:r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осложнений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можно избежать, если с ребёнком проводить </a:t>
            </a:r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специальные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коррекционные занятия, направленные на </a:t>
            </a:r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исправление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дефектов речевого развития.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332656"/>
            <a:ext cx="842493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Ни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для кого не секрет, что совместная деятельность родителей и специалистов приносит более эффективный результат в коррекционной работе.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i="1" u="sng" dirty="0" smtClean="0">
                <a:latin typeface="Times New Roman" pitchFamily="18" charset="0"/>
                <a:cs typeface="Times New Roman" pitchFamily="18" charset="0"/>
              </a:rPr>
              <a:t>Основная </a:t>
            </a:r>
            <a:r>
              <a:rPr lang="ru-RU" sz="2400" i="1" u="sng" dirty="0">
                <a:latin typeface="Times New Roman" pitchFamily="18" charset="0"/>
                <a:cs typeface="Times New Roman" pitchFamily="18" charset="0"/>
              </a:rPr>
              <a:t>задача родителей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— вовремя обратить внимание на различные нарушения устной речи своего ребенка, чтобы начать логопедическую работу с ним, предотвратить трудности общения в коллективе и неуспеваемость в общеобразовательной школе. Чем раньше будет начата коррекция, тем лучше ее результат.</a:t>
            </a:r>
          </a:p>
        </p:txBody>
      </p:sp>
      <p:pic>
        <p:nvPicPr>
          <p:cNvPr id="5" name="Рисунок 4" descr="image_22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861048"/>
            <a:ext cx="8892480" cy="2429214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Что 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могут сделать родители, чтобы обеспечить речевую готовность ребёнка к школе?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создать </a:t>
            </a:r>
            <a:r>
              <a:rPr lang="ru-RU" dirty="0"/>
              <a:t>в семье условия, благоприятные для общего и речевого развития детей;</a:t>
            </a:r>
          </a:p>
          <a:p>
            <a:r>
              <a:rPr lang="ru-RU" dirty="0" smtClean="0"/>
              <a:t>проводить </a:t>
            </a:r>
            <a:r>
              <a:rPr lang="ru-RU" dirty="0"/>
              <a:t>целенаправленную и систематическую работу по речевому развитию детей и необходимую коррекцию недостатков в развитии речи;</a:t>
            </a:r>
          </a:p>
          <a:p>
            <a:r>
              <a:rPr lang="ru-RU" dirty="0" smtClean="0"/>
              <a:t>не </a:t>
            </a:r>
            <a:r>
              <a:rPr lang="ru-RU" dirty="0"/>
              <a:t>ругать ребенка за неправильную речь;</a:t>
            </a:r>
          </a:p>
          <a:p>
            <a:r>
              <a:rPr lang="ru-RU" dirty="0" smtClean="0"/>
              <a:t>ненавязчиво </a:t>
            </a:r>
            <a:r>
              <a:rPr lang="ru-RU" dirty="0"/>
              <a:t>исправлять неправильное произношение;</a:t>
            </a:r>
          </a:p>
          <a:p>
            <a:r>
              <a:rPr lang="ru-RU" dirty="0" smtClean="0"/>
              <a:t>не </a:t>
            </a:r>
            <a:r>
              <a:rPr lang="ru-RU" dirty="0"/>
              <a:t>заострять внимание на запинках и повторах слогов и слов;</a:t>
            </a:r>
          </a:p>
          <a:p>
            <a:r>
              <a:rPr lang="ru-RU" dirty="0" smtClean="0"/>
              <a:t>осуществлять </a:t>
            </a:r>
            <a:r>
              <a:rPr lang="ru-RU" dirty="0"/>
              <a:t>позитивный настрой ребенка на занятия с педагогами.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332656"/>
            <a:ext cx="84249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332656"/>
            <a:ext cx="867645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Необходимо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учитывать важность речевого окружения ребенка. Речь должна быть четкой, ясной, грамотной, родителям необходимо как можно активнее способствовать накоплению словарного запаса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детей. Однако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часто родители не уделяют должного внимания борьбе с тем или иным речевым нарушением. 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sz="2000" u="sng" dirty="0">
                <a:latin typeface="Times New Roman" pitchFamily="18" charset="0"/>
                <a:cs typeface="Times New Roman" pitchFamily="18" charset="0"/>
              </a:rPr>
              <a:t>связано с двумя причинами: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родители не слышат недостатков речи своих детей;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не придают им серьезного значения, полагая, что с возрастом эти недостатки исправятся сами собой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Только благодаря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совместной работе учителя-логопеда, педагога- психолога, учителей начальных классов, родителей удаётся своевременно и качественно помочь учащимся преодолеть речевые нарушения, более успешно овладеть программным материалом по русскому языку и чтению, сформировать положительную мотивацию к учебной деятельности, сформировать у учащихся с речевой патологией уверенность в своих возможностях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227d7ba865e07b0046c1317f26b3579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4941168"/>
            <a:ext cx="7848872" cy="1678136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pic>
        <p:nvPicPr>
          <p:cNvPr id="4" name="Содержимое 3" descr="cd0e1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505</Words>
  <Application>Microsoft Office PowerPoint</Application>
  <PresentationFormat>Экран (4:3)</PresentationFormat>
  <Paragraphs>58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 Консультация для родителей «Речевая готовность ребенка  к школе» </vt:lpstr>
      <vt:lpstr>Вступление:</vt:lpstr>
      <vt:lpstr>Что такое речевая готовность  к школе?</vt:lpstr>
      <vt:lpstr>Слайд 4</vt:lpstr>
      <vt:lpstr>Слайд 5</vt:lpstr>
      <vt:lpstr>Слайд 6</vt:lpstr>
      <vt:lpstr> Что могут сделать родители, чтобы обеспечить речевую готовность ребёнка к школе? </vt:lpstr>
      <vt:lpstr>Слайд 8</vt:lpstr>
      <vt:lpstr>Спасибо за внимание!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Консультация для родителей «Речевая готовность ребенка  к школе» </dc:title>
  <dc:creator>Acer</dc:creator>
  <cp:lastModifiedBy>Acer</cp:lastModifiedBy>
  <cp:revision>9</cp:revision>
  <dcterms:created xsi:type="dcterms:W3CDTF">2014-10-19T11:19:05Z</dcterms:created>
  <dcterms:modified xsi:type="dcterms:W3CDTF">2014-10-19T12:44:00Z</dcterms:modified>
</cp:coreProperties>
</file>