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321" r:id="rId2"/>
    <p:sldId id="275" r:id="rId3"/>
    <p:sldId id="340" r:id="rId4"/>
    <p:sldId id="276" r:id="rId5"/>
    <p:sldId id="363" r:id="rId6"/>
    <p:sldId id="328" r:id="rId7"/>
    <p:sldId id="338" r:id="rId8"/>
    <p:sldId id="346" r:id="rId9"/>
    <p:sldId id="280" r:id="rId10"/>
    <p:sldId id="281" r:id="rId11"/>
    <p:sldId id="314" r:id="rId12"/>
    <p:sldId id="325" r:id="rId13"/>
    <p:sldId id="341" r:id="rId14"/>
    <p:sldId id="353" r:id="rId15"/>
    <p:sldId id="342" r:id="rId16"/>
    <p:sldId id="345" r:id="rId17"/>
    <p:sldId id="357" r:id="rId18"/>
    <p:sldId id="362" r:id="rId19"/>
    <p:sldId id="292" r:id="rId20"/>
    <p:sldId id="358" r:id="rId21"/>
  </p:sldIdLst>
  <p:sldSz cx="10980738" cy="9180513"/>
  <p:notesSz cx="6858000" cy="9144000"/>
  <p:defaultTextStyle>
    <a:defPPr>
      <a:defRPr lang="ru-RU"/>
    </a:defPPr>
    <a:lvl1pPr marL="0" algn="l" defTabSz="115190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5954" algn="l" defTabSz="115190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1908" algn="l" defTabSz="115190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7863" algn="l" defTabSz="115190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3818" algn="l" defTabSz="115190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9772" algn="l" defTabSz="115190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5726" algn="l" defTabSz="115190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1681" algn="l" defTabSz="115190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7636" algn="l" defTabSz="115190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059B"/>
    <a:srgbClr val="0F0244"/>
    <a:srgbClr val="FFCC00"/>
    <a:srgbClr val="65CC60"/>
    <a:srgbClr val="FF99FF"/>
    <a:srgbClr val="FF6600"/>
    <a:srgbClr val="0066FF"/>
    <a:srgbClr val="FFFF99"/>
    <a:srgbClr val="33CC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0232" autoAdjust="0"/>
  </p:normalViewPr>
  <p:slideViewPr>
    <p:cSldViewPr>
      <p:cViewPr>
        <p:scale>
          <a:sx n="60" d="100"/>
          <a:sy n="60" d="100"/>
        </p:scale>
        <p:origin x="-1272" y="354"/>
      </p:cViewPr>
      <p:guideLst>
        <p:guide orient="horz" pos="2893"/>
        <p:guide pos="3460"/>
      </p:guideLst>
    </p:cSldViewPr>
  </p:slideViewPr>
  <p:outlineViewPr>
    <p:cViewPr>
      <p:scale>
        <a:sx n="33" d="100"/>
        <a:sy n="33" d="100"/>
      </p:scale>
      <p:origin x="12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305A0-CDFC-4EBE-B632-B70CDF1B5A2E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685800"/>
            <a:ext cx="4102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6DDF3-7B7F-4706-B387-6E66A802BF7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70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519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5954" algn="l" defTabSz="11519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51908" algn="l" defTabSz="11519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7863" algn="l" defTabSz="11519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03818" algn="l" defTabSz="11519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9772" algn="l" defTabSz="11519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5726" algn="l" defTabSz="11519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1681" algn="l" defTabSz="11519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7636" algn="l" defTabSz="115190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7950" y="685800"/>
            <a:ext cx="41021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6DDF3-7B7F-4706-B387-6E66A802BF7A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7950" y="685800"/>
            <a:ext cx="41021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6DDF3-7B7F-4706-B387-6E66A802BF7A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7950" y="685800"/>
            <a:ext cx="41021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6DDF3-7B7F-4706-B387-6E66A802BF7A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40543" y="1836104"/>
            <a:ext cx="9428794" cy="2448137"/>
          </a:xfrm>
          <a:ln>
            <a:noFill/>
          </a:ln>
        </p:spPr>
        <p:txBody>
          <a:bodyPr vert="horz" tIns="0" rIns="2303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7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40543" y="4321903"/>
            <a:ext cx="9432455" cy="2346132"/>
          </a:xfrm>
        </p:spPr>
        <p:txBody>
          <a:bodyPr lIns="0" rIns="23038"/>
          <a:lstStyle>
            <a:lvl1pPr marL="0" marR="57595" indent="0" algn="r">
              <a:buNone/>
              <a:defRPr>
                <a:solidFill>
                  <a:schemeClr val="tx1"/>
                </a:solidFill>
              </a:defRPr>
            </a:lvl1pPr>
            <a:lvl2pPr marL="575954" indent="0" algn="ctr">
              <a:buNone/>
            </a:lvl2pPr>
            <a:lvl3pPr marL="1151908" indent="0" algn="ctr">
              <a:buNone/>
            </a:lvl3pPr>
            <a:lvl4pPr marL="1727863" indent="0" algn="ctr">
              <a:buNone/>
            </a:lvl4pPr>
            <a:lvl5pPr marL="2303818" indent="0" algn="ctr">
              <a:buNone/>
            </a:lvl5pPr>
            <a:lvl6pPr marL="2879772" indent="0" algn="ctr">
              <a:buNone/>
            </a:lvl6pPr>
            <a:lvl7pPr marL="3455726" indent="0" algn="ctr">
              <a:buNone/>
            </a:lvl7pPr>
            <a:lvl8pPr marL="4031681" indent="0" algn="ctr">
              <a:buNone/>
            </a:lvl8pPr>
            <a:lvl9pPr marL="4607636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11B-84DD-446B-915E-99C308BE540D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11B-84DD-446B-915E-99C308BE540D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61035" y="1224071"/>
            <a:ext cx="2470666" cy="6976766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9039" y="1224071"/>
            <a:ext cx="7228985" cy="69767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11B-84DD-446B-915E-99C308BE540D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11B-84DD-446B-915E-99C308BE540D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884" y="1762659"/>
            <a:ext cx="9333627" cy="182386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7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6884" y="3620620"/>
            <a:ext cx="9333627" cy="2020987"/>
          </a:xfrm>
        </p:spPr>
        <p:txBody>
          <a:bodyPr lIns="57595" rIns="57595" anchor="t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11B-84DD-446B-915E-99C308BE540D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038" y="942534"/>
            <a:ext cx="9882664" cy="1530085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9037" y="2570337"/>
            <a:ext cx="4849825" cy="5936732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1876" y="2570337"/>
            <a:ext cx="4849825" cy="5936732"/>
          </a:xfrm>
        </p:spPr>
        <p:txBody>
          <a:bodyPr/>
          <a:lstStyle>
            <a:lvl1pPr>
              <a:defRPr sz="32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11B-84DD-446B-915E-99C308BE540D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038" y="942534"/>
            <a:ext cx="9882664" cy="1530085"/>
          </a:xfrm>
        </p:spPr>
        <p:txBody>
          <a:bodyPr tIns="57595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9039" y="2483542"/>
            <a:ext cx="4851733" cy="882648"/>
          </a:xfrm>
        </p:spPr>
        <p:txBody>
          <a:bodyPr lIns="57595" tIns="0" rIns="57595" bIns="0" anchor="ctr">
            <a:noAutofit/>
          </a:bodyPr>
          <a:lstStyle>
            <a:lvl1pPr marL="0" indent="0">
              <a:buNone/>
              <a:defRPr sz="3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500" b="1"/>
            </a:lvl2pPr>
            <a:lvl3pPr>
              <a:buNone/>
              <a:defRPr sz="23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8065" y="2489580"/>
            <a:ext cx="4853638" cy="876611"/>
          </a:xfrm>
        </p:spPr>
        <p:txBody>
          <a:bodyPr lIns="57595" tIns="0" rIns="57595" bIns="0" anchor="ctr"/>
          <a:lstStyle>
            <a:lvl1pPr marL="0" indent="0">
              <a:buNone/>
              <a:defRPr sz="3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500" b="1"/>
            </a:lvl2pPr>
            <a:lvl3pPr>
              <a:buNone/>
              <a:defRPr sz="23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49039" y="3366191"/>
            <a:ext cx="4851733" cy="5148102"/>
          </a:xfrm>
        </p:spPr>
        <p:txBody>
          <a:bodyPr tIns="0"/>
          <a:lstStyle>
            <a:lvl1pPr>
              <a:defRPr sz="28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8065" y="3366191"/>
            <a:ext cx="4853638" cy="5148102"/>
          </a:xfrm>
        </p:spPr>
        <p:txBody>
          <a:bodyPr tIns="0"/>
          <a:lstStyle>
            <a:lvl1pPr>
              <a:defRPr sz="28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11B-84DD-446B-915E-99C308BE540D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037" y="942534"/>
            <a:ext cx="9974171" cy="1530085"/>
          </a:xfrm>
        </p:spPr>
        <p:txBody>
          <a:bodyPr vert="horz" tIns="5759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11B-84DD-446B-915E-99C308BE540D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11B-84DD-446B-915E-99C308BE540D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556" y="688543"/>
            <a:ext cx="3294221" cy="1555587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23556" y="2244125"/>
            <a:ext cx="3294221" cy="6120342"/>
          </a:xfrm>
        </p:spPr>
        <p:txBody>
          <a:bodyPr lIns="23038" rIns="23038"/>
          <a:lstStyle>
            <a:lvl1pPr marL="0" indent="0" algn="l">
              <a:buNone/>
              <a:defRPr sz="1800"/>
            </a:lvl1pPr>
            <a:lvl2pPr indent="0" algn="l">
              <a:buNone/>
              <a:defRPr sz="1500"/>
            </a:lvl2pPr>
            <a:lvl3pPr indent="0" algn="l">
              <a:buNone/>
              <a:defRPr sz="13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93164" y="2244125"/>
            <a:ext cx="6138539" cy="6120342"/>
          </a:xfrm>
        </p:spPr>
        <p:txBody>
          <a:bodyPr tIns="0"/>
          <a:lstStyle>
            <a:lvl1pPr>
              <a:defRPr sz="3600"/>
            </a:lvl1pPr>
            <a:lvl2pPr>
              <a:defRPr sz="3200"/>
            </a:lvl2pPr>
            <a:lvl3pPr>
              <a:defRPr sz="3000"/>
            </a:lvl3pPr>
            <a:lvl4pPr>
              <a:defRPr sz="2500"/>
            </a:lvl4pPr>
            <a:lvl5pPr>
              <a:defRPr sz="23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11B-84DD-446B-915E-99C308BE540D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801652" y="1483337"/>
            <a:ext cx="6313924" cy="550830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1" tIns="57595" rIns="115191" bIns="5759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9611911" y="7174894"/>
            <a:ext cx="186672" cy="20809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1" tIns="57595" rIns="115191" bIns="5759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050" y="1575598"/>
            <a:ext cx="2657338" cy="2118586"/>
          </a:xfrm>
        </p:spPr>
        <p:txBody>
          <a:bodyPr vert="horz" lIns="57595" tIns="57595" rIns="57595" bIns="57595" anchor="b"/>
          <a:lstStyle>
            <a:lvl1pPr algn="l">
              <a:buNone/>
              <a:defRPr sz="25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2049" y="3786775"/>
            <a:ext cx="2653679" cy="2917363"/>
          </a:xfrm>
        </p:spPr>
        <p:txBody>
          <a:bodyPr lIns="80634" rIns="57595" bIns="57595" anchor="t"/>
          <a:lstStyle>
            <a:lvl1pPr marL="0" indent="0" algn="l">
              <a:spcBef>
                <a:spcPts val="316"/>
              </a:spcBef>
              <a:buFontTx/>
              <a:buNone/>
              <a:defRPr sz="17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211B-84DD-446B-915E-99C308BE540D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699653" y="8508978"/>
            <a:ext cx="732048" cy="488777"/>
          </a:xfrm>
        </p:spPr>
        <p:txBody>
          <a:bodyPr/>
          <a:lstStyle/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185977" y="1605743"/>
            <a:ext cx="5545273" cy="526349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41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1438" y="7786437"/>
            <a:ext cx="11003616" cy="139407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191" tIns="57595" rIns="115191" bIns="5759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261606" y="8326218"/>
            <a:ext cx="5719134" cy="8542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191" tIns="57595" rIns="115191" bIns="5759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438" y="-9562"/>
            <a:ext cx="11003616" cy="139407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191" tIns="57595" rIns="115191" bIns="5759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261606" y="-9562"/>
            <a:ext cx="5719134" cy="8542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5191" tIns="57595" rIns="115191" bIns="57595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49038" y="942534"/>
            <a:ext cx="9882664" cy="1530085"/>
          </a:xfrm>
          <a:prstGeom prst="rect">
            <a:avLst/>
          </a:prstGeom>
        </p:spPr>
        <p:txBody>
          <a:bodyPr vert="horz" lIns="0" tIns="57595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49038" y="2590945"/>
            <a:ext cx="9882664" cy="5875528"/>
          </a:xfrm>
          <a:prstGeom prst="rect">
            <a:avLst/>
          </a:prstGeom>
        </p:spPr>
        <p:txBody>
          <a:bodyPr vert="horz" lIns="115191" tIns="57595" rIns="115191" bIns="57595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49037" y="8508978"/>
            <a:ext cx="2562173" cy="48877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F1211B-84DD-446B-915E-99C308BE540D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202716" y="8508978"/>
            <a:ext cx="4026271" cy="48877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516641" y="8508978"/>
            <a:ext cx="915061" cy="48877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ABA677-7B29-4077-B793-E3EE7233984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22835" y="270956"/>
            <a:ext cx="11024627" cy="86908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64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5573" indent="-34557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6336" indent="-31101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08" indent="-31101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481" indent="-26493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843055" indent="-26493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188627" indent="-26493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009" indent="-23038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764581" indent="-230382" algn="l" rtl="0" eaLnBrk="1" latinLnBrk="0" hangingPunct="1">
        <a:spcBef>
          <a:spcPct val="20000"/>
        </a:spcBef>
        <a:buClr>
          <a:schemeClr val="tx2"/>
        </a:buClr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110154" indent="-23038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75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27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038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879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455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0316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076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5873" y="1853952"/>
            <a:ext cx="8839668" cy="4363631"/>
          </a:xfrm>
          <a:prstGeom prst="rect">
            <a:avLst/>
          </a:prstGeom>
          <a:noFill/>
        </p:spPr>
        <p:txBody>
          <a:bodyPr wrap="square" lIns="115191" tIns="57595" rIns="115191" bIns="57595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Найдите значение выражения.         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37</a:t>
            </a:r>
          </a:p>
          <a:p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7200" b="1" u="sng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ru-RU" sz="72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0441" y="669387"/>
            <a:ext cx="6519859" cy="618102"/>
          </a:xfrm>
          <a:prstGeom prst="rect">
            <a:avLst/>
          </a:prstGeom>
        </p:spPr>
        <p:txBody>
          <a:bodyPr wrap="square" lIns="115191" tIns="57595" rIns="115191" bIns="57595">
            <a:spAutoFit/>
          </a:bodyPr>
          <a:lstStyle/>
          <a:p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Пробное действие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5" descr="ec34f03c01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86" y="2790056"/>
            <a:ext cx="4145521" cy="441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5793" y="1421905"/>
            <a:ext cx="10160258" cy="728045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Проговаривая  алгоритм,  </a:t>
            </a:r>
            <a:r>
              <a:rPr lang="ru-RU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найдите сумму чисел.</a:t>
            </a:r>
          </a:p>
          <a:p>
            <a:pPr marL="575954" indent="-575954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28          26          54         19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5954" indent="-575954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+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+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+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+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64</a:t>
            </a:r>
          </a:p>
          <a:p>
            <a:pPr>
              <a:buNone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Решите </a:t>
            </a:r>
            <a:r>
              <a:rPr lang="ru-RU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выражения в столбик, комментируя ход  решения друг другу.</a:t>
            </a:r>
            <a:endParaRPr lang="ru-RU" i="1" dirty="0">
              <a:solidFill>
                <a:srgbClr val="22059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solidFill>
                  <a:srgbClr val="28743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27 + 35    52 + 19   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ru-RU" sz="2800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эталону.</a:t>
            </a:r>
            <a:endParaRPr lang="ru-RU" sz="2800" dirty="0">
              <a:solidFill>
                <a:srgbClr val="22059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1" y="669387"/>
            <a:ext cx="9882664" cy="5875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Образец для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самопроверки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901" y="1530066"/>
            <a:ext cx="9882664" cy="68407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1                                 1</a:t>
            </a:r>
          </a:p>
          <a:p>
            <a:pPr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27                52</a:t>
            </a:r>
          </a:p>
          <a:p>
            <a:pPr>
              <a:buNone/>
            </a:pP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4500" b="1" u="sng" dirty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              +</a:t>
            </a:r>
            <a:r>
              <a:rPr lang="ru-RU" sz="4500" b="1" u="sng" dirty="0"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>
              <a:buNone/>
            </a:pP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   62                 71</a:t>
            </a:r>
          </a:p>
          <a:p>
            <a:pPr>
              <a:buNone/>
            </a:pP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4500" b="1" dirty="0"/>
          </a:p>
        </p:txBody>
      </p:sp>
      <p:pic>
        <p:nvPicPr>
          <p:cNvPr id="4" name="Picture 8" descr="121922-9d7105dcc43bff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56865">
            <a:off x="7396991" y="5392369"/>
            <a:ext cx="2002678" cy="1846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9524" y="845840"/>
            <a:ext cx="10208766" cy="1039645"/>
          </a:xfrm>
          <a:prstGeom prst="rect">
            <a:avLst/>
          </a:prstGeom>
        </p:spPr>
        <p:txBody>
          <a:bodyPr wrap="square" lIns="115191" tIns="57595" rIns="115191" bIns="57595">
            <a:spAutoFit/>
          </a:bodyPr>
          <a:lstStyle/>
          <a:p>
            <a:r>
              <a:rPr lang="ru-RU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802" y="4230216"/>
            <a:ext cx="9289032" cy="4117410"/>
          </a:xfrm>
          <a:prstGeom prst="rect">
            <a:avLst/>
          </a:prstGeom>
        </p:spPr>
        <p:txBody>
          <a:bodyPr wrap="square" lIns="115191" tIns="57595" rIns="115191" bIns="57595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Решите </a:t>
            </a:r>
            <a:r>
              <a:rPr lang="ru-RU" sz="3200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выражения, записывая их в столбик.</a:t>
            </a:r>
          </a:p>
          <a:p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77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+ 19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69 + 28                                         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Самопроверка</a:t>
            </a:r>
            <a:r>
              <a:rPr lang="ru-RU" sz="2800" i="1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688" y="1147544"/>
            <a:ext cx="915214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Спишите  </a:t>
            </a:r>
            <a:r>
              <a:rPr lang="ru-RU" sz="3200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решите </a:t>
            </a:r>
            <a:r>
              <a:rPr lang="ru-RU" sz="3200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примеры на новый прием</a:t>
            </a:r>
            <a:r>
              <a:rPr lang="ru-RU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3865" y="2078107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800" dirty="0"/>
              <a:t>46 + 21            </a:t>
            </a:r>
            <a:r>
              <a:rPr lang="ru-RU" sz="4800" dirty="0" smtClean="0"/>
              <a:t>53 </a:t>
            </a:r>
            <a:r>
              <a:rPr lang="ru-RU" sz="4800" dirty="0"/>
              <a:t>+ </a:t>
            </a:r>
            <a:r>
              <a:rPr lang="ru-RU" sz="4800" dirty="0" smtClean="0"/>
              <a:t>36        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77 + 19            69 </a:t>
            </a:r>
            <a:r>
              <a:rPr lang="ru-RU" sz="4800" dirty="0"/>
              <a:t>+ 28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838" y="2199482"/>
            <a:ext cx="4117806" cy="260501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191" tIns="57595" rIns="115191" bIns="57595">
            <a:spAutoFit/>
          </a:bodyPr>
          <a:lstStyle/>
          <a:p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1                          1</a:t>
            </a:r>
          </a:p>
          <a:p>
            <a:r>
              <a:rPr lang="ru-RU" sz="4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77            69</a:t>
            </a:r>
          </a:p>
          <a:p>
            <a:r>
              <a: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5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+</a:t>
            </a:r>
            <a:r>
              <a:rPr lang="ru-RU" sz="45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  <a:p>
            <a:r>
              <a:rPr lang="ru-RU" sz="4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96            97</a:t>
            </a:r>
            <a:endParaRPr lang="ru-RU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1465" y="956280"/>
            <a:ext cx="4628835" cy="670313"/>
          </a:xfrm>
          <a:prstGeom prst="rect">
            <a:avLst/>
          </a:prstGeom>
        </p:spPr>
        <p:txBody>
          <a:bodyPr wrap="none" lIns="115191" tIns="57595" rIns="115191" bIns="57595"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Проверка по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образцу</a:t>
            </a:r>
            <a:endParaRPr lang="ru-RU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121922-9d7105dcc43bff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54568">
            <a:off x="7289379" y="5604509"/>
            <a:ext cx="2002678" cy="1846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12" descr="Картинка 43 из 248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71460" y="1205880"/>
            <a:ext cx="4032448" cy="30243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C:\Users\user\Desktop\картинки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6" y="1349896"/>
            <a:ext cx="4648025" cy="636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5565041" y="4806962"/>
            <a:ext cx="4460956" cy="2012815"/>
            <a:chOff x="2022" y="6854"/>
            <a:chExt cx="2792" cy="1132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2022" y="6854"/>
              <a:ext cx="2792" cy="11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ru-RU" dirty="0"/>
                <a:t> </a:t>
              </a:r>
              <a:r>
                <a:rPr lang="ru-RU" dirty="0" smtClean="0"/>
                <a:t>                48кг </a:t>
              </a:r>
            </a:p>
            <a:p>
              <a:endParaRPr lang="ru-RU" dirty="0"/>
            </a:p>
            <a:p>
              <a:endParaRPr lang="ru-RU" dirty="0" smtClean="0"/>
            </a:p>
            <a:p>
              <a:r>
                <a:rPr lang="ru-RU" dirty="0"/>
                <a:t> </a:t>
              </a:r>
              <a:r>
                <a:rPr lang="ru-RU" dirty="0" smtClean="0"/>
                <a:t>                        </a:t>
              </a:r>
            </a:p>
            <a:p>
              <a:r>
                <a:rPr lang="ru-RU" dirty="0"/>
                <a:t> </a:t>
              </a:r>
              <a:r>
                <a:rPr lang="ru-RU" dirty="0" smtClean="0"/>
                <a:t>                          ?кг</a:t>
              </a:r>
              <a:endParaRPr lang="ru-RU" dirty="0"/>
            </a:p>
          </p:txBody>
        </p:sp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2022" y="6984"/>
              <a:ext cx="2545" cy="799"/>
              <a:chOff x="2328" y="7637"/>
              <a:chExt cx="2545" cy="799"/>
            </a:xfrm>
          </p:grpSpPr>
          <p:grpSp>
            <p:nvGrpSpPr>
              <p:cNvPr id="14" name="Group 5"/>
              <p:cNvGrpSpPr>
                <a:grpSpLocks/>
              </p:cNvGrpSpPr>
              <p:nvPr/>
            </p:nvGrpSpPr>
            <p:grpSpPr bwMode="auto">
              <a:xfrm>
                <a:off x="2328" y="7637"/>
                <a:ext cx="2545" cy="799"/>
                <a:chOff x="2376" y="2852"/>
                <a:chExt cx="2787" cy="842"/>
              </a:xfrm>
            </p:grpSpPr>
            <p:grpSp>
              <p:nvGrpSpPr>
                <p:cNvPr id="16" name="Group 6"/>
                <p:cNvGrpSpPr>
                  <a:grpSpLocks/>
                </p:cNvGrpSpPr>
                <p:nvPr/>
              </p:nvGrpSpPr>
              <p:grpSpPr bwMode="auto">
                <a:xfrm>
                  <a:off x="2376" y="3069"/>
                  <a:ext cx="2736" cy="405"/>
                  <a:chOff x="2376" y="3069"/>
                  <a:chExt cx="2736" cy="405"/>
                </a:xfrm>
              </p:grpSpPr>
              <p:sp>
                <p:nvSpPr>
                  <p:cNvPr id="2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377" y="3069"/>
                    <a:ext cx="167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376" y="3417"/>
                    <a:ext cx="273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421" y="3114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3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090" y="3100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" name="Arc 18"/>
                <p:cNvSpPr>
                  <a:spLocks/>
                </p:cNvSpPr>
                <p:nvPr/>
              </p:nvSpPr>
              <p:spPr bwMode="auto">
                <a:xfrm>
                  <a:off x="2445" y="2852"/>
                  <a:ext cx="1624" cy="218"/>
                </a:xfrm>
                <a:custGeom>
                  <a:avLst/>
                  <a:gdLst>
                    <a:gd name="G0" fmla="+- 21528 0 0"/>
                    <a:gd name="G1" fmla="+- 21600 0 0"/>
                    <a:gd name="G2" fmla="+- 21600 0 0"/>
                    <a:gd name="T0" fmla="*/ 0 w 43128"/>
                    <a:gd name="T1" fmla="*/ 19843 h 21600"/>
                    <a:gd name="T2" fmla="*/ 43128 w 43128"/>
                    <a:gd name="T3" fmla="*/ 21600 h 21600"/>
                    <a:gd name="T4" fmla="*/ 21528 w 43128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28" h="21600" fill="none" extrusionOk="0">
                      <a:moveTo>
                        <a:pt x="-1" y="19842"/>
                      </a:moveTo>
                      <a:cubicBezTo>
                        <a:pt x="914" y="8632"/>
                        <a:pt x="10279" y="-1"/>
                        <a:pt x="21528" y="0"/>
                      </a:cubicBezTo>
                      <a:cubicBezTo>
                        <a:pt x="33457" y="0"/>
                        <a:pt x="43128" y="9670"/>
                        <a:pt x="43128" y="21600"/>
                      </a:cubicBezTo>
                    </a:path>
                    <a:path w="43128" h="21600" stroke="0" extrusionOk="0">
                      <a:moveTo>
                        <a:pt x="-1" y="19842"/>
                      </a:moveTo>
                      <a:cubicBezTo>
                        <a:pt x="914" y="8632"/>
                        <a:pt x="10279" y="-1"/>
                        <a:pt x="21528" y="0"/>
                      </a:cubicBezTo>
                      <a:cubicBezTo>
                        <a:pt x="33457" y="0"/>
                        <a:pt x="43128" y="9670"/>
                        <a:pt x="43128" y="21600"/>
                      </a:cubicBezTo>
                      <a:lnTo>
                        <a:pt x="2152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Arc 19"/>
                <p:cNvSpPr>
                  <a:spLocks/>
                </p:cNvSpPr>
                <p:nvPr/>
              </p:nvSpPr>
              <p:spPr bwMode="auto">
                <a:xfrm flipV="1">
                  <a:off x="2420" y="3420"/>
                  <a:ext cx="2743" cy="274"/>
                </a:xfrm>
                <a:custGeom>
                  <a:avLst/>
                  <a:gdLst>
                    <a:gd name="G0" fmla="+- 21528 0 0"/>
                    <a:gd name="G1" fmla="+- 21600 0 0"/>
                    <a:gd name="G2" fmla="+- 21600 0 0"/>
                    <a:gd name="T0" fmla="*/ 0 w 43128"/>
                    <a:gd name="T1" fmla="*/ 19843 h 21600"/>
                    <a:gd name="T2" fmla="*/ 43128 w 43128"/>
                    <a:gd name="T3" fmla="*/ 21600 h 21600"/>
                    <a:gd name="T4" fmla="*/ 21528 w 43128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28" h="21600" fill="none" extrusionOk="0">
                      <a:moveTo>
                        <a:pt x="-1" y="19842"/>
                      </a:moveTo>
                      <a:cubicBezTo>
                        <a:pt x="914" y="8632"/>
                        <a:pt x="10279" y="-1"/>
                        <a:pt x="21528" y="0"/>
                      </a:cubicBezTo>
                      <a:cubicBezTo>
                        <a:pt x="33457" y="0"/>
                        <a:pt x="43128" y="9670"/>
                        <a:pt x="43128" y="21600"/>
                      </a:cubicBezTo>
                    </a:path>
                    <a:path w="43128" h="21600" stroke="0" extrusionOk="0">
                      <a:moveTo>
                        <a:pt x="-1" y="19842"/>
                      </a:moveTo>
                      <a:cubicBezTo>
                        <a:pt x="914" y="8632"/>
                        <a:pt x="10279" y="-1"/>
                        <a:pt x="21528" y="0"/>
                      </a:cubicBezTo>
                      <a:cubicBezTo>
                        <a:pt x="33457" y="0"/>
                        <a:pt x="43128" y="9670"/>
                        <a:pt x="43128" y="21600"/>
                      </a:cubicBezTo>
                      <a:lnTo>
                        <a:pt x="2152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9" name="Arc 20"/>
                <p:cNvSpPr>
                  <a:spLocks/>
                </p:cNvSpPr>
                <p:nvPr/>
              </p:nvSpPr>
              <p:spPr bwMode="auto">
                <a:xfrm>
                  <a:off x="4100" y="3246"/>
                  <a:ext cx="1043" cy="188"/>
                </a:xfrm>
                <a:custGeom>
                  <a:avLst/>
                  <a:gdLst>
                    <a:gd name="G0" fmla="+- 21528 0 0"/>
                    <a:gd name="G1" fmla="+- 21600 0 0"/>
                    <a:gd name="G2" fmla="+- 21600 0 0"/>
                    <a:gd name="T0" fmla="*/ 0 w 43128"/>
                    <a:gd name="T1" fmla="*/ 19843 h 21600"/>
                    <a:gd name="T2" fmla="*/ 43128 w 43128"/>
                    <a:gd name="T3" fmla="*/ 21600 h 21600"/>
                    <a:gd name="T4" fmla="*/ 21528 w 43128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28" h="21600" fill="none" extrusionOk="0">
                      <a:moveTo>
                        <a:pt x="-1" y="19842"/>
                      </a:moveTo>
                      <a:cubicBezTo>
                        <a:pt x="914" y="8632"/>
                        <a:pt x="10279" y="-1"/>
                        <a:pt x="21528" y="0"/>
                      </a:cubicBezTo>
                      <a:cubicBezTo>
                        <a:pt x="33457" y="0"/>
                        <a:pt x="43128" y="9670"/>
                        <a:pt x="43128" y="21600"/>
                      </a:cubicBezTo>
                    </a:path>
                    <a:path w="43128" h="21600" stroke="0" extrusionOk="0">
                      <a:moveTo>
                        <a:pt x="-1" y="19842"/>
                      </a:moveTo>
                      <a:cubicBezTo>
                        <a:pt x="914" y="8632"/>
                        <a:pt x="10279" y="-1"/>
                        <a:pt x="21528" y="0"/>
                      </a:cubicBezTo>
                      <a:cubicBezTo>
                        <a:pt x="33457" y="0"/>
                        <a:pt x="43128" y="9670"/>
                        <a:pt x="43128" y="21600"/>
                      </a:cubicBezTo>
                      <a:lnTo>
                        <a:pt x="2152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5" name="Text Box 21"/>
              <p:cNvSpPr txBox="1">
                <a:spLocks noChangeArrowheads="1"/>
              </p:cNvSpPr>
              <p:nvPr/>
            </p:nvSpPr>
            <p:spPr bwMode="auto">
              <a:xfrm>
                <a:off x="4197" y="7854"/>
                <a:ext cx="454" cy="2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260"/>
                  </a:spcAft>
                </a:pP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25кг</a:t>
                </a:r>
                <a:endParaRPr lang="ru-RU" sz="1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830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901752" y="1651901"/>
            <a:ext cx="4319524" cy="1857221"/>
            <a:chOff x="2328" y="7637"/>
            <a:chExt cx="2545" cy="799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2328" y="7637"/>
              <a:ext cx="2545" cy="799"/>
              <a:chOff x="2376" y="2852"/>
              <a:chExt cx="2787" cy="842"/>
            </a:xfrm>
          </p:grpSpPr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2376" y="3069"/>
                <a:ext cx="2736" cy="405"/>
                <a:chOff x="2376" y="3069"/>
                <a:chExt cx="2736" cy="405"/>
              </a:xfrm>
            </p:grpSpPr>
            <p:sp>
              <p:nvSpPr>
                <p:cNvPr id="19" name="Line 8"/>
                <p:cNvSpPr>
                  <a:spLocks noChangeShapeType="1"/>
                </p:cNvSpPr>
                <p:nvPr/>
              </p:nvSpPr>
              <p:spPr bwMode="auto">
                <a:xfrm>
                  <a:off x="2377" y="3069"/>
                  <a:ext cx="167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" name="Line 12"/>
                <p:cNvSpPr>
                  <a:spLocks noChangeShapeType="1"/>
                </p:cNvSpPr>
                <p:nvPr/>
              </p:nvSpPr>
              <p:spPr bwMode="auto">
                <a:xfrm>
                  <a:off x="2376" y="3417"/>
                  <a:ext cx="273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Line 16"/>
                <p:cNvSpPr>
                  <a:spLocks noChangeShapeType="1"/>
                </p:cNvSpPr>
                <p:nvPr/>
              </p:nvSpPr>
              <p:spPr bwMode="auto">
                <a:xfrm>
                  <a:off x="2421" y="3114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" name="Line 17"/>
                <p:cNvSpPr>
                  <a:spLocks noChangeShapeType="1"/>
                </p:cNvSpPr>
                <p:nvPr/>
              </p:nvSpPr>
              <p:spPr bwMode="auto">
                <a:xfrm>
                  <a:off x="4090" y="310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8" name="Arc 18"/>
              <p:cNvSpPr>
                <a:spLocks/>
              </p:cNvSpPr>
              <p:nvPr/>
            </p:nvSpPr>
            <p:spPr bwMode="auto">
              <a:xfrm>
                <a:off x="2445" y="2852"/>
                <a:ext cx="1624" cy="218"/>
              </a:xfrm>
              <a:custGeom>
                <a:avLst/>
                <a:gdLst>
                  <a:gd name="G0" fmla="+- 21528 0 0"/>
                  <a:gd name="G1" fmla="+- 21600 0 0"/>
                  <a:gd name="G2" fmla="+- 21600 0 0"/>
                  <a:gd name="T0" fmla="*/ 0 w 43128"/>
                  <a:gd name="T1" fmla="*/ 19843 h 21600"/>
                  <a:gd name="T2" fmla="*/ 43128 w 43128"/>
                  <a:gd name="T3" fmla="*/ 21600 h 21600"/>
                  <a:gd name="T4" fmla="*/ 21528 w 431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28" h="21600" fill="none" extrusionOk="0">
                    <a:moveTo>
                      <a:pt x="-1" y="19842"/>
                    </a:moveTo>
                    <a:cubicBezTo>
                      <a:pt x="914" y="8632"/>
                      <a:pt x="10279" y="-1"/>
                      <a:pt x="21528" y="0"/>
                    </a:cubicBezTo>
                    <a:cubicBezTo>
                      <a:pt x="33457" y="0"/>
                      <a:pt x="43128" y="9670"/>
                      <a:pt x="43128" y="21600"/>
                    </a:cubicBezTo>
                  </a:path>
                  <a:path w="43128" h="21600" stroke="0" extrusionOk="0">
                    <a:moveTo>
                      <a:pt x="-1" y="19842"/>
                    </a:moveTo>
                    <a:cubicBezTo>
                      <a:pt x="914" y="8632"/>
                      <a:pt x="10279" y="-1"/>
                      <a:pt x="21528" y="0"/>
                    </a:cubicBezTo>
                    <a:cubicBezTo>
                      <a:pt x="33457" y="0"/>
                      <a:pt x="43128" y="9670"/>
                      <a:pt x="43128" y="21600"/>
                    </a:cubicBezTo>
                    <a:lnTo>
                      <a:pt x="21528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Arc 19"/>
              <p:cNvSpPr>
                <a:spLocks/>
              </p:cNvSpPr>
              <p:nvPr/>
            </p:nvSpPr>
            <p:spPr bwMode="auto">
              <a:xfrm flipV="1">
                <a:off x="2420" y="3420"/>
                <a:ext cx="2743" cy="274"/>
              </a:xfrm>
              <a:custGeom>
                <a:avLst/>
                <a:gdLst>
                  <a:gd name="G0" fmla="+- 21528 0 0"/>
                  <a:gd name="G1" fmla="+- 21600 0 0"/>
                  <a:gd name="G2" fmla="+- 21600 0 0"/>
                  <a:gd name="T0" fmla="*/ 0 w 43128"/>
                  <a:gd name="T1" fmla="*/ 19843 h 21600"/>
                  <a:gd name="T2" fmla="*/ 43128 w 43128"/>
                  <a:gd name="T3" fmla="*/ 21600 h 21600"/>
                  <a:gd name="T4" fmla="*/ 21528 w 431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28" h="21600" fill="none" extrusionOk="0">
                    <a:moveTo>
                      <a:pt x="-1" y="19842"/>
                    </a:moveTo>
                    <a:cubicBezTo>
                      <a:pt x="914" y="8632"/>
                      <a:pt x="10279" y="-1"/>
                      <a:pt x="21528" y="0"/>
                    </a:cubicBezTo>
                    <a:cubicBezTo>
                      <a:pt x="33457" y="0"/>
                      <a:pt x="43128" y="9670"/>
                      <a:pt x="43128" y="21600"/>
                    </a:cubicBezTo>
                  </a:path>
                  <a:path w="43128" h="21600" stroke="0" extrusionOk="0">
                    <a:moveTo>
                      <a:pt x="-1" y="19842"/>
                    </a:moveTo>
                    <a:cubicBezTo>
                      <a:pt x="914" y="8632"/>
                      <a:pt x="10279" y="-1"/>
                      <a:pt x="21528" y="0"/>
                    </a:cubicBezTo>
                    <a:cubicBezTo>
                      <a:pt x="33457" y="0"/>
                      <a:pt x="43128" y="9670"/>
                      <a:pt x="43128" y="21600"/>
                    </a:cubicBezTo>
                    <a:lnTo>
                      <a:pt x="21528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Arc 20"/>
              <p:cNvSpPr>
                <a:spLocks/>
              </p:cNvSpPr>
              <p:nvPr/>
            </p:nvSpPr>
            <p:spPr bwMode="auto">
              <a:xfrm>
                <a:off x="4100" y="3246"/>
                <a:ext cx="1043" cy="188"/>
              </a:xfrm>
              <a:custGeom>
                <a:avLst/>
                <a:gdLst>
                  <a:gd name="G0" fmla="+- 21528 0 0"/>
                  <a:gd name="G1" fmla="+- 21600 0 0"/>
                  <a:gd name="G2" fmla="+- 21600 0 0"/>
                  <a:gd name="T0" fmla="*/ 0 w 43128"/>
                  <a:gd name="T1" fmla="*/ 19843 h 21600"/>
                  <a:gd name="T2" fmla="*/ 43128 w 43128"/>
                  <a:gd name="T3" fmla="*/ 21600 h 21600"/>
                  <a:gd name="T4" fmla="*/ 21528 w 4312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28" h="21600" fill="none" extrusionOk="0">
                    <a:moveTo>
                      <a:pt x="-1" y="19842"/>
                    </a:moveTo>
                    <a:cubicBezTo>
                      <a:pt x="914" y="8632"/>
                      <a:pt x="10279" y="-1"/>
                      <a:pt x="21528" y="0"/>
                    </a:cubicBezTo>
                    <a:cubicBezTo>
                      <a:pt x="33457" y="0"/>
                      <a:pt x="43128" y="9670"/>
                      <a:pt x="43128" y="21600"/>
                    </a:cubicBezTo>
                  </a:path>
                  <a:path w="43128" h="21600" stroke="0" extrusionOk="0">
                    <a:moveTo>
                      <a:pt x="-1" y="19842"/>
                    </a:moveTo>
                    <a:cubicBezTo>
                      <a:pt x="914" y="8632"/>
                      <a:pt x="10279" y="-1"/>
                      <a:pt x="21528" y="0"/>
                    </a:cubicBezTo>
                    <a:cubicBezTo>
                      <a:pt x="33457" y="0"/>
                      <a:pt x="43128" y="9670"/>
                      <a:pt x="43128" y="21600"/>
                    </a:cubicBezTo>
                    <a:lnTo>
                      <a:pt x="21528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" name="Text Box 21"/>
            <p:cNvSpPr txBox="1">
              <a:spLocks noChangeArrowheads="1"/>
            </p:cNvSpPr>
            <p:nvPr/>
          </p:nvSpPr>
          <p:spPr bwMode="auto">
            <a:xfrm>
              <a:off x="4197" y="7854"/>
              <a:ext cx="454" cy="2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260"/>
                </a:spcAft>
              </a:pPr>
              <a:r>
                <a:rPr lang="ru-RU" sz="1800" dirty="0" smtClean="0">
                  <a:latin typeface="Times New Roman" pitchFamily="18" charset="0"/>
                  <a:cs typeface="Times New Roman" pitchFamily="18" charset="0"/>
                </a:rPr>
                <a:t>25кг</a:t>
              </a:r>
              <a:endParaRPr lang="ru-RU" sz="1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3174102" y="765018"/>
            <a:ext cx="3510260" cy="670313"/>
          </a:xfrm>
          <a:prstGeom prst="rect">
            <a:avLst/>
          </a:prstGeom>
        </p:spPr>
        <p:txBody>
          <a:bodyPr wrap="none" lIns="115191" tIns="57595" rIns="115191" bIns="57595"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Самопроверка 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44140" y="1721328"/>
            <a:ext cx="686301" cy="393314"/>
          </a:xfrm>
          <a:prstGeom prst="rect">
            <a:avLst/>
          </a:prstGeom>
        </p:spPr>
        <p:txBody>
          <a:bodyPr wrap="square" lIns="115191" tIns="57595" rIns="115191" bIns="57595">
            <a:spAutoFit/>
          </a:bodyPr>
          <a:lstStyle/>
          <a:p>
            <a:pPr fontAlgn="base">
              <a:spcBef>
                <a:spcPct val="0"/>
              </a:spcBef>
              <a:spcAft>
                <a:spcPts val="1260"/>
              </a:spcAft>
            </a:pPr>
            <a:r>
              <a:rPr lang="ru-RU" sz="1800" dirty="0" smtClean="0">
                <a:latin typeface="Arial" pitchFamily="34" charset="0"/>
              </a:rPr>
              <a:t>48кг</a:t>
            </a:r>
            <a:endParaRPr lang="ru-RU" sz="1800" dirty="0">
              <a:latin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16229" y="3442687"/>
            <a:ext cx="772090" cy="393314"/>
          </a:xfrm>
          <a:prstGeom prst="rect">
            <a:avLst/>
          </a:prstGeom>
        </p:spPr>
        <p:txBody>
          <a:bodyPr wrap="square" lIns="115191" tIns="57595" rIns="115191" bIns="57595">
            <a:spAutoFit/>
          </a:bodyPr>
          <a:lstStyle/>
          <a:p>
            <a:pPr fontAlgn="base">
              <a:spcBef>
                <a:spcPct val="0"/>
              </a:spcBef>
              <a:spcAft>
                <a:spcPts val="126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?кг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75027" y="4878288"/>
            <a:ext cx="6405938" cy="22707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191" tIns="57595" rIns="115191" bIns="57595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  </a:t>
            </a:r>
            <a:r>
              <a:rPr lang="ru-RU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  <a:p>
            <a:pPr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73(кг)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Ответ: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73 килограмма клубники.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400416"/>
              </p:ext>
            </p:extLst>
          </p:nvPr>
        </p:nvGraphicFramePr>
        <p:xfrm>
          <a:off x="441833" y="2718048"/>
          <a:ext cx="8664556" cy="2129740"/>
        </p:xfrm>
        <a:graphic>
          <a:graphicData uri="http://schemas.openxmlformats.org/drawingml/2006/table">
            <a:tbl>
              <a:tblPr/>
              <a:tblGrid>
                <a:gridCol w="434089"/>
                <a:gridCol w="426711"/>
                <a:gridCol w="426711"/>
                <a:gridCol w="373832"/>
                <a:gridCol w="434089"/>
                <a:gridCol w="426711"/>
                <a:gridCol w="426711"/>
                <a:gridCol w="373832"/>
                <a:gridCol w="432858"/>
                <a:gridCol w="425480"/>
                <a:gridCol w="425480"/>
                <a:gridCol w="372604"/>
                <a:gridCol w="432858"/>
                <a:gridCol w="425480"/>
                <a:gridCol w="425480"/>
                <a:gridCol w="372604"/>
                <a:gridCol w="432858"/>
                <a:gridCol w="425480"/>
                <a:gridCol w="425480"/>
                <a:gridCol w="372604"/>
                <a:gridCol w="372604"/>
              </a:tblGrid>
              <a:tr h="532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82356" marR="82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3" name="AutoShape 5"/>
          <p:cNvSpPr>
            <a:spLocks noChangeShapeType="1"/>
          </p:cNvSpPr>
          <p:nvPr/>
        </p:nvSpPr>
        <p:spPr bwMode="auto">
          <a:xfrm>
            <a:off x="152514" y="-8501"/>
            <a:ext cx="56238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115191" tIns="57595" rIns="115191" bIns="5759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/>
          <p:cNvSpPr>
            <a:spLocks noChangeShapeType="1"/>
          </p:cNvSpPr>
          <p:nvPr/>
        </p:nvSpPr>
        <p:spPr bwMode="auto">
          <a:xfrm>
            <a:off x="-61003" y="-8501"/>
            <a:ext cx="497566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115191" tIns="57595" rIns="115191" bIns="5759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AutoShape 3"/>
          <p:cNvSpPr>
            <a:spLocks noChangeShapeType="1"/>
          </p:cNvSpPr>
          <p:nvPr/>
        </p:nvSpPr>
        <p:spPr bwMode="auto">
          <a:xfrm>
            <a:off x="-81974" y="-8501"/>
            <a:ext cx="47278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115191" tIns="57595" rIns="115191" bIns="5759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/>
          <p:cNvSpPr>
            <a:spLocks noChangeShapeType="1"/>
          </p:cNvSpPr>
          <p:nvPr/>
        </p:nvSpPr>
        <p:spPr bwMode="auto">
          <a:xfrm>
            <a:off x="-61003" y="-8501"/>
            <a:ext cx="497566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115191" tIns="57595" rIns="115191" bIns="5759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AutoShape 1"/>
          <p:cNvSpPr>
            <a:spLocks noChangeShapeType="1"/>
          </p:cNvSpPr>
          <p:nvPr/>
        </p:nvSpPr>
        <p:spPr bwMode="auto">
          <a:xfrm>
            <a:off x="162044" y="-8501"/>
            <a:ext cx="5490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115191" tIns="57595" rIns="115191" bIns="5759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3113" y="956278"/>
            <a:ext cx="9093487" cy="1144802"/>
          </a:xfrm>
          <a:prstGeom prst="rect">
            <a:avLst/>
          </a:prstGeom>
        </p:spPr>
        <p:txBody>
          <a:bodyPr wrap="square" lIns="115191" tIns="57595" rIns="115191" bIns="57595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ts val="126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Найди закономерность, продолжи ее. Реши </a:t>
            </a:r>
            <a:r>
              <a:rPr lang="ru-RU" sz="2800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примеры. </a:t>
            </a:r>
            <a:endParaRPr lang="ru-RU" sz="2800" dirty="0" smtClean="0">
              <a:solidFill>
                <a:srgbClr val="22059B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base">
              <a:spcBef>
                <a:spcPct val="0"/>
              </a:spcBef>
              <a:spcAft>
                <a:spcPts val="126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Проверьте </a:t>
            </a:r>
            <a:r>
              <a:rPr lang="ru-RU" sz="2800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себя  по  эталону.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2513" y="6102424"/>
            <a:ext cx="10234400" cy="1839864"/>
          </a:xfrm>
          <a:prstGeom prst="rect">
            <a:avLst/>
          </a:prstGeom>
        </p:spPr>
        <p:txBody>
          <a:bodyPr wrap="square" lIns="115191" tIns="57595" rIns="115191" bIns="57595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1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+ 48            +48           +48            +48         +48         +48          +48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29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71              72             73              74           75            76            77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57839" y="4207736"/>
            <a:ext cx="857877" cy="21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487803" y="4207736"/>
            <a:ext cx="943665" cy="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203556" y="4207736"/>
            <a:ext cx="857877" cy="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919309" y="4207736"/>
            <a:ext cx="772090" cy="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463483" y="4207736"/>
            <a:ext cx="943665" cy="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72" y="1565920"/>
            <a:ext cx="8733683" cy="694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463845" y="2469587"/>
            <a:ext cx="2075331" cy="17350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463845" y="4204680"/>
            <a:ext cx="2248275" cy="26990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463845" y="4204680"/>
            <a:ext cx="691777" cy="192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p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25" y="53752"/>
            <a:ext cx="229699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4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2963E-6 L -0.11823 0.08403 " pathEditMode="relative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23 0.08402 L -0.11823 0.2310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23 0.23103 L -0.11823 0.37802 " pathEditMode="relative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23 0.37802 L -0.11823 0.51459 " pathEditMode="relative" ptsTypes="AA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23 0.51459 L 0.40139 0.0632 " pathEditMode="relative" ptsTypes="AA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39 0.06319 L 0.40139 0.2101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39 0.21019 L 0.40139 0.34653 " pathEditMode="relative" ptsTypes="AA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33 0.34654 L 0.40133 0.4830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39 0.4831 L 0.1677 0.38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4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1457921" y="3377796"/>
            <a:ext cx="1629954" cy="1625717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5" tIns="57603" rIns="115205" bIns="5760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09846" y="5238328"/>
            <a:ext cx="21192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99"/>
                </a:solidFill>
              </a:rPr>
              <a:t>Я хорошо работал и всё понял</a:t>
            </a:r>
            <a:endParaRPr lang="ru-RU" sz="3200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4808923" y="841385"/>
            <a:ext cx="1715740" cy="1738347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5" tIns="57603" rIns="115205" bIns="5760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98641" y="2777631"/>
            <a:ext cx="2736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</a:rPr>
              <a:t>Я отлично работал, всё понял, могу объяснить </a:t>
            </a:r>
            <a:r>
              <a:rPr lang="ru-RU" sz="3200" b="1" dirty="0" smtClean="0">
                <a:solidFill>
                  <a:srgbClr val="000099"/>
                </a:solidFill>
              </a:rPr>
              <a:t>другим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8642180" y="3510136"/>
            <a:ext cx="1629954" cy="1736223"/>
          </a:xfrm>
          <a:prstGeom prst="smileyFace">
            <a:avLst>
              <a:gd name="adj" fmla="val -22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5" tIns="57603" rIns="115205" bIns="5760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33021" y="5561493"/>
            <a:ext cx="2448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99"/>
                </a:solidFill>
              </a:rPr>
              <a:t>Мне </a:t>
            </a:r>
            <a:r>
              <a:rPr lang="ru-RU" sz="3200" b="1">
                <a:solidFill>
                  <a:srgbClr val="000099"/>
                </a:solidFill>
              </a:rPr>
              <a:t>нужна </a:t>
            </a:r>
            <a:r>
              <a:rPr lang="ru-RU" sz="3200" b="1" smtClean="0">
                <a:solidFill>
                  <a:srgbClr val="000099"/>
                </a:solidFill>
              </a:rPr>
              <a:t>помощь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1562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09849" y="1277888"/>
            <a:ext cx="9361040" cy="144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 </a:t>
            </a:r>
          </a:p>
          <a:p>
            <a:pPr algn="just"/>
            <a:r>
              <a:rPr lang="ru-RU" sz="2800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Придумать пять примеров на новый прием сложения.</a:t>
            </a:r>
          </a:p>
          <a:p>
            <a:pPr marL="0" indent="0" algn="just">
              <a:buNone/>
            </a:pPr>
            <a:endParaRPr lang="ru-RU" sz="2800" dirty="0">
              <a:solidFill>
                <a:srgbClr val="22059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>
              <a:buNone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</p:txBody>
      </p:sp>
      <p:pic>
        <p:nvPicPr>
          <p:cNvPr id="3" name="Picture 3" descr="C:\Documents and Settings\comp\Рабочий стол\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1977" y="2385666"/>
            <a:ext cx="7334110" cy="59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841" y="845840"/>
            <a:ext cx="9865439" cy="368854"/>
          </a:xfrm>
        </p:spPr>
        <p:txBody>
          <a:bodyPr>
            <a:noAutofit/>
          </a:bodyPr>
          <a:lstStyle/>
          <a:p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comp\Рабочий стол\ж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89" y="1061864"/>
            <a:ext cx="3867117" cy="308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953865" y="4662264"/>
            <a:ext cx="9793089" cy="2088232"/>
          </a:xfrm>
          <a:noFill/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Тема: «Сложение двузначных чисел с переходом через разряд».</a:t>
            </a:r>
            <a:endParaRPr lang="ru-RU" sz="32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1806" y="1421904"/>
            <a:ext cx="6005133" cy="1593642"/>
          </a:xfrm>
          <a:prstGeom prst="rect">
            <a:avLst/>
          </a:prstGeom>
          <a:solidFill>
            <a:srgbClr val="FFFF99"/>
          </a:solidFill>
          <a:ln w="12700">
            <a:noFill/>
          </a:ln>
        </p:spPr>
        <p:txBody>
          <a:bodyPr wrap="square" lIns="115191" tIns="57595" rIns="115191" bIns="57595" rtlCol="0">
            <a:spAutoFit/>
          </a:bodyPr>
          <a:lstStyle/>
          <a:p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узнать  </a:t>
            </a:r>
            <a:r>
              <a:rPr lang="ru-RU" sz="32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способ сложения двузначных чисел с переходом через разряд.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689" y="7687913"/>
            <a:ext cx="5404620" cy="931923"/>
          </a:xfrm>
          <a:prstGeom prst="rect">
            <a:avLst/>
          </a:prstGeom>
          <a:noFill/>
        </p:spPr>
        <p:txBody>
          <a:bodyPr wrap="square" lIns="115191" tIns="57595" rIns="115191" bIns="57595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Как вы будете действовать?                                </a:t>
            </a:r>
          </a:p>
          <a:p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(Составим план)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C6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rgbClr val="FF0000"/>
                </a:solidFill>
              </a:rPr>
              <a:t>Спасибо   за   урок!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025" y="2428137"/>
            <a:ext cx="6814645" cy="583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11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99FF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comp\Рабочий стол\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3591" y="1229898"/>
            <a:ext cx="5653082" cy="439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14689" y="5833461"/>
            <a:ext cx="10037153" cy="2086085"/>
          </a:xfrm>
          <a:prstGeom prst="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191" tIns="57595" rIns="115191" bIns="57595">
            <a:spAutoFit/>
          </a:bodyPr>
          <a:lstStyle/>
          <a:p>
            <a:r>
              <a:rPr lang="ru-RU" sz="3200" dirty="0">
                <a:solidFill>
                  <a:srgbClr val="2205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Сначала решим пример с помощью графических  моделей.</a:t>
            </a:r>
          </a:p>
          <a:p>
            <a:r>
              <a:rPr lang="ru-RU" sz="3200" dirty="0">
                <a:solidFill>
                  <a:srgbClr val="2205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Решим этот же пример в столбик. </a:t>
            </a:r>
          </a:p>
          <a:p>
            <a:r>
              <a:rPr lang="ru-RU" sz="3200" dirty="0">
                <a:solidFill>
                  <a:srgbClr val="2205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Построим алгоритм решения таких примеров.</a:t>
            </a:r>
            <a:endParaRPr lang="ru-RU" sz="3200" dirty="0">
              <a:solidFill>
                <a:srgbClr val="2205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693964" y="7650449"/>
            <a:ext cx="908654" cy="101291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1" tIns="57595" rIns="115191" bIns="57595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43114" y="-3251486"/>
            <a:ext cx="10037153" cy="2677668"/>
          </a:xfrm>
        </p:spPr>
        <p:txBody>
          <a:bodyPr>
            <a:normAutofit/>
          </a:bodyPr>
          <a:lstStyle/>
          <a:p>
            <a:r>
              <a:rPr lang="ru-RU" sz="2500" dirty="0"/>
              <a:t/>
            </a:r>
            <a:br>
              <a:rPr lang="ru-RU" sz="25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96911" y="1147541"/>
            <a:ext cx="10062010" cy="74751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Выложите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графическую модель </a:t>
            </a:r>
            <a:r>
              <a:rPr lang="ru-RU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последнего примера.</a:t>
            </a:r>
          </a:p>
          <a:p>
            <a:endParaRPr lang="ru-RU" sz="3000" dirty="0">
              <a:solidFill>
                <a:srgbClr val="22059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839" y="1147541"/>
            <a:ext cx="7720885" cy="618102"/>
          </a:xfrm>
          <a:prstGeom prst="rect">
            <a:avLst/>
          </a:prstGeom>
          <a:noFill/>
        </p:spPr>
        <p:txBody>
          <a:bodyPr wrap="square" lIns="115191" tIns="57595" rIns="115191" bIns="57595" rtlCol="0">
            <a:spAutoFit/>
          </a:bodyPr>
          <a:lstStyle/>
          <a:p>
            <a:endParaRPr lang="ru-RU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911" y="1456592"/>
            <a:ext cx="10637626" cy="824201"/>
          </a:xfrm>
          <a:prstGeom prst="rect">
            <a:avLst/>
          </a:prstGeom>
          <a:noFill/>
        </p:spPr>
        <p:txBody>
          <a:bodyPr wrap="square" lIns="115191" tIns="57595" rIns="115191" bIns="57595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44" y="3366120"/>
            <a:ext cx="4594941" cy="5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7806635" y="3825208"/>
            <a:ext cx="943665" cy="1824491"/>
          </a:xfrm>
          <a:prstGeom prst="rect">
            <a:avLst/>
          </a:prstGeom>
        </p:spPr>
        <p:txBody>
          <a:bodyPr wrap="square" lIns="115205" tIns="57603" rIns="115205" bIns="57603">
            <a:spAutoFit/>
          </a:bodyPr>
          <a:lstStyle/>
          <a:p>
            <a:r>
              <a:rPr lang="ru-RU" sz="11100" b="1" dirty="0" smtClean="0"/>
              <a:t>=</a:t>
            </a:r>
            <a:endParaRPr lang="ru-RU" sz="11100" b="1" dirty="0"/>
          </a:p>
        </p:txBody>
      </p:sp>
      <p:sp>
        <p:nvSpPr>
          <p:cNvPr id="44" name="Равнобедренный треугольник 12"/>
          <p:cNvSpPr>
            <a:spLocks noChangeArrowheads="1"/>
          </p:cNvSpPr>
          <p:nvPr/>
        </p:nvSpPr>
        <p:spPr bwMode="auto">
          <a:xfrm>
            <a:off x="381724" y="5843134"/>
            <a:ext cx="915062" cy="1326074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45" name="Равнобедренный треугольник 12"/>
          <p:cNvSpPr>
            <a:spLocks noChangeArrowheads="1"/>
          </p:cNvSpPr>
          <p:nvPr/>
        </p:nvSpPr>
        <p:spPr bwMode="auto">
          <a:xfrm>
            <a:off x="1385159" y="5843134"/>
            <a:ext cx="915062" cy="1326074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46" name="Равнобедренный треугольник 12"/>
          <p:cNvSpPr>
            <a:spLocks noChangeArrowheads="1"/>
          </p:cNvSpPr>
          <p:nvPr/>
        </p:nvSpPr>
        <p:spPr bwMode="auto">
          <a:xfrm>
            <a:off x="2424420" y="5833460"/>
            <a:ext cx="915062" cy="1326074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47" name="Равнобедренный треугольник 12"/>
          <p:cNvSpPr>
            <a:spLocks noChangeArrowheads="1"/>
          </p:cNvSpPr>
          <p:nvPr/>
        </p:nvSpPr>
        <p:spPr bwMode="auto">
          <a:xfrm>
            <a:off x="5496363" y="5855861"/>
            <a:ext cx="915062" cy="1326074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48" name="Равнобедренный треугольник 12"/>
          <p:cNvSpPr>
            <a:spLocks noChangeArrowheads="1"/>
          </p:cNvSpPr>
          <p:nvPr/>
        </p:nvSpPr>
        <p:spPr bwMode="auto">
          <a:xfrm>
            <a:off x="4490004" y="5855861"/>
            <a:ext cx="915062" cy="1326074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49" name="Равнобедренный треугольник 12"/>
          <p:cNvSpPr>
            <a:spLocks noChangeArrowheads="1"/>
          </p:cNvSpPr>
          <p:nvPr/>
        </p:nvSpPr>
        <p:spPr bwMode="auto">
          <a:xfrm>
            <a:off x="3485543" y="5855861"/>
            <a:ext cx="915062" cy="1326074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50" name="Овал 14"/>
          <p:cNvSpPr>
            <a:spLocks noChangeArrowheads="1"/>
          </p:cNvSpPr>
          <p:nvPr/>
        </p:nvSpPr>
        <p:spPr bwMode="auto">
          <a:xfrm>
            <a:off x="6133718" y="4469168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1" name="Овал 14"/>
          <p:cNvSpPr>
            <a:spLocks noChangeArrowheads="1"/>
          </p:cNvSpPr>
          <p:nvPr/>
        </p:nvSpPr>
        <p:spPr bwMode="auto">
          <a:xfrm>
            <a:off x="6589040" y="6875918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9693962" y="8128604"/>
            <a:ext cx="857876" cy="66941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5" tIns="57603" rIns="115205" bIns="57603"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12"/>
          <p:cNvSpPr>
            <a:spLocks noChangeArrowheads="1"/>
          </p:cNvSpPr>
          <p:nvPr/>
        </p:nvSpPr>
        <p:spPr bwMode="auto">
          <a:xfrm>
            <a:off x="1418131" y="4164923"/>
            <a:ext cx="882090" cy="115985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55" name="Равнобедренный треугольник 12"/>
          <p:cNvSpPr>
            <a:spLocks noChangeArrowheads="1"/>
          </p:cNvSpPr>
          <p:nvPr/>
        </p:nvSpPr>
        <p:spPr bwMode="auto">
          <a:xfrm>
            <a:off x="4726051" y="4157525"/>
            <a:ext cx="882090" cy="115985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56" name="Равнобедренный треугольник 12"/>
          <p:cNvSpPr>
            <a:spLocks noChangeArrowheads="1"/>
          </p:cNvSpPr>
          <p:nvPr/>
        </p:nvSpPr>
        <p:spPr bwMode="auto">
          <a:xfrm>
            <a:off x="3690169" y="4164923"/>
            <a:ext cx="882090" cy="115985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57" name="Равнобедренный треугольник 12"/>
          <p:cNvSpPr>
            <a:spLocks noChangeArrowheads="1"/>
          </p:cNvSpPr>
          <p:nvPr/>
        </p:nvSpPr>
        <p:spPr bwMode="auto">
          <a:xfrm>
            <a:off x="2573948" y="4157526"/>
            <a:ext cx="882090" cy="115985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58" name="Равнобедренный треугольник 12"/>
          <p:cNvSpPr>
            <a:spLocks noChangeArrowheads="1"/>
          </p:cNvSpPr>
          <p:nvPr/>
        </p:nvSpPr>
        <p:spPr bwMode="auto">
          <a:xfrm>
            <a:off x="6548768" y="2416648"/>
            <a:ext cx="882090" cy="115985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59" name="Равнобедренный треугольник 12"/>
          <p:cNvSpPr>
            <a:spLocks noChangeArrowheads="1"/>
          </p:cNvSpPr>
          <p:nvPr/>
        </p:nvSpPr>
        <p:spPr bwMode="auto">
          <a:xfrm>
            <a:off x="5452695" y="2436497"/>
            <a:ext cx="882090" cy="115985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60" name="Равнобедренный треугольник 12"/>
          <p:cNvSpPr>
            <a:spLocks noChangeArrowheads="1"/>
          </p:cNvSpPr>
          <p:nvPr/>
        </p:nvSpPr>
        <p:spPr bwMode="auto">
          <a:xfrm>
            <a:off x="2603453" y="2502022"/>
            <a:ext cx="882090" cy="115985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61" name="Равнобедренный треугольник 12"/>
          <p:cNvSpPr>
            <a:spLocks noChangeArrowheads="1"/>
          </p:cNvSpPr>
          <p:nvPr/>
        </p:nvSpPr>
        <p:spPr bwMode="auto">
          <a:xfrm>
            <a:off x="1493878" y="2509430"/>
            <a:ext cx="882090" cy="115985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62" name="Равнобедренный треугольник 12"/>
          <p:cNvSpPr>
            <a:spLocks noChangeArrowheads="1"/>
          </p:cNvSpPr>
          <p:nvPr/>
        </p:nvSpPr>
        <p:spPr bwMode="auto">
          <a:xfrm>
            <a:off x="430924" y="2502023"/>
            <a:ext cx="882090" cy="115985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63" name="Равнобедренный треугольник 12"/>
          <p:cNvSpPr>
            <a:spLocks noChangeArrowheads="1"/>
          </p:cNvSpPr>
          <p:nvPr/>
        </p:nvSpPr>
        <p:spPr bwMode="auto">
          <a:xfrm>
            <a:off x="395769" y="4164923"/>
            <a:ext cx="882090" cy="115985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  <a:latin typeface="Arial" pitchFamily="34" charset="0"/>
            </a:endParaRPr>
          </a:p>
        </p:txBody>
      </p:sp>
      <p:sp>
        <p:nvSpPr>
          <p:cNvPr id="64" name="Овал 14"/>
          <p:cNvSpPr>
            <a:spLocks noChangeArrowheads="1"/>
          </p:cNvSpPr>
          <p:nvPr/>
        </p:nvSpPr>
        <p:spPr bwMode="auto">
          <a:xfrm>
            <a:off x="6147995" y="5108027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5" name="Овал 14"/>
          <p:cNvSpPr>
            <a:spLocks noChangeArrowheads="1"/>
          </p:cNvSpPr>
          <p:nvPr/>
        </p:nvSpPr>
        <p:spPr bwMode="auto">
          <a:xfrm>
            <a:off x="6624054" y="4798113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6" name="Овал 14"/>
          <p:cNvSpPr>
            <a:spLocks noChangeArrowheads="1"/>
          </p:cNvSpPr>
          <p:nvPr/>
        </p:nvSpPr>
        <p:spPr bwMode="auto">
          <a:xfrm>
            <a:off x="6318848" y="4788727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7" name="Овал 14"/>
          <p:cNvSpPr>
            <a:spLocks noChangeArrowheads="1"/>
          </p:cNvSpPr>
          <p:nvPr/>
        </p:nvSpPr>
        <p:spPr bwMode="auto">
          <a:xfrm>
            <a:off x="5996459" y="4809138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8" name="Овал 14"/>
          <p:cNvSpPr>
            <a:spLocks noChangeArrowheads="1"/>
          </p:cNvSpPr>
          <p:nvPr/>
        </p:nvSpPr>
        <p:spPr bwMode="auto">
          <a:xfrm>
            <a:off x="6431243" y="4463542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9" name="Овал 14"/>
          <p:cNvSpPr>
            <a:spLocks noChangeArrowheads="1"/>
          </p:cNvSpPr>
          <p:nvPr/>
        </p:nvSpPr>
        <p:spPr bwMode="auto">
          <a:xfrm>
            <a:off x="6285254" y="4157525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0" name="Овал 14"/>
          <p:cNvSpPr>
            <a:spLocks noChangeArrowheads="1"/>
          </p:cNvSpPr>
          <p:nvPr/>
        </p:nvSpPr>
        <p:spPr bwMode="auto">
          <a:xfrm>
            <a:off x="6456107" y="5086199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1" name="Овал 14"/>
          <p:cNvSpPr>
            <a:spLocks noChangeArrowheads="1"/>
          </p:cNvSpPr>
          <p:nvPr/>
        </p:nvSpPr>
        <p:spPr bwMode="auto">
          <a:xfrm>
            <a:off x="6795109" y="5104130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9574" y="1349896"/>
            <a:ext cx="5741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Графическая модель примера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259" y="2502023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/>
              <a:t>+</a:t>
            </a:r>
          </a:p>
        </p:txBody>
      </p:sp>
      <p:sp>
        <p:nvSpPr>
          <p:cNvPr id="72" name="Овал 14"/>
          <p:cNvSpPr>
            <a:spLocks noChangeArrowheads="1"/>
          </p:cNvSpPr>
          <p:nvPr/>
        </p:nvSpPr>
        <p:spPr bwMode="auto">
          <a:xfrm>
            <a:off x="5843991" y="5086199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3" name="Овал 14"/>
          <p:cNvSpPr>
            <a:spLocks noChangeArrowheads="1"/>
          </p:cNvSpPr>
          <p:nvPr/>
        </p:nvSpPr>
        <p:spPr bwMode="auto">
          <a:xfrm>
            <a:off x="7199097" y="5108027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4" name="Овал 14"/>
          <p:cNvSpPr>
            <a:spLocks noChangeArrowheads="1"/>
          </p:cNvSpPr>
          <p:nvPr/>
        </p:nvSpPr>
        <p:spPr bwMode="auto">
          <a:xfrm>
            <a:off x="7536217" y="5094744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5" name="Овал 14"/>
          <p:cNvSpPr>
            <a:spLocks noChangeArrowheads="1"/>
          </p:cNvSpPr>
          <p:nvPr/>
        </p:nvSpPr>
        <p:spPr bwMode="auto">
          <a:xfrm>
            <a:off x="3668556" y="2605193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6" name="Овал 14"/>
          <p:cNvSpPr>
            <a:spLocks noChangeArrowheads="1"/>
          </p:cNvSpPr>
          <p:nvPr/>
        </p:nvSpPr>
        <p:spPr bwMode="auto">
          <a:xfrm>
            <a:off x="3668556" y="2986109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7" name="Овал 14"/>
          <p:cNvSpPr>
            <a:spLocks noChangeArrowheads="1"/>
          </p:cNvSpPr>
          <p:nvPr/>
        </p:nvSpPr>
        <p:spPr bwMode="auto">
          <a:xfrm>
            <a:off x="7030085" y="6875918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8" name="Овал 14"/>
          <p:cNvSpPr>
            <a:spLocks noChangeArrowheads="1"/>
          </p:cNvSpPr>
          <p:nvPr/>
        </p:nvSpPr>
        <p:spPr bwMode="auto">
          <a:xfrm>
            <a:off x="3972697" y="3007130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9" name="Овал 14"/>
          <p:cNvSpPr>
            <a:spLocks noChangeArrowheads="1"/>
          </p:cNvSpPr>
          <p:nvPr/>
        </p:nvSpPr>
        <p:spPr bwMode="auto">
          <a:xfrm>
            <a:off x="4300278" y="2605193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0" name="Овал 14"/>
          <p:cNvSpPr>
            <a:spLocks noChangeArrowheads="1"/>
          </p:cNvSpPr>
          <p:nvPr/>
        </p:nvSpPr>
        <p:spPr bwMode="auto">
          <a:xfrm>
            <a:off x="3993955" y="2605192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1" name="Овал 14"/>
          <p:cNvSpPr>
            <a:spLocks noChangeArrowheads="1"/>
          </p:cNvSpPr>
          <p:nvPr/>
        </p:nvSpPr>
        <p:spPr bwMode="auto">
          <a:xfrm>
            <a:off x="3690169" y="3322441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2" name="Овал 14"/>
          <p:cNvSpPr>
            <a:spLocks noChangeArrowheads="1"/>
          </p:cNvSpPr>
          <p:nvPr/>
        </p:nvSpPr>
        <p:spPr bwMode="auto">
          <a:xfrm>
            <a:off x="7669376" y="3290333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3" name="Овал 14"/>
          <p:cNvSpPr>
            <a:spLocks noChangeArrowheads="1"/>
          </p:cNvSpPr>
          <p:nvPr/>
        </p:nvSpPr>
        <p:spPr bwMode="auto">
          <a:xfrm>
            <a:off x="4300346" y="3016424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4" name="Овал 14"/>
          <p:cNvSpPr>
            <a:spLocks noChangeArrowheads="1"/>
          </p:cNvSpPr>
          <p:nvPr/>
        </p:nvSpPr>
        <p:spPr bwMode="auto">
          <a:xfrm>
            <a:off x="8003949" y="2997137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5" name="Овал 14"/>
          <p:cNvSpPr>
            <a:spLocks noChangeArrowheads="1"/>
          </p:cNvSpPr>
          <p:nvPr/>
        </p:nvSpPr>
        <p:spPr bwMode="auto">
          <a:xfrm>
            <a:off x="8003949" y="2637361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6" name="Овал 14"/>
          <p:cNvSpPr>
            <a:spLocks noChangeArrowheads="1"/>
          </p:cNvSpPr>
          <p:nvPr/>
        </p:nvSpPr>
        <p:spPr bwMode="auto">
          <a:xfrm>
            <a:off x="7655767" y="2601153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7" name="Овал 14"/>
          <p:cNvSpPr>
            <a:spLocks noChangeArrowheads="1"/>
          </p:cNvSpPr>
          <p:nvPr/>
        </p:nvSpPr>
        <p:spPr bwMode="auto">
          <a:xfrm>
            <a:off x="7639830" y="2928939"/>
            <a:ext cx="274518" cy="30601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15205" tIns="57603" rIns="115205" bIns="57603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50991" y="2511975"/>
            <a:ext cx="7986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832419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28899" y="1338803"/>
            <a:ext cx="10246046" cy="6148736"/>
          </a:xfrm>
          <a:prstGeom prst="rect">
            <a:avLst/>
          </a:prstGeom>
        </p:spPr>
        <p:txBody>
          <a:bodyPr wrap="square" lIns="115191" tIns="57595" rIns="115191" bIns="57595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 сложении двузначных чисел сумма единиц больше 10, то из неё надо выделить десяток и добавить его к десяткам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Посовещайтесь </a:t>
            </a:r>
            <a:r>
              <a:rPr lang="ru-RU" sz="2800" dirty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в группах и </a:t>
            </a:r>
            <a:r>
              <a:rPr lang="ru-RU" sz="2800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составьте алгоритм решения.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вид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22059B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endParaRPr lang="ru-RU" sz="2800" i="1" dirty="0">
              <a:solidFill>
                <a:srgbClr val="22059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9888" y="3078089"/>
            <a:ext cx="8781437" cy="2363084"/>
          </a:xfrm>
          <a:prstGeom prst="rect">
            <a:avLst/>
          </a:prstGeom>
          <a:noFill/>
        </p:spPr>
        <p:txBody>
          <a:bodyPr wrap="square" lIns="115191" tIns="57595" rIns="115191" bIns="57595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1       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7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400" u="sng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6 2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 rot="5400000">
            <a:off x="2338884" y="3285337"/>
            <a:ext cx="191262" cy="171576"/>
          </a:xfrm>
          <a:prstGeom prst="curvedRightArrow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1" tIns="57595" rIns="115191" bIns="57595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113" y="1147542"/>
            <a:ext cx="9951363" cy="1101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191" tIns="57595" rIns="115191" bIns="57595">
            <a:spAutoFit/>
          </a:bodyPr>
          <a:lstStyle/>
          <a:p>
            <a:pPr algn="ctr"/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Алгоритм </a:t>
            </a:r>
          </a:p>
          <a:p>
            <a:pPr algn="ctr"/>
            <a:r>
              <a:rPr lang="ru-RU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сложения двузначных чисел с переходом через разряд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2050" y="3347054"/>
            <a:ext cx="9179276" cy="50761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5191" tIns="57595" rIns="115191" bIns="57595">
            <a:spAutoFit/>
          </a:bodyPr>
          <a:lstStyle/>
          <a:p>
            <a:pPr>
              <a:buFontTx/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Пишу…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(единицы под единицами, десятки под десятками)</a:t>
            </a:r>
          </a:p>
          <a:p>
            <a:pPr>
              <a:buFontTx/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2.Складываю единицы.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(число единиц суммы - пишу под единицами, а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1д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запоминаю)</a:t>
            </a:r>
          </a:p>
          <a:p>
            <a:pPr>
              <a:buFontTx/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3.Складываю десятки.</a:t>
            </a:r>
          </a:p>
          <a:p>
            <a:pPr>
              <a:buFontTx/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Увеличиваю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десятков на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Результат пишу под десятками. </a:t>
            </a:r>
          </a:p>
          <a:p>
            <a:pPr>
              <a:buFontTx/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Ответ: …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693962" y="7746082"/>
            <a:ext cx="822867" cy="57378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1" tIns="57595" rIns="115191" bIns="57595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558571" y="2229250"/>
            <a:ext cx="3198903" cy="2014613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115191" tIns="57595" rIns="115191" bIns="57595"/>
          <a:lstStyle/>
          <a:p>
            <a:pPr algn="ctr"/>
            <a:endParaRPr lang="ru-RU"/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718497" y="6007713"/>
            <a:ext cx="3631651" cy="2159121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115191" tIns="57595" rIns="115191" bIns="57595"/>
          <a:lstStyle/>
          <a:p>
            <a:pPr algn="ctr"/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11630812" y="348520"/>
            <a:ext cx="3543958" cy="250764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115191" tIns="57595" rIns="115191" bIns="57595"/>
          <a:lstStyle/>
          <a:p>
            <a:pPr algn="ctr"/>
            <a:endParaRPr lang="ru-RU"/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0191" y="3"/>
            <a:ext cx="1210551" cy="1349452"/>
          </a:xfrm>
          <a:prstGeom prst="rect">
            <a:avLst/>
          </a:prstGeom>
          <a:noFill/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0007" y="1313326"/>
            <a:ext cx="1210551" cy="1349452"/>
          </a:xfrm>
          <a:prstGeom prst="rect">
            <a:avLst/>
          </a:prstGeom>
          <a:noFill/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0189" y="2758407"/>
            <a:ext cx="1210551" cy="1349452"/>
          </a:xfrm>
          <a:prstGeom prst="rect">
            <a:avLst/>
          </a:prstGeom>
          <a:noFill/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6891" y="4012226"/>
            <a:ext cx="1210551" cy="1349452"/>
          </a:xfrm>
          <a:prstGeom prst="rect">
            <a:avLst/>
          </a:prstGeom>
          <a:noFill/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4768" y="5168292"/>
            <a:ext cx="1210551" cy="1349452"/>
          </a:xfrm>
          <a:prstGeom prst="rect">
            <a:avLst/>
          </a:prstGeom>
          <a:noFill/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3776" y="6422110"/>
            <a:ext cx="1210551" cy="1349452"/>
          </a:xfrm>
          <a:prstGeom prst="rect">
            <a:avLst/>
          </a:prstGeom>
          <a:noFill/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93" y="7831065"/>
            <a:ext cx="1210551" cy="1349450"/>
          </a:xfrm>
          <a:prstGeom prst="rect">
            <a:avLst/>
          </a:prstGeom>
          <a:noFill/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59607">
            <a:off x="9700740" y="7900515"/>
            <a:ext cx="1349450" cy="1210551"/>
          </a:xfrm>
          <a:prstGeom prst="rect">
            <a:avLst/>
          </a:prstGeom>
          <a:noFill/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49210">
            <a:off x="8015502" y="6684947"/>
            <a:ext cx="1349450" cy="1210551"/>
          </a:xfrm>
          <a:prstGeom prst="rect">
            <a:avLst/>
          </a:prstGeom>
          <a:noFill/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05796">
            <a:off x="6372203" y="5237742"/>
            <a:ext cx="1349452" cy="1210551"/>
          </a:xfrm>
          <a:prstGeom prst="rect">
            <a:avLst/>
          </a:prstGeom>
          <a:noFill/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61115">
            <a:off x="5075866" y="3983922"/>
            <a:ext cx="1349452" cy="1210551"/>
          </a:xfrm>
          <a:prstGeom prst="rect">
            <a:avLst/>
          </a:prstGeom>
          <a:noFill/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81524">
            <a:off x="3432568" y="2827857"/>
            <a:ext cx="1349452" cy="1210551"/>
          </a:xfrm>
          <a:prstGeom prst="rect">
            <a:avLst/>
          </a:prstGeom>
          <a:noFill/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26024">
            <a:off x="1875060" y="1576161"/>
            <a:ext cx="1349450" cy="1210551"/>
          </a:xfrm>
          <a:prstGeom prst="rect">
            <a:avLst/>
          </a:prstGeom>
          <a:noFill/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25289">
            <a:off x="319455" y="322342"/>
            <a:ext cx="1349450" cy="1210551"/>
          </a:xfrm>
          <a:prstGeom prst="rect">
            <a:avLst/>
          </a:prstGeom>
          <a:noFill/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3242749" y="5555062"/>
            <a:ext cx="2851941" cy="240988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115191" tIns="57595" rIns="115191" bIns="57595"/>
          <a:lstStyle/>
          <a:p>
            <a:pPr algn="ctr"/>
            <a:endParaRPr lang="ru-RU"/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4359888" y="308144"/>
            <a:ext cx="3286597" cy="2014613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115191" tIns="57595" rIns="115191" bIns="57595"/>
          <a:lstStyle/>
          <a:p>
            <a:pPr algn="ctr"/>
            <a:endParaRPr lang="ru-RU"/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6962095" y="3665831"/>
            <a:ext cx="2853849" cy="1532210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115191" tIns="57595" rIns="115191" bIns="57595"/>
          <a:lstStyle/>
          <a:p>
            <a:pPr algn="ctr"/>
            <a:endParaRPr lang="ru-RU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8170740" y="637537"/>
            <a:ext cx="1990260" cy="22165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115191" tIns="57595" rIns="115191" bIns="57595" anchor="ctr"/>
          <a:lstStyle/>
          <a:p>
            <a:endParaRPr lang="ru-RU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4539089" y="3240809"/>
            <a:ext cx="2076045" cy="2312129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115191" tIns="57595" rIns="115191" bIns="57595" anchor="ctr"/>
          <a:lstStyle/>
          <a:p>
            <a:endParaRPr lang="ru-RU"/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16244" y="348519"/>
            <a:ext cx="1944506" cy="2314255"/>
          </a:xfrm>
          <a:prstGeom prst="rect">
            <a:avLst/>
          </a:prstGeom>
          <a:noFill/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2379159" y="5555063"/>
            <a:ext cx="1610890" cy="2273877"/>
          </a:xfrm>
          <a:prstGeom prst="rect">
            <a:avLst/>
          </a:prstGeom>
          <a:noFill/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3242752" y="2951792"/>
            <a:ext cx="5721041" cy="3850715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115191" tIns="57595" rIns="115191" bIns="57595"/>
          <a:lstStyle/>
          <a:p>
            <a:pPr algn="ctr"/>
            <a:endParaRPr lang="ru-RU"/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4194034" y="3723210"/>
            <a:ext cx="1610892" cy="2273877"/>
          </a:xfrm>
          <a:prstGeom prst="rect">
            <a:avLst/>
          </a:prstGeom>
          <a:noFill/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3117" y="3145178"/>
            <a:ext cx="2348659" cy="2794532"/>
          </a:xfrm>
          <a:prstGeom prst="rect">
            <a:avLst/>
          </a:prstGeom>
          <a:noFill/>
        </p:spPr>
      </p:pic>
      <p:pic>
        <p:nvPicPr>
          <p:cNvPr id="1438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17700" y="8542978"/>
            <a:ext cx="366024" cy="408023"/>
          </a:xfrm>
          <a:prstGeom prst="rect">
            <a:avLst/>
          </a:prstGeom>
          <a:noFill/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7" cstate="print"/>
          <a:srcRect b="14920"/>
          <a:stretch>
            <a:fillRect/>
          </a:stretch>
        </p:blipFill>
        <p:spPr bwMode="auto">
          <a:xfrm rot="-1167255">
            <a:off x="2098925" y="3453322"/>
            <a:ext cx="2596487" cy="3950595"/>
          </a:xfrm>
          <a:prstGeom prst="rect">
            <a:avLst/>
          </a:prstGeom>
          <a:noFill/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8" cstate="print"/>
          <a:srcRect b="15352"/>
          <a:stretch>
            <a:fillRect/>
          </a:stretch>
        </p:blipFill>
        <p:spPr bwMode="auto">
          <a:xfrm rot="-1167255">
            <a:off x="3765099" y="5665568"/>
            <a:ext cx="1975009" cy="2987917"/>
          </a:xfrm>
          <a:prstGeom prst="rect">
            <a:avLst/>
          </a:prstGeom>
          <a:noFill/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9" cstate="print"/>
          <a:srcRect b="12643"/>
          <a:stretch>
            <a:fillRect/>
          </a:stretch>
        </p:blipFill>
        <p:spPr bwMode="auto">
          <a:xfrm rot="1368888" flipH="1">
            <a:off x="4874611" y="5667692"/>
            <a:ext cx="2058888" cy="3083547"/>
          </a:xfrm>
          <a:prstGeom prst="rect">
            <a:avLst/>
          </a:prstGeom>
          <a:noFill/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0" cstate="print"/>
          <a:srcRect b="12990"/>
          <a:stretch>
            <a:fillRect/>
          </a:stretch>
        </p:blipFill>
        <p:spPr bwMode="auto">
          <a:xfrm rot="1491115">
            <a:off x="7263301" y="3561701"/>
            <a:ext cx="2973950" cy="4626384"/>
          </a:xfrm>
          <a:prstGeom prst="rect">
            <a:avLst/>
          </a:prstGeom>
          <a:noFill/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1" cstate="print"/>
          <a:srcRect b="7747"/>
          <a:stretch>
            <a:fillRect/>
          </a:stretch>
        </p:blipFill>
        <p:spPr bwMode="auto">
          <a:xfrm rot="538294">
            <a:off x="6800054" y="5939709"/>
            <a:ext cx="1519383" cy="2505515"/>
          </a:xfrm>
          <a:prstGeom prst="rect">
            <a:avLst/>
          </a:prstGeom>
          <a:noFill/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856815">
            <a:off x="5145318" y="2469389"/>
            <a:ext cx="1519383" cy="2715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20335" y="1243171"/>
            <a:ext cx="2831031" cy="467831"/>
          </a:xfrm>
          <a:prstGeom prst="rect">
            <a:avLst/>
          </a:prstGeom>
        </p:spPr>
        <p:txBody>
          <a:bodyPr wrap="square" lIns="115191" tIns="57595" rIns="115191" bIns="5759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139671" algn="l"/>
              </a:tabLs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70014" y="341710"/>
            <a:ext cx="10232264" cy="2270751"/>
          </a:xfrm>
          <a:prstGeom prst="rect">
            <a:avLst/>
          </a:prstGeom>
          <a:noFill/>
        </p:spPr>
        <p:txBody>
          <a:bodyPr wrap="square" lIns="115191" tIns="57595" rIns="115191" bIns="5759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139671" algn="l"/>
              </a:tabLs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Открытие: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4139671" algn="l"/>
              </a:tabLst>
            </a:pPr>
            <a:r>
              <a:rPr lang="ru-RU" sz="2800" dirty="0">
                <a:solidFill>
                  <a:srgbClr val="2205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2205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</a:t>
            </a:r>
            <a:r>
              <a:rPr lang="ru-RU" sz="2800" dirty="0">
                <a:solidFill>
                  <a:srgbClr val="2205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 smtClean="0">
                <a:solidFill>
                  <a:srgbClr val="2205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сложении двухзначных чисел в сумме единиц получается </a:t>
            </a:r>
            <a:r>
              <a:rPr lang="ru-RU" sz="2800" dirty="0">
                <a:solidFill>
                  <a:srgbClr val="2205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 10, </a:t>
            </a:r>
            <a:r>
              <a:rPr lang="ru-RU" sz="2800" dirty="0" smtClean="0">
                <a:solidFill>
                  <a:srgbClr val="2205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выделяем  1  </a:t>
            </a:r>
            <a:r>
              <a:rPr lang="ru-RU" sz="2800" dirty="0">
                <a:solidFill>
                  <a:srgbClr val="2205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десяток </a:t>
            </a:r>
            <a:r>
              <a:rPr lang="ru-RU" sz="2800" dirty="0" smtClean="0">
                <a:solidFill>
                  <a:srgbClr val="2205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 прибавляем </a:t>
            </a:r>
            <a:r>
              <a:rPr lang="ru-RU" sz="2800" dirty="0">
                <a:solidFill>
                  <a:srgbClr val="2205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lang="ru-RU" sz="2800" dirty="0" smtClean="0">
                <a:solidFill>
                  <a:srgbClr val="2205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десяткам</a:t>
            </a:r>
            <a:endParaRPr lang="ru-RU" sz="2800" dirty="0">
              <a:solidFill>
                <a:srgbClr val="22059B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139671" algn="l"/>
              </a:tabLst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картинки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31" y="2194032"/>
            <a:ext cx="8871010" cy="664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картинки\загруженно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33" y="7326559"/>
            <a:ext cx="3046502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картинки\images (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756" y="7666671"/>
            <a:ext cx="2347878" cy="130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артинки\images (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457" y="7492737"/>
            <a:ext cx="2661376" cy="147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5614</TotalTime>
  <Words>484</Words>
  <Application>Microsoft Office PowerPoint</Application>
  <PresentationFormat>Произвольный</PresentationFormat>
  <Paragraphs>149</Paragraphs>
  <Slides>20</Slides>
  <Notes>3</Notes>
  <HiddenSlides>3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Презентация PowerPoint</vt:lpstr>
      <vt:lpstr>            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Образец для самопроверки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Спасибо   за   урок!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215</cp:lastModifiedBy>
  <cp:revision>647</cp:revision>
  <dcterms:created xsi:type="dcterms:W3CDTF">2012-01-29T06:57:21Z</dcterms:created>
  <dcterms:modified xsi:type="dcterms:W3CDTF">2015-01-13T05:25:36Z</dcterms:modified>
</cp:coreProperties>
</file>